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1153" r:id="rId2"/>
    <p:sldId id="1186" r:id="rId3"/>
    <p:sldId id="1195" r:id="rId4"/>
    <p:sldId id="1184" r:id="rId5"/>
    <p:sldId id="1198" r:id="rId6"/>
    <p:sldId id="1185" r:id="rId7"/>
    <p:sldId id="1197" r:id="rId8"/>
    <p:sldId id="1168" r:id="rId9"/>
    <p:sldId id="1177" r:id="rId10"/>
    <p:sldId id="1193" r:id="rId11"/>
    <p:sldId id="1169" r:id="rId12"/>
    <p:sldId id="1194" r:id="rId13"/>
    <p:sldId id="1170" r:id="rId14"/>
    <p:sldId id="1171" r:id="rId15"/>
    <p:sldId id="1174" r:id="rId16"/>
    <p:sldId id="1176" r:id="rId17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53"/>
            <p14:sldId id="1186"/>
            <p14:sldId id="1195"/>
            <p14:sldId id="1184"/>
            <p14:sldId id="1198"/>
            <p14:sldId id="1185"/>
            <p14:sldId id="1197"/>
            <p14:sldId id="1168"/>
            <p14:sldId id="1177"/>
            <p14:sldId id="1193"/>
            <p14:sldId id="1169"/>
            <p14:sldId id="1194"/>
            <p14:sldId id="1170"/>
            <p14:sldId id="1171"/>
            <p14:sldId id="1174"/>
            <p14:sldId id="11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EC9"/>
    <a:srgbClr val="0070C0"/>
    <a:srgbClr val="5E8AB4"/>
    <a:srgbClr val="E46C0A"/>
    <a:srgbClr val="25D129"/>
    <a:srgbClr val="DC4234"/>
    <a:srgbClr val="00AEB3"/>
    <a:srgbClr val="FFCC00"/>
    <a:srgbClr val="ED7D3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8" autoAdjust="0"/>
    <p:restoredTop sz="78408" autoAdjust="0"/>
  </p:normalViewPr>
  <p:slideViewPr>
    <p:cSldViewPr snapToGrid="0">
      <p:cViewPr varScale="1">
        <p:scale>
          <a:sx n="49" d="100"/>
          <a:sy n="49" d="100"/>
        </p:scale>
        <p:origin x="740" y="44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2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Enhancing resilience and lifting potential growth will require high-quality investments and important structural reforms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09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3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Modest normalization in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Modest normalization in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Helvetica" panose="020B0604020202020204" pitchFamily="34" charset="0"/>
                <a:ea typeface="PMingLiU"/>
              </a:rPr>
              <a:t>Non-performing loans and impairment charges have not increased much despite the roll-back of most forbearance measures in the banking sector.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Helvetica" panose="020B0604020202020204" pitchFamily="34" charset="0"/>
              <a:ea typeface="PMingLiU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In fact, NPLs are now at below pre-crisis levels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PMingLiU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44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9781" y="723898"/>
            <a:ext cx="1190195" cy="11901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buSzPct val="120000"/>
              <a:defRPr>
                <a:solidFill>
                  <a:schemeClr val="bg1"/>
                </a:solidFill>
              </a:defRPr>
            </a:lvl2pPr>
            <a:lvl3pPr marL="458788" indent="-225425">
              <a:buClr>
                <a:schemeClr val="bg1">
                  <a:lumMod val="75000"/>
                </a:schemeClr>
              </a:buClr>
              <a:buSzPct val="80000"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buSzPct val="75000"/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buSzPct val="120000"/>
              <a:defRPr sz="1800">
                <a:solidFill>
                  <a:schemeClr val="bg1"/>
                </a:solidFill>
              </a:defRPr>
            </a:lvl2pPr>
            <a:lvl3pPr marL="458788" indent="-225425">
              <a:buClr>
                <a:schemeClr val="bg1">
                  <a:lumMod val="75000"/>
                </a:schemeClr>
              </a:buClr>
              <a:buSzPct val="80000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buSzPct val="75000"/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buSzPct val="120000"/>
              <a:defRPr sz="1800">
                <a:solidFill>
                  <a:schemeClr val="bg1"/>
                </a:solidFill>
              </a:defRPr>
            </a:lvl2pPr>
            <a:lvl3pPr marL="458788" indent="-225425">
              <a:buClr>
                <a:schemeClr val="bg1">
                  <a:lumMod val="75000"/>
                </a:schemeClr>
              </a:buClr>
              <a:buSzPct val="80000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buSzPct val="75000"/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buSzPct val="120000"/>
              <a:defRPr sz="1800">
                <a:solidFill>
                  <a:schemeClr val="bg1"/>
                </a:solidFill>
              </a:defRPr>
            </a:lvl2pPr>
            <a:lvl3pPr marL="458788" indent="-225425">
              <a:buClr>
                <a:schemeClr val="bg1">
                  <a:lumMod val="75000"/>
                </a:schemeClr>
              </a:buClr>
              <a:buSzPct val="100000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buSzPct val="75000"/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buSzPct val="120000"/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buSzPct val="75000"/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buSzPct val="120000"/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buSzPct val="75000"/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buSzPct val="120000"/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80000"/>
              <a:buFont typeface="ArialMT"/>
              <a:buChar char="►"/>
              <a:tabLst/>
              <a:defRPr sz="1800"/>
            </a:lvl3pPr>
            <a:lvl4pPr>
              <a:buSzPct val="75000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4" r:id="rId2"/>
    <p:sldLayoutId id="2147483755" r:id="rId3"/>
    <p:sldLayoutId id="2147483756" r:id="rId4"/>
    <p:sldLayoutId id="2147483758" r:id="rId5"/>
    <p:sldLayoutId id="2147483757" r:id="rId6"/>
    <p:sldLayoutId id="2147483707" r:id="rId7"/>
    <p:sldLayoutId id="2147483748" r:id="rId8"/>
    <p:sldLayoutId id="2147483744" r:id="rId9"/>
    <p:sldLayoutId id="2147483750" r:id="rId10"/>
    <p:sldLayoutId id="2147483747" r:id="rId11"/>
    <p:sldLayoutId id="2147483752" r:id="rId12"/>
    <p:sldLayoutId id="2147483751" r:id="rId13"/>
    <p:sldLayoutId id="2147483745" r:id="rId14"/>
    <p:sldLayoutId id="2147483746" r:id="rId15"/>
    <p:sldLayoutId id="2147483749" r:id="rId16"/>
    <p:sldLayoutId id="2147483753" r:id="rId17"/>
    <p:sldLayoutId id="2147483743" r:id="rId18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80000"/>
        <a:buFont typeface="Lucida Grande" panose="020B0600040502020204" pitchFamily="34" charset="0"/>
        <a:buChar char="▶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75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Russia Economic Outlook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Annette Kyobe</a:t>
            </a:r>
          </a:p>
          <a:p>
            <a:r>
              <a:rPr lang="en-US" dirty="0"/>
              <a:t>Resident Representative Russian Federation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39CCD90-14CE-4468-8967-11DC45960A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048" r="1204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958751-400C-0F44-BB35-6CE0FEAC0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D306E-0438-410A-9497-E464BA120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60" y="899893"/>
            <a:ext cx="22098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44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484395"/>
            <a:ext cx="9715500" cy="978486"/>
          </a:xfrm>
        </p:spPr>
        <p:txBody>
          <a:bodyPr>
            <a:normAutofit/>
          </a:bodyPr>
          <a:lstStyle/>
          <a:p>
            <a:r>
              <a:rPr lang="en-US" sz="2300" dirty="0"/>
              <a:t>…. and ended regulatory forbearance with no cliff effects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E46B4-F39C-4210-8459-64F289F914A4}"/>
              </a:ext>
            </a:extLst>
          </p:cNvPr>
          <p:cNvSpPr/>
          <p:nvPr/>
        </p:nvSpPr>
        <p:spPr>
          <a:xfrm>
            <a:off x="6381931" y="1941781"/>
            <a:ext cx="45719" cy="385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30CB3-6566-47F3-B64E-863B492A8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9" y="1970884"/>
            <a:ext cx="5971321" cy="38013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749926-00CB-4280-A4F9-998B67E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31" y="1912676"/>
            <a:ext cx="5487553" cy="38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933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497458"/>
            <a:ext cx="9715500" cy="978486"/>
          </a:xfrm>
        </p:spPr>
        <p:txBody>
          <a:bodyPr>
            <a:normAutofit/>
          </a:bodyPr>
          <a:lstStyle/>
          <a:p>
            <a:r>
              <a:rPr lang="en-US" sz="2300" dirty="0"/>
              <a:t>The banking sector is profitable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E46B4-F39C-4210-8459-64F289F914A4}"/>
              </a:ext>
            </a:extLst>
          </p:cNvPr>
          <p:cNvSpPr/>
          <p:nvPr/>
        </p:nvSpPr>
        <p:spPr>
          <a:xfrm>
            <a:off x="6381931" y="1941781"/>
            <a:ext cx="45719" cy="385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71F8E1-10DC-4420-8CFC-814A504D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8" y="1909060"/>
            <a:ext cx="5922718" cy="389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FB8C7-37C2-4130-B26A-3B355EC71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048" y="1878768"/>
            <a:ext cx="6056473" cy="39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90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497458"/>
            <a:ext cx="9715500" cy="978486"/>
          </a:xfrm>
        </p:spPr>
        <p:txBody>
          <a:bodyPr>
            <a:normAutofit/>
          </a:bodyPr>
          <a:lstStyle/>
          <a:p>
            <a:r>
              <a:rPr lang="en-US" sz="2300" dirty="0"/>
              <a:t>High corporate profits suggest high quality of loans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E46B4-F39C-4210-8459-64F289F914A4}"/>
              </a:ext>
            </a:extLst>
          </p:cNvPr>
          <p:cNvSpPr/>
          <p:nvPr/>
        </p:nvSpPr>
        <p:spPr>
          <a:xfrm>
            <a:off x="6381931" y="1941781"/>
            <a:ext cx="45719" cy="385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EE3C6-6D0C-4BB6-9AFA-DEA6D209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288" y="1760557"/>
            <a:ext cx="5875563" cy="38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701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78322"/>
            <a:ext cx="9715500" cy="978486"/>
          </a:xfrm>
        </p:spPr>
        <p:txBody>
          <a:bodyPr>
            <a:normAutofit/>
          </a:bodyPr>
          <a:lstStyle/>
          <a:p>
            <a:r>
              <a:rPr lang="en-US" sz="2300" dirty="0"/>
              <a:t>But uncertainty is high—with risks to the downside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4F5F95-7A47-45DD-995C-0A2324DC5A68}"/>
              </a:ext>
            </a:extLst>
          </p:cNvPr>
          <p:cNvSpPr/>
          <p:nvPr/>
        </p:nvSpPr>
        <p:spPr>
          <a:xfrm>
            <a:off x="4439920" y="3210560"/>
            <a:ext cx="2164080" cy="21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3E5B2-EE30-4EEC-9F19-4537C006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47" y="1303383"/>
            <a:ext cx="12213547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9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78323"/>
            <a:ext cx="9715500" cy="978486"/>
          </a:xfrm>
        </p:spPr>
        <p:txBody>
          <a:bodyPr>
            <a:normAutofit/>
          </a:bodyPr>
          <a:lstStyle/>
          <a:p>
            <a:r>
              <a:rPr lang="en-US" sz="2300" dirty="0"/>
              <a:t>Policies should limit scarring and increase potential growth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57CAD-2158-418E-AA25-A87808DD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320"/>
            <a:ext cx="5736833" cy="421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6188D-B4C5-4E19-BC00-FA1D7DEF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160" y="1587727"/>
            <a:ext cx="5203584" cy="47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47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Lifting growth will require deep reform and investment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96158-DD2F-4FD7-82D8-D96C7F04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13" y="2424819"/>
            <a:ext cx="5857542" cy="348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F23628-8BA6-4BB2-812D-E78F38232CC2}"/>
              </a:ext>
            </a:extLst>
          </p:cNvPr>
          <p:cNvSpPr txBox="1"/>
          <p:nvPr/>
        </p:nvSpPr>
        <p:spPr>
          <a:xfrm>
            <a:off x="3058153" y="1469871"/>
            <a:ext cx="55121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Investment and Productivity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Estimated impact from a ten percent rise in tangible and intangible capital on labor productivity, percent</a:t>
            </a:r>
          </a:p>
        </p:txBody>
      </p:sp>
    </p:spTree>
    <p:extLst>
      <p:ext uri="{BB962C8B-B14F-4D97-AF65-F5344CB8AC3E}">
        <p14:creationId xmlns:p14="http://schemas.microsoft.com/office/powerpoint/2010/main" val="11440070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The green transition—a challenge—presents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8645A-DB76-4500-A580-57C9F5D1FB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" y="1766455"/>
            <a:ext cx="5781107" cy="3831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5D91BE-2631-45B0-A73E-17BCE7901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24" y="1766455"/>
            <a:ext cx="5614850" cy="38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73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A strong recovery underway is peaking 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2E9B1-D31B-4266-9936-C351579E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801812"/>
            <a:ext cx="92106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91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DC75-ABD8-471C-9933-3470C910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6205759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dirty="0"/>
              <a:t>Results of parliamentary elections signal policy continuity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696BB-8D46-4C03-A159-603F0F956242}"/>
              </a:ext>
            </a:extLst>
          </p:cNvPr>
          <p:cNvSpPr/>
          <p:nvPr/>
        </p:nvSpPr>
        <p:spPr>
          <a:xfrm>
            <a:off x="9184640" y="2336800"/>
            <a:ext cx="84328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0D7D8-E60B-474D-B408-61DF09BBE2F3}"/>
              </a:ext>
            </a:extLst>
          </p:cNvPr>
          <p:cNvSpPr/>
          <p:nvPr/>
        </p:nvSpPr>
        <p:spPr>
          <a:xfrm>
            <a:off x="5516880" y="4226560"/>
            <a:ext cx="84328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980E4-EF5D-46F4-9887-ABBB264328E6}"/>
              </a:ext>
            </a:extLst>
          </p:cNvPr>
          <p:cNvSpPr/>
          <p:nvPr/>
        </p:nvSpPr>
        <p:spPr>
          <a:xfrm>
            <a:off x="5278120" y="4893848"/>
            <a:ext cx="84328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BACA9-FD3C-4BC0-A015-D23DDE729996}"/>
              </a:ext>
            </a:extLst>
          </p:cNvPr>
          <p:cNvSpPr/>
          <p:nvPr/>
        </p:nvSpPr>
        <p:spPr>
          <a:xfrm>
            <a:off x="5720080" y="5469381"/>
            <a:ext cx="84328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823EC-DDDA-483C-BA26-40823C7150FF}"/>
              </a:ext>
            </a:extLst>
          </p:cNvPr>
          <p:cNvSpPr/>
          <p:nvPr/>
        </p:nvSpPr>
        <p:spPr>
          <a:xfrm>
            <a:off x="2641600" y="1955800"/>
            <a:ext cx="28752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1CF874-2839-4D8C-AA19-6DE6E87F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419" y="1462489"/>
            <a:ext cx="7734602" cy="44031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2D8AAC-962B-49E9-A58D-FD0A48705CE8}"/>
              </a:ext>
            </a:extLst>
          </p:cNvPr>
          <p:cNvSpPr/>
          <p:nvPr/>
        </p:nvSpPr>
        <p:spPr>
          <a:xfrm>
            <a:off x="4254500" y="5715000"/>
            <a:ext cx="59309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29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78322"/>
            <a:ext cx="10850880" cy="978486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tx2"/>
                </a:solidFill>
                <a:latin typeface="Arial Black" panose="020B0A04020102020204" pitchFamily="34" charset="0"/>
              </a:rPr>
              <a:t>Higher non-oil revenues will be spent to support the economy</a:t>
            </a:r>
            <a:endParaRPr lang="en-US" sz="2300" i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7458CA-B830-4B6D-8659-330671D30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66" y="1581013"/>
            <a:ext cx="5612265" cy="44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647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91385"/>
            <a:ext cx="10850880" cy="978486"/>
          </a:xfrm>
        </p:spPr>
        <p:txBody>
          <a:bodyPr>
            <a:normAutofit/>
          </a:bodyPr>
          <a:lstStyle/>
          <a:p>
            <a:r>
              <a:rPr lang="en-US" sz="2300" dirty="0"/>
              <a:t>Budget will balance despite these new social support initiatives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73B80-32BF-4530-899E-2AEACF24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52" y="1698307"/>
            <a:ext cx="62769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49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78323"/>
            <a:ext cx="10850880" cy="978486"/>
          </a:xfrm>
        </p:spPr>
        <p:txBody>
          <a:bodyPr>
            <a:normAutofit/>
          </a:bodyPr>
          <a:lstStyle/>
          <a:p>
            <a:r>
              <a:rPr lang="en-US" sz="2300" dirty="0"/>
              <a:t>Higher oil revenues will finance investment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53E3D-421B-427E-B881-692D5BEC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258" y="1636346"/>
            <a:ext cx="6267450" cy="413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513B43-0EBD-426E-A2D3-85BD71B09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79" y="1412111"/>
            <a:ext cx="5710179" cy="43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34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Inflation has surged but service sector inflation is contained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6416A-17AD-4D6C-9DC1-5EDBC8CB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4" y="2247496"/>
            <a:ext cx="5600700" cy="3524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43ACB-028B-4571-AF48-36692F7E6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058" y="2247496"/>
            <a:ext cx="57245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68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2E482-0256-E64F-B4DA-7EB4C74E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The </a:t>
            </a:r>
            <a:r>
              <a:rPr lang="en-US" sz="2300" dirty="0" err="1"/>
              <a:t>BoR</a:t>
            </a:r>
            <a:r>
              <a:rPr lang="en-US" sz="2300" dirty="0"/>
              <a:t> has hiked policy rates…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F1C16-E599-48E1-8403-739C1EF17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10" y="2073531"/>
            <a:ext cx="5448300" cy="3629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90C53-6C28-4B46-BD7E-5E8072A98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6" y="2073531"/>
            <a:ext cx="5928734" cy="37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100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_PresentationTemplate-General.potx" id="{ECDD16F4-A0DE-4509-8534-F9C7682C90E4}" vid="{EB910F3C-16A2-4E73-B56F-1AD0D4DD12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IMF_PresentationTemplate-General</Template>
  <TotalTime>0</TotalTime>
  <Words>222</Words>
  <Application>Microsoft Office PowerPoint</Application>
  <PresentationFormat>Widescreen</PresentationFormat>
  <Paragraphs>52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.HelveticaNeueDeskInterface-Regular</vt:lpstr>
      <vt:lpstr>ArialMT</vt:lpstr>
      <vt:lpstr>Lucida Grande</vt:lpstr>
      <vt:lpstr>LucidaGrande</vt:lpstr>
      <vt:lpstr>Arial</vt:lpstr>
      <vt:lpstr>Arial Black</vt:lpstr>
      <vt:lpstr>Calibri</vt:lpstr>
      <vt:lpstr>Helvetica</vt:lpstr>
      <vt:lpstr>Times New Roman</vt:lpstr>
      <vt:lpstr>Wingdings</vt:lpstr>
      <vt:lpstr>Custom Design</vt:lpstr>
      <vt:lpstr>Russia Economic Outlook</vt:lpstr>
      <vt:lpstr>A strong recovery underway is peaking  </vt:lpstr>
      <vt:lpstr>Policies</vt:lpstr>
      <vt:lpstr>Results of parliamentary elections signal policy continuity </vt:lpstr>
      <vt:lpstr>Higher non-oil revenues will be spent to support the economy</vt:lpstr>
      <vt:lpstr>Budget will balance despite these new social support initiatives</vt:lpstr>
      <vt:lpstr>Higher oil revenues will finance investment</vt:lpstr>
      <vt:lpstr>Inflation has surged but service sector inflation is contained  </vt:lpstr>
      <vt:lpstr>The BoR has hiked policy rates…</vt:lpstr>
      <vt:lpstr>…. and ended regulatory forbearance with no cliff effects</vt:lpstr>
      <vt:lpstr>The banking sector is profitable</vt:lpstr>
      <vt:lpstr>High corporate profits suggest high quality of loans </vt:lpstr>
      <vt:lpstr>But uncertainty is high—with risks to the downside</vt:lpstr>
      <vt:lpstr>Policies should limit scarring and increase potential growth </vt:lpstr>
      <vt:lpstr>Lifting growth will require deep reform and investment</vt:lpstr>
      <vt:lpstr>The green transition—a challenge—presents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Chebotareva, Nina</dc:creator>
  <cp:lastModifiedBy>Kyobe, Annette Jacqueline</cp:lastModifiedBy>
  <cp:revision>187</cp:revision>
  <cp:lastPrinted>2018-06-28T11:42:50Z</cp:lastPrinted>
  <dcterms:created xsi:type="dcterms:W3CDTF">2021-08-31T11:53:58Z</dcterms:created>
  <dcterms:modified xsi:type="dcterms:W3CDTF">2021-09-23T09:39:08Z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0c07ed86-5dc5-4593-ad03-a8684b843815_Enabled">
    <vt:lpwstr>true</vt:lpwstr>
  </property>
  <property fmtid="{D5CDD505-2E9C-101B-9397-08002B2CF9AE}" pid="4" name="MSIP_Label_0c07ed86-5dc5-4593-ad03-a8684b843815_SetDate">
    <vt:lpwstr>2021-08-31T11:53:58Z</vt:lpwstr>
  </property>
  <property fmtid="{D5CDD505-2E9C-101B-9397-08002B2CF9AE}" pid="5" name="MSIP_Label_0c07ed86-5dc5-4593-ad03-a8684b843815_Method">
    <vt:lpwstr>Standard</vt:lpwstr>
  </property>
  <property fmtid="{D5CDD505-2E9C-101B-9397-08002B2CF9AE}" pid="6" name="MSIP_Label_0c07ed86-5dc5-4593-ad03-a8684b843815_Name">
    <vt:lpwstr>0c07ed86-5dc5-4593-ad03-a8684b843815</vt:lpwstr>
  </property>
  <property fmtid="{D5CDD505-2E9C-101B-9397-08002B2CF9AE}" pid="7" name="MSIP_Label_0c07ed86-5dc5-4593-ad03-a8684b843815_SiteId">
    <vt:lpwstr>8085fa43-302e-45bd-b171-a6648c3b6be7</vt:lpwstr>
  </property>
  <property fmtid="{D5CDD505-2E9C-101B-9397-08002B2CF9AE}" pid="8" name="MSIP_Label_0c07ed86-5dc5-4593-ad03-a8684b843815_ActionId">
    <vt:lpwstr>fb5ee0bd-ecb2-4db7-adc6-a5f922e1fc7c</vt:lpwstr>
  </property>
  <property fmtid="{D5CDD505-2E9C-101B-9397-08002B2CF9AE}" pid="9" name="MSIP_Label_0c07ed86-5dc5-4593-ad03-a8684b843815_ContentBits">
    <vt:lpwstr>0</vt:lpwstr>
  </property>
</Properties>
</file>