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9" r:id="rId13"/>
    <p:sldId id="268" r:id="rId14"/>
    <p:sldId id="270" r:id="rId15"/>
    <p:sldId id="272" r:id="rId16"/>
    <p:sldId id="271" r:id="rId17"/>
    <p:sldId id="274" r:id="rId18"/>
    <p:sldId id="275" r:id="rId19"/>
  </p:sldIdLst>
  <p:sldSz cx="12192000" cy="6858000"/>
  <p:notesSz cx="6888163" cy="100218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64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84871" cy="5028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8" y="1"/>
            <a:ext cx="2984871" cy="5028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0F187-F7D1-4B68-ABD9-36804B9D5AC4}" type="datetimeFigureOut">
              <a:rPr lang="en-NZ" smtClean="0"/>
              <a:t>4/02/2016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3034"/>
            <a:ext cx="5510530" cy="394611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9055"/>
            <a:ext cx="2984871" cy="5028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8" y="9519055"/>
            <a:ext cx="2984871" cy="5028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DBCA2E-680D-4764-9244-0322F6BA1C8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490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DBCA2E-680D-4764-9244-0322F6BA1C89}" type="slidenum">
              <a:rPr lang="en-NZ" smtClean="0"/>
              <a:t>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872996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204788" y="815975"/>
            <a:ext cx="7172326" cy="40354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6DDAA7-0AF9-47EB-8948-3F63B63339E9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66530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204788" y="815975"/>
            <a:ext cx="7172326" cy="40354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6DDAA7-0AF9-47EB-8948-3F63B63339E9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77704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204788" y="815975"/>
            <a:ext cx="7172326" cy="40354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6DDAA7-0AF9-47EB-8948-3F63B63339E9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28942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25F22-087F-4430-ABA5-96C5CB5AF5B0}" type="slidenum">
              <a:rPr lang="en-AU" smtClean="0"/>
              <a:pPr/>
              <a:t>12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850604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25F22-087F-4430-ABA5-96C5CB5AF5B0}" type="slidenum">
              <a:rPr lang="en-AU" smtClean="0"/>
              <a:pPr/>
              <a:t>13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1841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797A3-5729-4D2C-B2F7-93579C48E153}" type="datetime1">
              <a:rPr lang="en-NZ" smtClean="0"/>
              <a:t>4/02/2016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1C23-D30C-4EF4-8016-81157BCF902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32417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D9A02-FEA2-4847-A22D-6730304C5B47}" type="datetime1">
              <a:rPr lang="en-NZ" smtClean="0"/>
              <a:t>4/02/2016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1C23-D30C-4EF4-8016-81157BCF902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51164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E5CF6-ABAC-4CFA-B00D-F94D2FF72AB5}" type="datetime1">
              <a:rPr lang="en-NZ" smtClean="0"/>
              <a:t>4/02/2016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1C23-D30C-4EF4-8016-81157BCF902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61205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1B2B1-792D-4F42-80C1-6A6BD7B0E0F3}" type="datetime1">
              <a:rPr lang="en-NZ" smtClean="0"/>
              <a:t>4/02/2016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1C23-D30C-4EF4-8016-81157BCF902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30887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73B33-AA23-4F8A-9166-D63F36412FFF}" type="datetime1">
              <a:rPr lang="en-NZ" smtClean="0"/>
              <a:t>4/02/2016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1C23-D30C-4EF4-8016-81157BCF902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03799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F69BA-49F0-4B8A-A97B-77BCCC0E2918}" type="datetime1">
              <a:rPr lang="en-NZ" smtClean="0"/>
              <a:t>4/02/2016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1C23-D30C-4EF4-8016-81157BCF902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02934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56E1B-F1B6-4533-8ECE-078C28C15757}" type="datetime1">
              <a:rPr lang="en-NZ" smtClean="0"/>
              <a:t>4/02/2016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1C23-D30C-4EF4-8016-81157BCF902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9353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410CC-9BBF-4146-A5C5-D57C691796DB}" type="datetime1">
              <a:rPr lang="en-NZ" smtClean="0"/>
              <a:t>4/02/2016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1C23-D30C-4EF4-8016-81157BCF902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06576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CAF47-BFAF-4422-8786-F64A75CA5200}" type="datetime1">
              <a:rPr lang="en-NZ" smtClean="0"/>
              <a:t>4/02/2016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1C23-D30C-4EF4-8016-81157BCF902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24009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8792E-08C8-4AE5-8556-9860B3C09390}" type="datetime1">
              <a:rPr lang="en-NZ" smtClean="0"/>
              <a:t>4/02/2016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1C23-D30C-4EF4-8016-81157BCF902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23186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62E9B-7F55-4440-A439-F0FE03656858}" type="datetime1">
              <a:rPr lang="en-NZ" smtClean="0"/>
              <a:t>4/02/2016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1C23-D30C-4EF4-8016-81157BCF902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04559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C58987-583E-472A-8937-0333C4841BB1}" type="datetime1">
              <a:rPr lang="en-NZ" smtClean="0"/>
              <a:t>4/02/2016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21C23-D30C-4EF4-8016-81157BCF902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13462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NZ" dirty="0" smtClean="0"/>
              <a:t>Small Middle Income Countries – Lessons from the Small Advanced Economies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NZ" dirty="0" smtClean="0"/>
              <a:t>Address by </a:t>
            </a:r>
          </a:p>
          <a:p>
            <a:r>
              <a:rPr lang="en-NZ" dirty="0" smtClean="0"/>
              <a:t>Dr Graham Scott</a:t>
            </a:r>
          </a:p>
          <a:p>
            <a:r>
              <a:rPr lang="en-NZ" dirty="0" smtClean="0"/>
              <a:t>Commissioner New Zealand Productivity Commission</a:t>
            </a:r>
          </a:p>
          <a:p>
            <a:r>
              <a:rPr lang="en-NZ" dirty="0" smtClean="0"/>
              <a:t>To Conference on Small Middle-income Countries – Raising the Bar</a:t>
            </a:r>
          </a:p>
          <a:p>
            <a:r>
              <a:rPr lang="en-NZ" dirty="0" smtClean="0"/>
              <a:t>Gaborone, Botswana, January 29 2016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1C23-D30C-4EF4-8016-81157BCF9029}" type="slidenum">
              <a:rPr lang="en-NZ" smtClean="0"/>
              <a:t>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830221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Policy response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0" y="1556792"/>
            <a:ext cx="7772400" cy="4684982"/>
          </a:xfrm>
        </p:spPr>
        <p:txBody>
          <a:bodyPr>
            <a:normAutofit fontScale="85000" lnSpcReduction="20000"/>
          </a:bodyPr>
          <a:lstStyle/>
          <a:p>
            <a:r>
              <a:rPr lang="en-NZ" dirty="0" smtClean="0"/>
              <a:t>Deep review and re-prioritisation of expenditure</a:t>
            </a:r>
          </a:p>
          <a:p>
            <a:r>
              <a:rPr lang="en-NZ" dirty="0" smtClean="0"/>
              <a:t>Radical reform of public financial management system</a:t>
            </a:r>
          </a:p>
          <a:p>
            <a:r>
              <a:rPr lang="en-NZ" dirty="0" smtClean="0"/>
              <a:t>Comprehensive reform of the state sector management</a:t>
            </a:r>
          </a:p>
          <a:p>
            <a:pPr lvl="1"/>
            <a:r>
              <a:rPr lang="en-NZ" dirty="0" smtClean="0"/>
              <a:t>Commercial activities became state enterprises under private sector company law</a:t>
            </a:r>
          </a:p>
          <a:p>
            <a:pPr lvl="1"/>
            <a:r>
              <a:rPr lang="en-NZ" dirty="0" smtClean="0"/>
              <a:t>Ministries and departments restructured, downsized and put under a performance management system</a:t>
            </a:r>
          </a:p>
          <a:p>
            <a:pPr lvl="1"/>
            <a:r>
              <a:rPr lang="en-NZ" dirty="0" smtClean="0"/>
              <a:t>Semi-autonomous ‘agencies’ (everything else) created with modern management and governance arrangements</a:t>
            </a:r>
          </a:p>
          <a:p>
            <a:pPr lvl="1"/>
            <a:r>
              <a:rPr lang="en-NZ" dirty="0" err="1" smtClean="0"/>
              <a:t>Govt</a:t>
            </a:r>
            <a:r>
              <a:rPr lang="en-NZ" dirty="0" smtClean="0"/>
              <a:t> science research put into new governance arrangements to promote innovation and technology transfer</a:t>
            </a:r>
          </a:p>
          <a:p>
            <a:r>
              <a:rPr lang="en-NZ" dirty="0" smtClean="0"/>
              <a:t>Privatisation </a:t>
            </a:r>
          </a:p>
          <a:p>
            <a:r>
              <a:rPr lang="en-NZ" dirty="0" smtClean="0"/>
              <a:t>Extensive regulatory reform to make economy more flexible – competition policy, labour market (skills framework, enterprise bargaining, contract based</a:t>
            </a:r>
          </a:p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1C23-D30C-4EF4-8016-81157BCF9029}" type="slidenum">
              <a:rPr lang="en-NZ" smtClean="0"/>
              <a:t>10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24750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Legislative basis for reform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NZ" dirty="0" smtClean="0"/>
              <a:t>State Enterprise Act – made all government owned business into companies under private sector company law and subject to general commercial law, made more independent from ministers. Subsidies removed. </a:t>
            </a:r>
          </a:p>
          <a:p>
            <a:r>
              <a:rPr lang="en-NZ" dirty="0" smtClean="0"/>
              <a:t>State Sector Act – fundamental changes to the governance and performance management of the ministries aimed at greater efficiency and effectiveness</a:t>
            </a:r>
          </a:p>
          <a:p>
            <a:r>
              <a:rPr lang="en-NZ" dirty="0" smtClean="0"/>
              <a:t>Public Finance Act  - budget appropriations for outputs linked to outcomes, international accrual accounting standards </a:t>
            </a:r>
            <a:r>
              <a:rPr lang="en-NZ" dirty="0"/>
              <a:t>and </a:t>
            </a:r>
            <a:r>
              <a:rPr lang="en-NZ" dirty="0" smtClean="0"/>
              <a:t>financial reporting</a:t>
            </a:r>
          </a:p>
          <a:p>
            <a:r>
              <a:rPr lang="en-NZ" dirty="0" smtClean="0"/>
              <a:t>Fiscal Responsibility Act to require transparency, a multi-year plan and resist deficits and debt</a:t>
            </a:r>
          </a:p>
          <a:p>
            <a:r>
              <a:rPr lang="en-NZ" dirty="0" smtClean="0"/>
              <a:t>Reserve Bank Act – established independent monetary </a:t>
            </a:r>
            <a:r>
              <a:rPr lang="en-NZ" dirty="0"/>
              <a:t>a</a:t>
            </a:r>
            <a:r>
              <a:rPr lang="en-NZ" dirty="0" smtClean="0"/>
              <a:t>uthority and inflation targeting</a:t>
            </a:r>
          </a:p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1C23-D30C-4EF4-8016-81157BCF9029}" type="slidenum">
              <a:rPr lang="en-NZ" smtClean="0"/>
              <a:t>11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405230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Results - economy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/>
            <a:r>
              <a:rPr lang="en-US" sz="2000" dirty="0"/>
              <a:t>GDP/ person grew 2.5% p.a. for 10 years compared with 0.5% in 10years to 1984</a:t>
            </a:r>
          </a:p>
          <a:p>
            <a:r>
              <a:rPr lang="en-US" sz="2000" dirty="0"/>
              <a:t>Economy wide productivity measures </a:t>
            </a:r>
            <a:r>
              <a:rPr lang="en-NZ" sz="2000" dirty="0" smtClean="0"/>
              <a:t>improved </a:t>
            </a:r>
            <a:r>
              <a:rPr lang="en-NZ" sz="2000" dirty="0"/>
              <a:t>dramatically in </a:t>
            </a:r>
            <a:r>
              <a:rPr lang="en-NZ" sz="2000" dirty="0" smtClean="0"/>
              <a:t>the economic </a:t>
            </a:r>
            <a:r>
              <a:rPr lang="en-NZ" sz="2000" dirty="0"/>
              <a:t>reform period (labour productivity </a:t>
            </a:r>
            <a:r>
              <a:rPr lang="en-NZ" sz="2000" dirty="0" smtClean="0"/>
              <a:t>gain was </a:t>
            </a:r>
            <a:r>
              <a:rPr lang="en-NZ" sz="2000" dirty="0"/>
              <a:t>in the 2.5-3% range in </a:t>
            </a:r>
            <a:r>
              <a:rPr lang="en-NZ" sz="2000" dirty="0" smtClean="0"/>
              <a:t>the three </a:t>
            </a:r>
            <a:r>
              <a:rPr lang="en-NZ" sz="2000" dirty="0"/>
              <a:t>cycles during </a:t>
            </a:r>
            <a:r>
              <a:rPr lang="en-NZ" sz="2000" dirty="0" smtClean="0"/>
              <a:t>1985-2000)</a:t>
            </a:r>
            <a:endParaRPr lang="en-NZ" sz="2000" dirty="0"/>
          </a:p>
          <a:p>
            <a:pPr lvl="1"/>
            <a:r>
              <a:rPr lang="en-NZ" sz="1600" dirty="0" smtClean="0"/>
              <a:t>The </a:t>
            </a:r>
            <a:r>
              <a:rPr lang="en-NZ" sz="1600" dirty="0"/>
              <a:t>gains were greatest in the industries where reforms </a:t>
            </a:r>
            <a:r>
              <a:rPr lang="en-NZ" sz="1600" dirty="0" smtClean="0"/>
              <a:t>were most </a:t>
            </a:r>
            <a:r>
              <a:rPr lang="en-NZ" sz="1600" dirty="0"/>
              <a:t>comprehensive, in particular agriculture, transport </a:t>
            </a:r>
            <a:r>
              <a:rPr lang="en-NZ" sz="1600" dirty="0" smtClean="0"/>
              <a:t>and communications</a:t>
            </a:r>
            <a:r>
              <a:rPr lang="en-NZ" sz="1600" dirty="0"/>
              <a:t>.</a:t>
            </a:r>
            <a:endParaRPr lang="en-US" sz="1600" dirty="0"/>
          </a:p>
          <a:p>
            <a:pPr marL="285750" indent="-285750"/>
            <a:r>
              <a:rPr lang="en-US" sz="2000" dirty="0"/>
              <a:t>Rapid drop in unemployment after rising sharply after 1987 </a:t>
            </a:r>
            <a:r>
              <a:rPr lang="en-US" sz="2000" dirty="0" smtClean="0"/>
              <a:t>crash to around 11% but trended down to 6% by 2000 and on down to 3.5% by 2006</a:t>
            </a:r>
            <a:endParaRPr lang="en-US" sz="2000" dirty="0"/>
          </a:p>
          <a:p>
            <a:pPr marL="285750" indent="-285750"/>
            <a:r>
              <a:rPr lang="en-US" sz="2000" dirty="0"/>
              <a:t>Inflation below 2</a:t>
            </a:r>
            <a:r>
              <a:rPr lang="en-US" sz="2000" dirty="0" smtClean="0"/>
              <a:t>% - had previously been over 10% between periods of price controls</a:t>
            </a:r>
            <a:endParaRPr lang="en-US" sz="2000" dirty="0"/>
          </a:p>
          <a:p>
            <a:pPr marL="285750" indent="-285750"/>
            <a:r>
              <a:rPr lang="en-US" sz="2000" dirty="0"/>
              <a:t>Net public debt fell from 50% to 20% of GDP in 4 years</a:t>
            </a:r>
          </a:p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1C23-D30C-4EF4-8016-81157BCF9029}" type="slidenum">
              <a:rPr lang="en-NZ" smtClean="0"/>
              <a:t>12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03843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Results - fiscal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/>
            <a:r>
              <a:rPr lang="en-US" sz="2400" dirty="0"/>
              <a:t>Big shifts in priorities</a:t>
            </a:r>
          </a:p>
          <a:p>
            <a:pPr marL="742950" lvl="1" indent="-285750"/>
            <a:r>
              <a:rPr lang="en-US" dirty="0"/>
              <a:t>Public sector staff numbers halved</a:t>
            </a:r>
          </a:p>
          <a:p>
            <a:pPr marL="742950" lvl="1" indent="-285750"/>
            <a:r>
              <a:rPr lang="en-US" dirty="0"/>
              <a:t>Cash requirements for operating departments dropped 3-4% in one year alone</a:t>
            </a:r>
          </a:p>
          <a:p>
            <a:pPr marL="742950" lvl="1" indent="-285750"/>
            <a:r>
              <a:rPr lang="en-US" dirty="0"/>
              <a:t>Better control of aggregate </a:t>
            </a:r>
            <a:r>
              <a:rPr lang="en-US" dirty="0" smtClean="0"/>
              <a:t>expenditure</a:t>
            </a:r>
            <a:endParaRPr lang="en-US" dirty="0"/>
          </a:p>
          <a:p>
            <a:pPr marL="742950" lvl="1" indent="-285750"/>
            <a:r>
              <a:rPr lang="en-US" dirty="0"/>
              <a:t>Accountability and transparency vastly improved</a:t>
            </a:r>
          </a:p>
          <a:p>
            <a:pPr marL="742950" lvl="1" indent="-285750"/>
            <a:r>
              <a:rPr lang="en-US" dirty="0"/>
              <a:t>Sharp break in expenditure trends</a:t>
            </a:r>
          </a:p>
          <a:p>
            <a:pPr marL="1200150" lvl="2" indent="-285750">
              <a:buFontTx/>
              <a:buChar char="–"/>
            </a:pPr>
            <a:r>
              <a:rPr lang="en-US" dirty="0"/>
              <a:t>6% fall in government expenditure/GDP 1991-1994</a:t>
            </a:r>
          </a:p>
          <a:p>
            <a:pPr marL="1200150" lvl="2" indent="-285750">
              <a:buFontTx/>
              <a:buChar char="–"/>
            </a:pPr>
            <a:r>
              <a:rPr lang="en-US" dirty="0"/>
              <a:t>Fiscal surpluses for 15 years after 1994</a:t>
            </a:r>
          </a:p>
          <a:p>
            <a:pPr marL="742950" lvl="1" indent="-285750"/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1C23-D30C-4EF4-8016-81157BCF9029}" type="slidenum">
              <a:rPr lang="en-NZ" smtClean="0"/>
              <a:t>13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04441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Reflections on NZ case study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NZ" dirty="0" smtClean="0"/>
              <a:t>Its radical appearance reflects in part</a:t>
            </a:r>
          </a:p>
          <a:p>
            <a:pPr lvl="1"/>
            <a:r>
              <a:rPr lang="en-NZ" dirty="0" smtClean="0"/>
              <a:t>the difficult situation in which it was introduced</a:t>
            </a:r>
          </a:p>
          <a:p>
            <a:pPr lvl="1"/>
            <a:r>
              <a:rPr lang="en-NZ" dirty="0" smtClean="0"/>
              <a:t>how far out of step with mainstream OECD – IMF policy thinking New Zealand had got and</a:t>
            </a:r>
          </a:p>
          <a:p>
            <a:pPr lvl="1"/>
            <a:r>
              <a:rPr lang="en-NZ" dirty="0" smtClean="0"/>
              <a:t>a strategy by a new government to re-position New Zealand in the global economy</a:t>
            </a:r>
          </a:p>
          <a:p>
            <a:r>
              <a:rPr lang="en-NZ" b="1" dirty="0" smtClean="0"/>
              <a:t>It illustrates one country’s application of the policy themes summarised above from the SACs</a:t>
            </a:r>
          </a:p>
          <a:p>
            <a:pPr lvl="1"/>
            <a:r>
              <a:rPr lang="en-NZ" dirty="0" smtClean="0"/>
              <a:t>Openness and flexibility</a:t>
            </a:r>
          </a:p>
          <a:p>
            <a:pPr lvl="1"/>
            <a:r>
              <a:rPr lang="en-NZ" dirty="0" smtClean="0"/>
              <a:t>Fiscal responsibility</a:t>
            </a:r>
          </a:p>
          <a:p>
            <a:pPr lvl="1"/>
            <a:r>
              <a:rPr lang="en-NZ" dirty="0" smtClean="0"/>
              <a:t>Concern to manage volatility </a:t>
            </a:r>
          </a:p>
          <a:p>
            <a:pPr lvl="1"/>
            <a:r>
              <a:rPr lang="en-NZ" dirty="0" smtClean="0"/>
              <a:t>Focus on productivity and innovation</a:t>
            </a:r>
          </a:p>
          <a:p>
            <a:r>
              <a:rPr lang="en-US" dirty="0" smtClean="0"/>
              <a:t>The </a:t>
            </a:r>
            <a:r>
              <a:rPr lang="en-US" dirty="0"/>
              <a:t>reforms were maintained through changes of government in the 1990s but some elements were rolled back in the 2000s (regulation of some utilities, </a:t>
            </a:r>
            <a:r>
              <a:rPr lang="en-US" dirty="0" err="1"/>
              <a:t>labour</a:t>
            </a:r>
            <a:r>
              <a:rPr lang="en-US" dirty="0"/>
              <a:t> market, public sector employment</a:t>
            </a:r>
            <a:r>
              <a:rPr lang="en-US" dirty="0" smtClean="0"/>
              <a:t>)</a:t>
            </a:r>
          </a:p>
          <a:p>
            <a:r>
              <a:rPr lang="en-NZ" dirty="0"/>
              <a:t>But it was long ago – today’s agenda still reflects these priorities</a:t>
            </a:r>
          </a:p>
          <a:p>
            <a:endParaRPr lang="en-US" dirty="0"/>
          </a:p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1C23-D30C-4EF4-8016-81157BCF9029}" type="slidenum">
              <a:rPr lang="en-NZ" smtClean="0"/>
              <a:t>14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981273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The politics of </a:t>
            </a:r>
            <a:r>
              <a:rPr lang="en-NZ" dirty="0" smtClean="0"/>
              <a:t>New Zealand’s 1980s-90s reforms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88823"/>
          </a:xfrm>
        </p:spPr>
        <p:txBody>
          <a:bodyPr>
            <a:normAutofit fontScale="55000" lnSpcReduction="20000"/>
          </a:bodyPr>
          <a:lstStyle/>
          <a:p>
            <a:r>
              <a:rPr lang="en-NZ" b="1" dirty="0" smtClean="0"/>
              <a:t>Broad acceptance of a problem</a:t>
            </a:r>
          </a:p>
          <a:p>
            <a:pPr lvl="1"/>
            <a:r>
              <a:rPr lang="en-NZ" dirty="0" smtClean="0"/>
              <a:t>Consensus </a:t>
            </a:r>
            <a:r>
              <a:rPr lang="en-NZ" dirty="0"/>
              <a:t>across the parliament that change was needed </a:t>
            </a:r>
            <a:r>
              <a:rPr lang="en-NZ" dirty="0" smtClean="0"/>
              <a:t>once the previous government fell</a:t>
            </a:r>
          </a:p>
          <a:p>
            <a:pPr lvl="1"/>
            <a:r>
              <a:rPr lang="en-NZ" dirty="0"/>
              <a:t>Strong communications about need for change – initially at least</a:t>
            </a:r>
          </a:p>
          <a:p>
            <a:pPr lvl="1"/>
            <a:r>
              <a:rPr lang="en-NZ" dirty="0" smtClean="0"/>
              <a:t>The </a:t>
            </a:r>
            <a:r>
              <a:rPr lang="en-NZ" dirty="0"/>
              <a:t>program spanned three elections and two </a:t>
            </a:r>
            <a:r>
              <a:rPr lang="en-NZ" dirty="0" smtClean="0"/>
              <a:t>governments </a:t>
            </a:r>
          </a:p>
          <a:p>
            <a:pPr lvl="1"/>
            <a:endParaRPr lang="en-NZ" dirty="0" smtClean="0"/>
          </a:p>
          <a:p>
            <a:r>
              <a:rPr lang="en-NZ" b="1" dirty="0" smtClean="0"/>
              <a:t>Political judgement </a:t>
            </a:r>
            <a:r>
              <a:rPr lang="en-NZ" dirty="0" smtClean="0"/>
              <a:t>about what can be done, what cannot and what has to be:- </a:t>
            </a:r>
          </a:p>
          <a:p>
            <a:pPr lvl="1"/>
            <a:r>
              <a:rPr lang="en-NZ" dirty="0" smtClean="0"/>
              <a:t>Labour govt. removed subsidies to farmers but gave </a:t>
            </a:r>
            <a:r>
              <a:rPr lang="en-NZ" dirty="0"/>
              <a:t>big pay increases to employees in state sector </a:t>
            </a:r>
            <a:r>
              <a:rPr lang="en-NZ" dirty="0" smtClean="0"/>
              <a:t>unions </a:t>
            </a:r>
          </a:p>
          <a:p>
            <a:pPr lvl="1"/>
            <a:r>
              <a:rPr lang="en-NZ" dirty="0" smtClean="0"/>
              <a:t>The National </a:t>
            </a:r>
            <a:r>
              <a:rPr lang="en-NZ" dirty="0" err="1" smtClean="0"/>
              <a:t>govt</a:t>
            </a:r>
            <a:r>
              <a:rPr lang="en-NZ" dirty="0" smtClean="0"/>
              <a:t> reformed the labour market and squeezed the public service</a:t>
            </a:r>
          </a:p>
          <a:p>
            <a:pPr lvl="1"/>
            <a:r>
              <a:rPr lang="en-NZ" dirty="0" smtClean="0"/>
              <a:t>Skill </a:t>
            </a:r>
            <a:r>
              <a:rPr lang="en-NZ" dirty="0"/>
              <a:t>in implementation of reform -  early wins and political packages that balanced rewards and pain</a:t>
            </a:r>
          </a:p>
          <a:p>
            <a:pPr lvl="1"/>
            <a:endParaRPr lang="en-NZ" dirty="0" smtClean="0"/>
          </a:p>
          <a:p>
            <a:r>
              <a:rPr lang="en-NZ" b="1" dirty="0" smtClean="0"/>
              <a:t>Political outcomes</a:t>
            </a:r>
          </a:p>
          <a:p>
            <a:pPr marL="685800" lvl="2">
              <a:spcBef>
                <a:spcPts val="1000"/>
              </a:spcBef>
            </a:pPr>
            <a:r>
              <a:rPr lang="en-NZ" sz="2600" dirty="0"/>
              <a:t>The government that began the reforms increased its majority at the next </a:t>
            </a:r>
            <a:r>
              <a:rPr lang="en-NZ" sz="2600" dirty="0" smtClean="0"/>
              <a:t>election in 1987, but</a:t>
            </a:r>
            <a:endParaRPr lang="en-NZ" sz="2600" dirty="0"/>
          </a:p>
          <a:p>
            <a:pPr marL="685800" lvl="2">
              <a:spcBef>
                <a:spcPts val="1000"/>
              </a:spcBef>
            </a:pPr>
            <a:r>
              <a:rPr lang="en-NZ" sz="2600" dirty="0" smtClean="0"/>
              <a:t>Internal tensions in the Labour </a:t>
            </a:r>
            <a:r>
              <a:rPr lang="en-NZ" sz="2600" dirty="0" err="1" smtClean="0"/>
              <a:t>govt</a:t>
            </a:r>
            <a:r>
              <a:rPr lang="en-NZ" sz="2600" dirty="0" smtClean="0"/>
              <a:t>  </a:t>
            </a:r>
            <a:r>
              <a:rPr lang="en-NZ" sz="2600" dirty="0"/>
              <a:t>between the reforming ministers and the membership of the party became unmanageable - the government broke down </a:t>
            </a:r>
            <a:r>
              <a:rPr lang="en-NZ" sz="2600" dirty="0" smtClean="0"/>
              <a:t>internally in 1988</a:t>
            </a:r>
          </a:p>
          <a:p>
            <a:pPr marL="685800" lvl="2">
              <a:spcBef>
                <a:spcPts val="1000"/>
              </a:spcBef>
            </a:pPr>
            <a:r>
              <a:rPr lang="en-NZ" sz="2600" dirty="0" smtClean="0"/>
              <a:t>National </a:t>
            </a:r>
            <a:r>
              <a:rPr lang="en-NZ" sz="2600" dirty="0" err="1" smtClean="0"/>
              <a:t>govt</a:t>
            </a:r>
            <a:r>
              <a:rPr lang="en-NZ" sz="2600" dirty="0" smtClean="0"/>
              <a:t> huge majority dissolved so PM fired the Minister if Finance; </a:t>
            </a:r>
          </a:p>
          <a:p>
            <a:pPr marL="685800" lvl="2">
              <a:spcBef>
                <a:spcPts val="1000"/>
              </a:spcBef>
            </a:pPr>
            <a:r>
              <a:rPr lang="en-NZ" sz="2600" dirty="0" smtClean="0"/>
              <a:t>The reforms were over but the changes were embedded for years to come   </a:t>
            </a:r>
          </a:p>
          <a:p>
            <a:pPr marL="685800" lvl="2">
              <a:spcBef>
                <a:spcPts val="1000"/>
              </a:spcBef>
            </a:pPr>
            <a:endParaRPr lang="en-NZ" sz="2600" dirty="0" smtClean="0"/>
          </a:p>
          <a:p>
            <a:pPr marL="228600" lvl="1">
              <a:spcBef>
                <a:spcPts val="1000"/>
              </a:spcBef>
            </a:pPr>
            <a:r>
              <a:rPr lang="en-NZ" sz="3000" b="1" dirty="0" smtClean="0"/>
              <a:t>The politics of reform are always hard – especially the labour market</a:t>
            </a:r>
            <a:endParaRPr lang="en-NZ" sz="3000" b="1" dirty="0"/>
          </a:p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1C23-D30C-4EF4-8016-81157BCF9029}" type="slidenum">
              <a:rPr lang="en-NZ" smtClean="0"/>
              <a:t>15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662891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A note on the crises in Greece </a:t>
            </a:r>
            <a:r>
              <a:rPr lang="en-NZ" dirty="0"/>
              <a:t>and Ireland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NZ" dirty="0"/>
              <a:t>Greece - Did not learn the lessons of the small advanced countries</a:t>
            </a:r>
            <a:endParaRPr lang="en-NZ" dirty="0" smtClean="0"/>
          </a:p>
          <a:p>
            <a:pPr lvl="1"/>
            <a:r>
              <a:rPr lang="en-NZ" dirty="0" smtClean="0"/>
              <a:t>Financial collapse</a:t>
            </a:r>
          </a:p>
          <a:p>
            <a:pPr lvl="1"/>
            <a:r>
              <a:rPr lang="en-NZ" dirty="0" smtClean="0"/>
              <a:t>Unemployment 30% disposable incomes fell 25%</a:t>
            </a:r>
          </a:p>
          <a:p>
            <a:pPr lvl="1"/>
            <a:r>
              <a:rPr lang="en-NZ" dirty="0" smtClean="0"/>
              <a:t>Failed over many years to </a:t>
            </a:r>
            <a:r>
              <a:rPr lang="en-NZ" dirty="0"/>
              <a:t>build </a:t>
            </a:r>
            <a:r>
              <a:rPr lang="en-NZ" dirty="0" smtClean="0"/>
              <a:t>an </a:t>
            </a:r>
            <a:r>
              <a:rPr lang="en-NZ" dirty="0"/>
              <a:t>economy that could compete in global </a:t>
            </a:r>
            <a:r>
              <a:rPr lang="en-NZ" dirty="0" smtClean="0"/>
              <a:t>markets</a:t>
            </a:r>
          </a:p>
          <a:p>
            <a:pPr lvl="1"/>
            <a:r>
              <a:rPr lang="en-NZ" dirty="0"/>
              <a:t>Fiscal irresponsibility: large deficits resulting in 130% debt to GDP ratio before the </a:t>
            </a:r>
            <a:r>
              <a:rPr lang="en-NZ" dirty="0" smtClean="0"/>
              <a:t>crisis</a:t>
            </a:r>
          </a:p>
          <a:p>
            <a:pPr lvl="1"/>
            <a:r>
              <a:rPr lang="en-NZ" dirty="0"/>
              <a:t>Corrupt and inefficient public </a:t>
            </a:r>
            <a:r>
              <a:rPr lang="en-NZ" dirty="0" smtClean="0"/>
              <a:t>sector and </a:t>
            </a:r>
            <a:r>
              <a:rPr lang="en-NZ" dirty="0"/>
              <a:t>weak revenue </a:t>
            </a:r>
            <a:r>
              <a:rPr lang="en-NZ" dirty="0" smtClean="0"/>
              <a:t>base</a:t>
            </a:r>
          </a:p>
          <a:p>
            <a:pPr lvl="1"/>
            <a:r>
              <a:rPr lang="en-NZ" dirty="0" smtClean="0"/>
              <a:t>Necessary fiscal adjustment is so severe as to seem politically impossible</a:t>
            </a:r>
          </a:p>
          <a:p>
            <a:pPr lvl="1"/>
            <a:r>
              <a:rPr lang="en-NZ" dirty="0" smtClean="0"/>
              <a:t>Looking to others for bail outs</a:t>
            </a:r>
          </a:p>
          <a:p>
            <a:pPr marL="457200" lvl="1" indent="0">
              <a:buNone/>
            </a:pPr>
            <a:endParaRPr lang="en-NZ" dirty="0" smtClean="0"/>
          </a:p>
          <a:p>
            <a:r>
              <a:rPr lang="en-NZ" dirty="0" smtClean="0"/>
              <a:t>Ireland – the Celtic Tiger</a:t>
            </a:r>
          </a:p>
          <a:p>
            <a:pPr lvl="1"/>
            <a:r>
              <a:rPr lang="en-NZ" dirty="0" smtClean="0"/>
              <a:t>Extraordinary success in export driven growth that transformed into a property and finance bubble</a:t>
            </a:r>
          </a:p>
          <a:p>
            <a:pPr lvl="1"/>
            <a:r>
              <a:rPr lang="en-NZ" dirty="0" smtClean="0"/>
              <a:t>Wrecked </a:t>
            </a:r>
            <a:r>
              <a:rPr lang="en-NZ" dirty="0"/>
              <a:t>by irresponsible government macroeconomic policies and regulatory </a:t>
            </a:r>
            <a:r>
              <a:rPr lang="en-NZ" dirty="0" smtClean="0"/>
              <a:t>policies that fuelled the bubble</a:t>
            </a:r>
          </a:p>
          <a:p>
            <a:pPr lvl="1"/>
            <a:r>
              <a:rPr lang="en-NZ" dirty="0"/>
              <a:t>Rising again today following years of painful </a:t>
            </a:r>
            <a:r>
              <a:rPr lang="en-NZ" dirty="0" smtClean="0"/>
              <a:t>adjustment – consistent with the policy themes of SACs</a:t>
            </a:r>
          </a:p>
          <a:p>
            <a:pPr lvl="1"/>
            <a:endParaRPr lang="en-NZ" dirty="0"/>
          </a:p>
          <a:p>
            <a:pPr marL="0" indent="0">
              <a:buNone/>
            </a:pPr>
            <a:r>
              <a:rPr lang="en-NZ" sz="1900" dirty="0" smtClean="0"/>
              <a:t>See Donovan and Murphy,  “The Fall of the Celtic Tiger”</a:t>
            </a:r>
          </a:p>
          <a:p>
            <a:pPr lvl="1"/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1C23-D30C-4EF4-8016-81157BCF9029}" type="slidenum">
              <a:rPr lang="en-NZ" smtClean="0"/>
              <a:t>16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506553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83212"/>
            <a:ext cx="10515600" cy="607476"/>
          </a:xfrm>
        </p:spPr>
        <p:txBody>
          <a:bodyPr>
            <a:normAutofit fontScale="90000"/>
          </a:bodyPr>
          <a:lstStyle/>
          <a:p>
            <a:r>
              <a:rPr lang="en-NZ" dirty="0"/>
              <a:t>Insights from the </a:t>
            </a:r>
            <a:r>
              <a:rPr lang="en-NZ" dirty="0" smtClean="0"/>
              <a:t>SSA-SMIC research reported in ‘Africa on the Move”</a:t>
            </a:r>
            <a:br>
              <a:rPr lang="en-NZ" dirty="0" smtClean="0"/>
            </a:br>
            <a:r>
              <a:rPr lang="en-NZ" dirty="0"/>
              <a:t/>
            </a:r>
            <a:br>
              <a:rPr lang="en-NZ" dirty="0"/>
            </a:b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NZ" dirty="0" smtClean="0"/>
              <a:t>Clear evidence that the issues that have mattered for the small advanced countries are central to the SSA-SMIC agenda</a:t>
            </a:r>
          </a:p>
          <a:p>
            <a:pPr lvl="1"/>
            <a:r>
              <a:rPr lang="en-NZ" dirty="0" smtClean="0"/>
              <a:t>Openness</a:t>
            </a:r>
          </a:p>
          <a:p>
            <a:pPr lvl="1"/>
            <a:r>
              <a:rPr lang="en-NZ" dirty="0" smtClean="0"/>
              <a:t>Constraining the size of the sectors that are protected from global competition</a:t>
            </a:r>
          </a:p>
          <a:p>
            <a:pPr lvl="1"/>
            <a:r>
              <a:rPr lang="en-NZ" dirty="0" smtClean="0"/>
              <a:t>Macro-stability</a:t>
            </a:r>
          </a:p>
          <a:p>
            <a:pPr lvl="1"/>
            <a:r>
              <a:rPr lang="en-NZ" dirty="0" smtClean="0"/>
              <a:t>Building resilience to volatility</a:t>
            </a:r>
          </a:p>
          <a:p>
            <a:pPr lvl="1"/>
            <a:r>
              <a:rPr lang="en-NZ" dirty="0" smtClean="0"/>
              <a:t>Focus on productivity improvement</a:t>
            </a:r>
          </a:p>
          <a:p>
            <a:pPr lvl="1"/>
            <a:r>
              <a:rPr lang="en-NZ" dirty="0" smtClean="0"/>
              <a:t>Human and knowledge capital enhancement</a:t>
            </a:r>
          </a:p>
          <a:p>
            <a:pPr lvl="1"/>
            <a:r>
              <a:rPr lang="en-NZ" dirty="0" smtClean="0"/>
              <a:t>Innovation</a:t>
            </a:r>
          </a:p>
          <a:p>
            <a:pPr lvl="1"/>
            <a:r>
              <a:rPr lang="en-NZ" dirty="0" smtClean="0"/>
              <a:t>Clever political management and building consensus around a long term program</a:t>
            </a:r>
          </a:p>
          <a:p>
            <a:pPr lvl="1"/>
            <a:endParaRPr lang="en-NZ" dirty="0" smtClean="0"/>
          </a:p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1C23-D30C-4EF4-8016-81157BCF9029}" type="slidenum">
              <a:rPr lang="en-NZ" smtClean="0"/>
              <a:t>17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304807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Final comments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NZ" dirty="0"/>
              <a:t>Moving out of the middle income group is harder than getting into it</a:t>
            </a:r>
          </a:p>
          <a:p>
            <a:pPr lvl="1"/>
            <a:r>
              <a:rPr lang="en-NZ" dirty="0"/>
              <a:t>The challenge is to move from ‘catch-up’ </a:t>
            </a:r>
            <a:r>
              <a:rPr lang="en-NZ" dirty="0" smtClean="0"/>
              <a:t>economic </a:t>
            </a:r>
            <a:r>
              <a:rPr lang="en-NZ" dirty="0"/>
              <a:t>management and structural change to continuing dynamic productivity improvement. </a:t>
            </a:r>
            <a:endParaRPr lang="en-NZ" dirty="0" smtClean="0"/>
          </a:p>
          <a:p>
            <a:pPr lvl="1"/>
            <a:r>
              <a:rPr lang="en-NZ" dirty="0" smtClean="0"/>
              <a:t>Even </a:t>
            </a:r>
            <a:r>
              <a:rPr lang="en-NZ" dirty="0"/>
              <a:t>Singapore finds </a:t>
            </a:r>
            <a:r>
              <a:rPr lang="en-NZ" dirty="0" smtClean="0"/>
              <a:t>dynamic change and productivity improvement a </a:t>
            </a:r>
            <a:r>
              <a:rPr lang="en-NZ" dirty="0"/>
              <a:t>challenge and it is at the centre of policy concern in New Zealand </a:t>
            </a:r>
            <a:r>
              <a:rPr lang="en-NZ" dirty="0" smtClean="0"/>
              <a:t>today</a:t>
            </a:r>
            <a:endParaRPr lang="en-NZ" dirty="0"/>
          </a:p>
          <a:p>
            <a:r>
              <a:rPr lang="en-NZ" b="1" dirty="0" smtClean="0"/>
              <a:t>Small </a:t>
            </a:r>
            <a:r>
              <a:rPr lang="en-NZ" b="1" dirty="0"/>
              <a:t>countries have to live with the consequences of their smallness and not act as if they are </a:t>
            </a:r>
            <a:r>
              <a:rPr lang="en-NZ" b="1" dirty="0" smtClean="0"/>
              <a:t>big: </a:t>
            </a:r>
            <a:r>
              <a:rPr lang="en-NZ" dirty="0" smtClean="0"/>
              <a:t>They must:</a:t>
            </a:r>
          </a:p>
          <a:p>
            <a:pPr lvl="1"/>
            <a:r>
              <a:rPr lang="en-NZ" dirty="0" smtClean="0"/>
              <a:t>be </a:t>
            </a:r>
            <a:r>
              <a:rPr lang="en-NZ" dirty="0"/>
              <a:t>well-managed, prudent, </a:t>
            </a:r>
            <a:r>
              <a:rPr lang="en-NZ" dirty="0" smtClean="0"/>
              <a:t>agile, </a:t>
            </a:r>
          </a:p>
          <a:p>
            <a:pPr lvl="1"/>
            <a:r>
              <a:rPr lang="en-NZ" dirty="0" smtClean="0"/>
              <a:t>learn </a:t>
            </a:r>
            <a:r>
              <a:rPr lang="en-NZ" dirty="0"/>
              <a:t>to live with the volatility that smallness </a:t>
            </a:r>
            <a:r>
              <a:rPr lang="en-NZ" dirty="0" smtClean="0"/>
              <a:t>brings and </a:t>
            </a:r>
          </a:p>
          <a:p>
            <a:pPr lvl="1"/>
            <a:r>
              <a:rPr lang="en-NZ" dirty="0" smtClean="0"/>
              <a:t>take best advantage of their unique circumstances</a:t>
            </a:r>
          </a:p>
          <a:p>
            <a:pPr lvl="1"/>
            <a:r>
              <a:rPr lang="en-NZ" smtClean="0"/>
              <a:t>Build politically </a:t>
            </a:r>
            <a:r>
              <a:rPr lang="en-NZ" dirty="0" smtClean="0"/>
              <a:t>astute and feasible reform programs</a:t>
            </a:r>
            <a:endParaRPr lang="en-NZ" dirty="0"/>
          </a:p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1C23-D30C-4EF4-8016-81157BCF9029}" type="slidenum">
              <a:rPr lang="en-NZ" smtClean="0"/>
              <a:t>18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01137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Outline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Observations about Small Advanced Economies</a:t>
            </a:r>
          </a:p>
          <a:p>
            <a:r>
              <a:rPr lang="en-NZ" dirty="0" smtClean="0"/>
              <a:t>Common policy themes</a:t>
            </a:r>
          </a:p>
          <a:p>
            <a:r>
              <a:rPr lang="en-NZ" dirty="0" smtClean="0"/>
              <a:t>New Zealand’s reform experience</a:t>
            </a:r>
          </a:p>
          <a:p>
            <a:r>
              <a:rPr lang="en-NZ" dirty="0"/>
              <a:t>Short note on </a:t>
            </a:r>
            <a:r>
              <a:rPr lang="en-NZ" dirty="0" smtClean="0"/>
              <a:t>two economies </a:t>
            </a:r>
            <a:r>
              <a:rPr lang="en-NZ" dirty="0"/>
              <a:t>in crisis </a:t>
            </a:r>
            <a:r>
              <a:rPr lang="en-NZ" dirty="0" smtClean="0"/>
              <a:t>- Greece and Ireland</a:t>
            </a:r>
          </a:p>
          <a:p>
            <a:r>
              <a:rPr lang="en-NZ" dirty="0" smtClean="0"/>
              <a:t>Some concluding observations</a:t>
            </a:r>
          </a:p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1C23-D30C-4EF4-8016-81157BCF9029}" type="slidenum">
              <a:rPr lang="en-NZ" smtClean="0"/>
              <a:t>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32076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85392" y="420040"/>
            <a:ext cx="609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NZ" sz="2000" dirty="0" smtClean="0"/>
              <a:t>Small countries ranked by size and meeting IMF definition of advanced economy</a:t>
            </a:r>
            <a:endParaRPr lang="en-NZ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9999381"/>
              </p:ext>
            </p:extLst>
          </p:nvPr>
        </p:nvGraphicFramePr>
        <p:xfrm>
          <a:off x="1245703" y="1120677"/>
          <a:ext cx="9409046" cy="54921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36001"/>
                <a:gridCol w="3136001"/>
                <a:gridCol w="3137044"/>
              </a:tblGrid>
              <a:tr h="2746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 dirty="0">
                          <a:effectLst/>
                        </a:rPr>
                        <a:t>Country</a:t>
                      </a:r>
                      <a:endParaRPr lang="en-N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Population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GDP/Cap (USD)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46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Iceland 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322,000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45,536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46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Malta 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417,000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22,872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46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Luxembourg 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542,000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110,424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46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Cyprus 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881,000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24,761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46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Estonia 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1,286,000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19,032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46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Latvia 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2,036,000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15,205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46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Slovenia 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2,059,000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22,756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46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New Zealand 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4,479,000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40,481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46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Ireland 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4,776,000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45,621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46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Norway 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5,096,000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100,318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46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Singapore 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5,399,000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54,776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46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Slovak Republic 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5,411,000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17,706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46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Finland 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5,451,000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47,129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46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Denmark 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5,591,000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59,191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46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Hong Kong SAR 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7,244,000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37,777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46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Israel 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7,871,000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37,035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46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Switzerland 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8,003,000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81,324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46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Austria 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8,484,000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48,957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46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Sweden 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>
                          <a:effectLst/>
                        </a:rPr>
                        <a:t>9,635,000</a:t>
                      </a:r>
                      <a:endParaRPr lang="en-N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NZ" sz="1100" dirty="0">
                          <a:effectLst/>
                        </a:rPr>
                        <a:t>57,909</a:t>
                      </a:r>
                      <a:endParaRPr lang="en-N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1C23-D30C-4EF4-8016-81157BCF9029}" type="slidenum">
              <a:rPr lang="en-NZ" smtClean="0"/>
              <a:t>3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82387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Observations about small advanced countries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70000" lnSpcReduction="20000"/>
          </a:bodyPr>
          <a:lstStyle/>
          <a:p>
            <a:r>
              <a:rPr lang="en-NZ" dirty="0" smtClean="0"/>
              <a:t>Profound differences but important similarities between the 19 SACs</a:t>
            </a:r>
          </a:p>
          <a:p>
            <a:r>
              <a:rPr lang="en-NZ" dirty="0" smtClean="0"/>
              <a:t>Great differences in:</a:t>
            </a:r>
          </a:p>
          <a:p>
            <a:pPr lvl="1"/>
            <a:r>
              <a:rPr lang="en-NZ" u="sng" dirty="0" smtClean="0"/>
              <a:t>Resource endowments </a:t>
            </a:r>
            <a:r>
              <a:rPr lang="en-NZ" dirty="0" smtClean="0"/>
              <a:t>(New Zealand, Norway) v’s (Singapore, Israel, Hong Kong)</a:t>
            </a:r>
          </a:p>
          <a:p>
            <a:pPr lvl="1"/>
            <a:r>
              <a:rPr lang="en-NZ" u="sng" dirty="0" smtClean="0"/>
              <a:t>Location</a:t>
            </a:r>
            <a:r>
              <a:rPr lang="en-NZ" dirty="0" smtClean="0"/>
              <a:t> of the 19: 3 in Asia (NZ, Singapore, Hong Kong), Israel, 15 in Europe </a:t>
            </a:r>
          </a:p>
          <a:p>
            <a:pPr lvl="1"/>
            <a:r>
              <a:rPr lang="en-NZ" u="sng" dirty="0" smtClean="0"/>
              <a:t>Historical legacies: </a:t>
            </a:r>
            <a:r>
              <a:rPr lang="en-NZ" dirty="0" smtClean="0"/>
              <a:t>3 FSU, 3 were once British colonies, some with centuries of independence; some are homogeneous, others very diverse over a range of features</a:t>
            </a:r>
          </a:p>
          <a:p>
            <a:r>
              <a:rPr lang="en-NZ" dirty="0" smtClean="0"/>
              <a:t>Performance indicators for group of SACs (2014):</a:t>
            </a:r>
          </a:p>
          <a:p>
            <a:pPr lvl="1"/>
            <a:r>
              <a:rPr lang="en-NZ" dirty="0" smtClean="0"/>
              <a:t>Average income p.c. of US$47000 v’s $36000 for large advanced countries</a:t>
            </a:r>
          </a:p>
          <a:p>
            <a:pPr lvl="1"/>
            <a:r>
              <a:rPr lang="en-NZ" dirty="0" smtClean="0"/>
              <a:t>7 out of the top 10 advanced economies are small</a:t>
            </a:r>
          </a:p>
          <a:p>
            <a:pPr lvl="1"/>
            <a:r>
              <a:rPr lang="en-NZ" dirty="0" smtClean="0"/>
              <a:t>Ave growth rate for SACs since 1980 was 3.2% v’s 2.6% for the large advanced economies – with variations among the group</a:t>
            </a:r>
          </a:p>
          <a:p>
            <a:pPr lvl="1"/>
            <a:r>
              <a:rPr lang="en-NZ" dirty="0" smtClean="0"/>
              <a:t>SACs have held their collective share of global GDP since 1980 while share of large advanced economies has dropped</a:t>
            </a:r>
          </a:p>
          <a:p>
            <a:r>
              <a:rPr lang="en-NZ" b="1" dirty="0" smtClean="0"/>
              <a:t>So: Being a small country does not prohibit having an advanced economy</a:t>
            </a:r>
          </a:p>
          <a:p>
            <a:pPr lvl="1"/>
            <a:endParaRPr lang="en-NZ" dirty="0" smtClean="0"/>
          </a:p>
          <a:p>
            <a:pPr marL="0" indent="0">
              <a:buNone/>
            </a:pPr>
            <a:r>
              <a:rPr lang="en-NZ" sz="1900" dirty="0" smtClean="0"/>
              <a:t>Material drawn from “What can Singapore Learn from other small Advanced Economies”, David Skilling, Lee </a:t>
            </a:r>
            <a:r>
              <a:rPr lang="en-NZ" sz="1900" dirty="0" err="1" smtClean="0"/>
              <a:t>Kuan</a:t>
            </a:r>
            <a:r>
              <a:rPr lang="en-NZ" sz="1900" dirty="0" smtClean="0"/>
              <a:t> Yew School of Public Policy, Singapore March 2015</a:t>
            </a:r>
            <a:endParaRPr lang="en-NZ" sz="1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1C23-D30C-4EF4-8016-81157BCF9029}" type="slidenum">
              <a:rPr lang="en-NZ" smtClean="0"/>
              <a:t>4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31136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SAC policy themes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NZ" dirty="0" smtClean="0"/>
              <a:t>Openness</a:t>
            </a:r>
          </a:p>
          <a:p>
            <a:pPr lvl="1"/>
            <a:r>
              <a:rPr lang="en-NZ" dirty="0" smtClean="0"/>
              <a:t>All are highly open to global economy – they accept the local economy will not sustain growth</a:t>
            </a:r>
          </a:p>
          <a:p>
            <a:pPr lvl="1"/>
            <a:r>
              <a:rPr lang="en-NZ" dirty="0" smtClean="0"/>
              <a:t>Common strategy is to take advantage of the global markets but by very different means according to circumstances</a:t>
            </a:r>
          </a:p>
          <a:p>
            <a:pPr lvl="2"/>
            <a:r>
              <a:rPr lang="en-NZ" dirty="0" smtClean="0"/>
              <a:t>Natural resources  (NZ, Norway)</a:t>
            </a:r>
          </a:p>
          <a:p>
            <a:pPr lvl="2"/>
            <a:r>
              <a:rPr lang="en-NZ" dirty="0" smtClean="0"/>
              <a:t>Attracting foreign business activities and direct investment (Sing. HK, Israel)</a:t>
            </a:r>
          </a:p>
          <a:p>
            <a:pPr lvl="2"/>
            <a:r>
              <a:rPr lang="en-NZ" dirty="0" smtClean="0"/>
              <a:t>Innovation in global growth industries (Switzerland)</a:t>
            </a:r>
          </a:p>
          <a:p>
            <a:pPr lvl="1"/>
            <a:r>
              <a:rPr lang="en-NZ" dirty="0" smtClean="0"/>
              <a:t>Some are at the forefront of global competitiveness indicators (WB surveys)</a:t>
            </a:r>
          </a:p>
          <a:p>
            <a:r>
              <a:rPr lang="en-NZ" dirty="0" smtClean="0"/>
              <a:t>High levels of R&amp;D spending for most of them</a:t>
            </a:r>
          </a:p>
          <a:p>
            <a:r>
              <a:rPr lang="en-NZ" dirty="0" smtClean="0"/>
              <a:t>Emphasis on innovation, human capital and ‘knowledge capital’  (intellectual property, technology, hard and soft management skills, organisational culture </a:t>
            </a:r>
            <a:r>
              <a:rPr lang="en-NZ" dirty="0" err="1" smtClean="0"/>
              <a:t>etc</a:t>
            </a:r>
            <a:r>
              <a:rPr lang="en-NZ" dirty="0" smtClean="0"/>
              <a:t> – he sources of total factor productivity)</a:t>
            </a:r>
          </a:p>
          <a:p>
            <a:pPr lvl="1"/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1C23-D30C-4EF4-8016-81157BCF9029}" type="slidenum">
              <a:rPr lang="en-NZ" smtClean="0"/>
              <a:t>5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20843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Policy themes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NZ" dirty="0" smtClean="0"/>
              <a:t>Macro-economic discipline</a:t>
            </a:r>
          </a:p>
          <a:p>
            <a:pPr lvl="1"/>
            <a:r>
              <a:rPr lang="en-NZ" dirty="0" smtClean="0"/>
              <a:t>Fiscal discipline for low debt ratios and debt sustainability, managing shocks, and macro-stability</a:t>
            </a:r>
          </a:p>
          <a:p>
            <a:pPr lvl="1"/>
            <a:r>
              <a:rPr lang="en-NZ" dirty="0" smtClean="0"/>
              <a:t>Low inflation in support of the strategy for global engagement and competitiveness</a:t>
            </a:r>
          </a:p>
          <a:p>
            <a:r>
              <a:rPr lang="en-NZ" dirty="0" smtClean="0"/>
              <a:t>Regulatory policies to support flexibility in key markets</a:t>
            </a:r>
          </a:p>
          <a:p>
            <a:r>
              <a:rPr lang="en-NZ" dirty="0" smtClean="0"/>
              <a:t>Managing shocks and risks from volatility </a:t>
            </a:r>
          </a:p>
          <a:p>
            <a:pPr lvl="1"/>
            <a:r>
              <a:rPr lang="en-NZ" dirty="0" smtClean="0"/>
              <a:t>sovereign wealth funds</a:t>
            </a:r>
          </a:p>
          <a:p>
            <a:pPr lvl="1"/>
            <a:r>
              <a:rPr lang="en-NZ" dirty="0" smtClean="0"/>
              <a:t>disaster preparedness</a:t>
            </a:r>
          </a:p>
          <a:p>
            <a:r>
              <a:rPr lang="en-NZ" b="1" dirty="0" smtClean="0"/>
              <a:t>Focus on the balance between the sectors exposed to international competitive pressure and the sheltered domestic sectors – including the public sector</a:t>
            </a:r>
          </a:p>
          <a:p>
            <a:pPr lvl="1"/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1C23-D30C-4EF4-8016-81157BCF9029}" type="slidenum">
              <a:rPr lang="en-NZ" smtClean="0"/>
              <a:t>6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138357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The New Zealand case study 1984 - 1994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NZ" dirty="0" smtClean="0"/>
              <a:t>Once the third </a:t>
            </a:r>
            <a:r>
              <a:rPr lang="en-NZ" dirty="0"/>
              <a:t>richest country in </a:t>
            </a:r>
            <a:r>
              <a:rPr lang="en-NZ" dirty="0" smtClean="0"/>
              <a:t>1951 but by 1984:</a:t>
            </a:r>
            <a:endParaRPr lang="en-NZ" dirty="0"/>
          </a:p>
          <a:p>
            <a:pPr lvl="1"/>
            <a:r>
              <a:rPr lang="en-NZ" dirty="0"/>
              <a:t>30 year relative decline from 20% above OECD average to 1/3</a:t>
            </a:r>
            <a:r>
              <a:rPr lang="en-NZ" baseline="30000" dirty="0"/>
              <a:t>rd</a:t>
            </a:r>
            <a:r>
              <a:rPr lang="en-NZ" dirty="0"/>
              <a:t> below</a:t>
            </a:r>
          </a:p>
          <a:p>
            <a:pPr lvl="1"/>
            <a:r>
              <a:rPr lang="en-NZ" dirty="0"/>
              <a:t>GDP per head (productivity) grew only ½ OECD </a:t>
            </a:r>
            <a:r>
              <a:rPr lang="en-NZ" dirty="0" smtClean="0"/>
              <a:t>average for 20-30 years</a:t>
            </a:r>
            <a:endParaRPr lang="en-NZ" dirty="0"/>
          </a:p>
          <a:p>
            <a:pPr lvl="1"/>
            <a:r>
              <a:rPr lang="en-NZ" dirty="0"/>
              <a:t>10 years to 1984 growth 0.2% pa (OECD </a:t>
            </a:r>
            <a:r>
              <a:rPr lang="en-NZ" dirty="0" err="1" smtClean="0"/>
              <a:t>ave.</a:t>
            </a:r>
            <a:r>
              <a:rPr lang="en-NZ" dirty="0" smtClean="0"/>
              <a:t> </a:t>
            </a:r>
            <a:r>
              <a:rPr lang="en-NZ" dirty="0"/>
              <a:t>1.8%)</a:t>
            </a:r>
          </a:p>
          <a:p>
            <a:pPr lvl="1"/>
            <a:r>
              <a:rPr lang="en-NZ" dirty="0"/>
              <a:t>Fiscal deficit 9.5% GDP</a:t>
            </a:r>
          </a:p>
          <a:p>
            <a:pPr lvl="1"/>
            <a:r>
              <a:rPr lang="en-NZ" dirty="0"/>
              <a:t>External deficit 10%</a:t>
            </a:r>
          </a:p>
          <a:p>
            <a:pPr lvl="1"/>
            <a:r>
              <a:rPr lang="en-NZ" dirty="0"/>
              <a:t>12% of GDP and 17% of </a:t>
            </a:r>
            <a:r>
              <a:rPr lang="en-NZ" dirty="0" smtClean="0"/>
              <a:t>investment controlled by government </a:t>
            </a:r>
            <a:r>
              <a:rPr lang="en-NZ" dirty="0"/>
              <a:t>departments with commercial </a:t>
            </a:r>
            <a:r>
              <a:rPr lang="en-NZ" dirty="0" smtClean="0"/>
              <a:t>functions: </a:t>
            </a:r>
            <a:r>
              <a:rPr lang="en-NZ" dirty="0"/>
              <a:t>requiring subsidies, not paying taxes or dividends and mostly providing poor </a:t>
            </a:r>
            <a:r>
              <a:rPr lang="en-NZ" dirty="0" smtClean="0"/>
              <a:t>services</a:t>
            </a:r>
          </a:p>
          <a:p>
            <a:pPr lvl="1"/>
            <a:r>
              <a:rPr lang="en-NZ" dirty="0"/>
              <a:t>Rising unemployment</a:t>
            </a:r>
          </a:p>
          <a:p>
            <a:pPr lvl="1"/>
            <a:r>
              <a:rPr lang="en-NZ" dirty="0"/>
              <a:t>Government debt over 50% GDP</a:t>
            </a:r>
          </a:p>
          <a:p>
            <a:pPr lvl="1"/>
            <a:r>
              <a:rPr lang="en-NZ" dirty="0"/>
              <a:t>High interest rates and strong inflationary pressure</a:t>
            </a:r>
          </a:p>
          <a:p>
            <a:pPr lvl="1"/>
            <a:endParaRPr lang="en-NZ" dirty="0" smtClean="0"/>
          </a:p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1C23-D30C-4EF4-8016-81157BCF9029}" type="slidenum">
              <a:rPr lang="en-NZ" smtClean="0"/>
              <a:t>7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365808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NZ" dirty="0" smtClean="0"/>
              <a:t>Out </a:t>
            </a:r>
            <a:r>
              <a:rPr lang="en-NZ" dirty="0"/>
              <a:t>of step with </a:t>
            </a:r>
            <a:r>
              <a:rPr lang="en-NZ" dirty="0" smtClean="0"/>
              <a:t>OECD-wide </a:t>
            </a:r>
            <a:r>
              <a:rPr lang="en-NZ" dirty="0"/>
              <a:t>policy responses </a:t>
            </a:r>
            <a:r>
              <a:rPr lang="en-NZ" dirty="0" smtClean="0"/>
              <a:t>to address stagflation and structural adjustment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0" y="1815548"/>
            <a:ext cx="7772400" cy="4280452"/>
          </a:xfrm>
        </p:spPr>
        <p:txBody>
          <a:bodyPr>
            <a:normAutofit fontScale="92500" lnSpcReduction="20000"/>
          </a:bodyPr>
          <a:lstStyle/>
          <a:p>
            <a:pPr marL="228600" lvl="1">
              <a:spcBef>
                <a:spcPts val="1000"/>
              </a:spcBef>
            </a:pPr>
            <a:r>
              <a:rPr lang="en-NZ" sz="2800" dirty="0" smtClean="0"/>
              <a:t>Macroeconomic instability</a:t>
            </a:r>
          </a:p>
          <a:p>
            <a:pPr marL="228600" lvl="1">
              <a:spcBef>
                <a:spcPts val="1000"/>
              </a:spcBef>
            </a:pPr>
            <a:r>
              <a:rPr lang="en-NZ" sz="2800" dirty="0" smtClean="0"/>
              <a:t>Unbalanced growth </a:t>
            </a:r>
            <a:r>
              <a:rPr lang="en-NZ" sz="2800" dirty="0"/>
              <a:t>strategy based on large energy infrastructure </a:t>
            </a:r>
            <a:r>
              <a:rPr lang="en-NZ" sz="2800" dirty="0" smtClean="0"/>
              <a:t>investments that  failed</a:t>
            </a:r>
            <a:endParaRPr lang="en-NZ" sz="2800" dirty="0"/>
          </a:p>
          <a:p>
            <a:r>
              <a:rPr lang="en-NZ" dirty="0" smtClean="0"/>
              <a:t>High </a:t>
            </a:r>
            <a:r>
              <a:rPr lang="en-NZ" dirty="0"/>
              <a:t>&amp; uneven tariffs and import controls</a:t>
            </a:r>
          </a:p>
          <a:p>
            <a:r>
              <a:rPr lang="en-NZ" dirty="0"/>
              <a:t>East European styled controls on wages, prices and interest rates</a:t>
            </a:r>
          </a:p>
          <a:p>
            <a:r>
              <a:rPr lang="en-NZ" dirty="0"/>
              <a:t>Tax system with highly variable rates and many exemptions</a:t>
            </a:r>
          </a:p>
          <a:p>
            <a:r>
              <a:rPr lang="en-NZ" dirty="0" smtClean="0"/>
              <a:t>Long standing legacy </a:t>
            </a:r>
            <a:r>
              <a:rPr lang="en-NZ" dirty="0"/>
              <a:t>of slow adjustment </a:t>
            </a:r>
            <a:r>
              <a:rPr lang="en-NZ" dirty="0" smtClean="0"/>
              <a:t>to </a:t>
            </a:r>
            <a:r>
              <a:rPr lang="en-NZ" dirty="0"/>
              <a:t>the loss of </a:t>
            </a:r>
            <a:r>
              <a:rPr lang="en-NZ" dirty="0" smtClean="0"/>
              <a:t>open access to the </a:t>
            </a:r>
            <a:r>
              <a:rPr lang="en-NZ" dirty="0"/>
              <a:t>British market</a:t>
            </a:r>
          </a:p>
          <a:p>
            <a:r>
              <a:rPr lang="en-NZ" dirty="0" smtClean="0"/>
              <a:t>Failure </a:t>
            </a:r>
            <a:r>
              <a:rPr lang="en-NZ" dirty="0"/>
              <a:t>to adapt to 1970s oil </a:t>
            </a:r>
            <a:r>
              <a:rPr lang="en-NZ" dirty="0" smtClean="0"/>
              <a:t>shocks</a:t>
            </a:r>
          </a:p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1C23-D30C-4EF4-8016-81157BCF9029}" type="slidenum">
              <a:rPr lang="en-NZ" smtClean="0"/>
              <a:t>8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6158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Policy response 1984 – mid 1990s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0" y="1484784"/>
            <a:ext cx="7772400" cy="4611216"/>
          </a:xfrm>
        </p:spPr>
        <p:txBody>
          <a:bodyPr>
            <a:normAutofit lnSpcReduction="10000"/>
          </a:bodyPr>
          <a:lstStyle/>
          <a:p>
            <a:r>
              <a:rPr lang="en-NZ" dirty="0" smtClean="0"/>
              <a:t>Devaluation</a:t>
            </a:r>
            <a:r>
              <a:rPr lang="en-NZ" dirty="0"/>
              <a:t>, removal of foreign exchange controls ‘clean’ floating exchange rate</a:t>
            </a:r>
          </a:p>
          <a:p>
            <a:r>
              <a:rPr lang="en-NZ" dirty="0"/>
              <a:t>Removal of controls on imports</a:t>
            </a:r>
          </a:p>
          <a:p>
            <a:r>
              <a:rPr lang="en-NZ" dirty="0"/>
              <a:t>Aligning and reducing </a:t>
            </a:r>
            <a:r>
              <a:rPr lang="en-NZ" dirty="0" smtClean="0"/>
              <a:t>tariffs</a:t>
            </a:r>
          </a:p>
          <a:p>
            <a:r>
              <a:rPr lang="en-NZ" dirty="0" smtClean="0"/>
              <a:t>Treaty for deep integration with the Australian economy</a:t>
            </a:r>
          </a:p>
          <a:p>
            <a:r>
              <a:rPr lang="en-NZ" dirty="0"/>
              <a:t>Tax reform – comprehensive VAT, </a:t>
            </a:r>
            <a:r>
              <a:rPr lang="en-NZ" dirty="0" smtClean="0"/>
              <a:t>removed </a:t>
            </a:r>
            <a:r>
              <a:rPr lang="en-NZ" dirty="0"/>
              <a:t>exemptions in income tax, cut income tax rates</a:t>
            </a:r>
          </a:p>
          <a:p>
            <a:r>
              <a:rPr lang="en-NZ" dirty="0"/>
              <a:t>Independent central bank targeting inflation</a:t>
            </a:r>
          </a:p>
          <a:p>
            <a:r>
              <a:rPr lang="en-NZ" dirty="0"/>
              <a:t>Refocusing welfare system on need</a:t>
            </a:r>
          </a:p>
          <a:p>
            <a:endParaRPr lang="en-NZ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1C23-D30C-4EF4-8016-81157BCF9029}" type="slidenum">
              <a:rPr lang="en-NZ" smtClean="0"/>
              <a:t>9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31951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6344</TotalTime>
  <Words>1845</Words>
  <Application>Microsoft Office PowerPoint</Application>
  <PresentationFormat>Widescreen</PresentationFormat>
  <Paragraphs>254</Paragraphs>
  <Slides>18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Office Theme</vt:lpstr>
      <vt:lpstr>Small Middle Income Countries – Lessons from the Small Advanced Economies</vt:lpstr>
      <vt:lpstr>Outline</vt:lpstr>
      <vt:lpstr>PowerPoint Presentation</vt:lpstr>
      <vt:lpstr>Observations about small advanced countries</vt:lpstr>
      <vt:lpstr>SAC policy themes</vt:lpstr>
      <vt:lpstr>Policy themes</vt:lpstr>
      <vt:lpstr>The New Zealand case study 1984 - 1994</vt:lpstr>
      <vt:lpstr>Out of step with OECD-wide policy responses to address stagflation and structural adjustment</vt:lpstr>
      <vt:lpstr>Policy response 1984 – mid 1990s</vt:lpstr>
      <vt:lpstr>Policy response</vt:lpstr>
      <vt:lpstr>Legislative basis for reform</vt:lpstr>
      <vt:lpstr>Results - economy</vt:lpstr>
      <vt:lpstr>Results - fiscal</vt:lpstr>
      <vt:lpstr>Reflections on NZ case study</vt:lpstr>
      <vt:lpstr>The politics of New Zealand’s 1980s-90s reforms</vt:lpstr>
      <vt:lpstr>A note on the crises in Greece and Ireland</vt:lpstr>
      <vt:lpstr>Insights from the SSA-SMIC research reported in ‘Africa on the Move”  </vt:lpstr>
      <vt:lpstr>Final comments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Small Middle Income Countries – Lessons from New Zealand and others</dc:title>
  <dc:creator>Graham Scott NZ Ltd</dc:creator>
  <cp:lastModifiedBy>Lusaka, Jillian</cp:lastModifiedBy>
  <cp:revision>45</cp:revision>
  <cp:lastPrinted>2016-01-25T06:27:54Z</cp:lastPrinted>
  <dcterms:created xsi:type="dcterms:W3CDTF">2016-01-19T06:27:31Z</dcterms:created>
  <dcterms:modified xsi:type="dcterms:W3CDTF">2016-02-04T15:02:11Z</dcterms:modified>
</cp:coreProperties>
</file>