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3292" r:id="rId2"/>
    <p:sldId id="414" r:id="rId3"/>
    <p:sldId id="3285" r:id="rId4"/>
    <p:sldId id="416" r:id="rId5"/>
    <p:sldId id="3309" r:id="rId6"/>
    <p:sldId id="415" r:id="rId7"/>
    <p:sldId id="3281" r:id="rId8"/>
    <p:sldId id="3310" r:id="rId9"/>
    <p:sldId id="3207" r:id="rId10"/>
    <p:sldId id="3280" r:id="rId11"/>
    <p:sldId id="3301" r:id="rId12"/>
    <p:sldId id="3299" r:id="rId13"/>
    <p:sldId id="3302" r:id="rId14"/>
    <p:sldId id="3300" r:id="rId15"/>
    <p:sldId id="3308" r:id="rId16"/>
  </p:sldIdLst>
  <p:sldSz cx="9144000" cy="6858000" type="screen4x3"/>
  <p:notesSz cx="6788150" cy="9913938"/>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2880">
          <p15:clr>
            <a:srgbClr val="A4A3A4"/>
          </p15:clr>
        </p15:guide>
      </p15:sldGuideLst>
    </p:ext>
    <p:ext uri="{2D200454-40CA-4A62-9FC3-DE9A4176ACB9}">
      <p15:notesGuideLst xmlns:p15="http://schemas.microsoft.com/office/powerpoint/2012/main">
        <p15:guide id="1" orient="horz" pos="3123">
          <p15:clr>
            <a:srgbClr val="A4A3A4"/>
          </p15:clr>
        </p15:guide>
        <p15:guide id="2" pos="213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63" autoAdjust="0"/>
    <p:restoredTop sz="81429" autoAdjust="0"/>
  </p:normalViewPr>
  <p:slideViewPr>
    <p:cSldViewPr>
      <p:cViewPr varScale="1">
        <p:scale>
          <a:sx n="60" d="100"/>
          <a:sy n="60" d="100"/>
        </p:scale>
        <p:origin x="1136" y="44"/>
      </p:cViewPr>
      <p:guideLst>
        <p:guide orient="horz" pos="4319"/>
        <p:guide pos="2880"/>
      </p:guideLst>
    </p:cSldViewPr>
  </p:slideViewPr>
  <p:outlineViewPr>
    <p:cViewPr>
      <p:scale>
        <a:sx n="33" d="100"/>
        <a:sy n="33" d="100"/>
      </p:scale>
      <p:origin x="0" y="16578"/>
    </p:cViewPr>
  </p:outlineViewPr>
  <p:notesTextViewPr>
    <p:cViewPr>
      <p:scale>
        <a:sx n="100" d="100"/>
        <a:sy n="100" d="100"/>
      </p:scale>
      <p:origin x="0" y="0"/>
    </p:cViewPr>
  </p:notesTextViewPr>
  <p:sorterViewPr>
    <p:cViewPr>
      <p:scale>
        <a:sx n="1" d="1"/>
        <a:sy n="1" d="1"/>
      </p:scale>
      <p:origin x="0" y="0"/>
    </p:cViewPr>
  </p:sorterViewPr>
  <p:notesViewPr>
    <p:cSldViewPr>
      <p:cViewPr>
        <p:scale>
          <a:sx n="100" d="100"/>
          <a:sy n="100" d="100"/>
        </p:scale>
        <p:origin x="3912" y="-784"/>
      </p:cViewPr>
      <p:guideLst>
        <p:guide orient="horz" pos="3123"/>
        <p:guide pos="213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e, Ogma" userId="S::obale@imf.org::16e66f5e-c0a3-4c01-b2e7-91ac7d25ac31" providerId="AD" clId="Web-{597BE69A-A467-46A2-BEDD-901918471DAA}"/>
    <pc:docChg chg="mod">
      <pc:chgData name="Bale, Ogma" userId="S::obale@imf.org::16e66f5e-c0a3-4c01-b2e7-91ac7d25ac31" providerId="AD" clId="Web-{597BE69A-A467-46A2-BEDD-901918471DAA}" dt="2023-05-25T12:58:04.809" v="0" actId="33475"/>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40050" cy="498475"/>
          </a:xfrm>
          <a:prstGeom prst="rect">
            <a:avLst/>
          </a:prstGeom>
          <a:noFill/>
          <a:ln w="9525">
            <a:noFill/>
            <a:miter lim="800000"/>
            <a:headEnd/>
            <a:tailEnd/>
          </a:ln>
          <a:effectLst/>
        </p:spPr>
        <p:txBody>
          <a:bodyPr vert="horz" wrap="square" lIns="94207" tIns="47104" rIns="94207" bIns="47104" numCol="1" anchor="t" anchorCtr="0" compatLnSpc="1">
            <a:prstTxWarp prst="textNoShape">
              <a:avLst/>
            </a:prstTxWarp>
          </a:bodyPr>
          <a:lstStyle>
            <a:lvl1pPr defTabSz="941388">
              <a:defRPr sz="1200" smtClean="0"/>
            </a:lvl1pPr>
          </a:lstStyle>
          <a:p>
            <a:pPr>
              <a:defRPr/>
            </a:pPr>
            <a:endParaRPr lang="en-US"/>
          </a:p>
        </p:txBody>
      </p:sp>
      <p:sp>
        <p:nvSpPr>
          <p:cNvPr id="13315" name="Rectangle 3"/>
          <p:cNvSpPr>
            <a:spLocks noGrp="1" noChangeArrowheads="1"/>
          </p:cNvSpPr>
          <p:nvPr>
            <p:ph type="dt" sz="quarter" idx="1"/>
          </p:nvPr>
        </p:nvSpPr>
        <p:spPr bwMode="auto">
          <a:xfrm>
            <a:off x="3848100" y="0"/>
            <a:ext cx="2940050" cy="498475"/>
          </a:xfrm>
          <a:prstGeom prst="rect">
            <a:avLst/>
          </a:prstGeom>
          <a:noFill/>
          <a:ln w="9525">
            <a:noFill/>
            <a:miter lim="800000"/>
            <a:headEnd/>
            <a:tailEnd/>
          </a:ln>
          <a:effectLst/>
        </p:spPr>
        <p:txBody>
          <a:bodyPr vert="horz" wrap="square" lIns="94207" tIns="47104" rIns="94207" bIns="47104" numCol="1" anchor="t" anchorCtr="0" compatLnSpc="1">
            <a:prstTxWarp prst="textNoShape">
              <a:avLst/>
            </a:prstTxWarp>
          </a:bodyPr>
          <a:lstStyle>
            <a:lvl1pPr algn="r" defTabSz="941388">
              <a:defRPr sz="1200" smtClean="0"/>
            </a:lvl1pPr>
          </a:lstStyle>
          <a:p>
            <a:pPr>
              <a:defRPr/>
            </a:pPr>
            <a:endParaRPr lang="en-US"/>
          </a:p>
        </p:txBody>
      </p:sp>
      <p:sp>
        <p:nvSpPr>
          <p:cNvPr id="13316" name="Rectangle 4"/>
          <p:cNvSpPr>
            <a:spLocks noGrp="1" noChangeArrowheads="1"/>
          </p:cNvSpPr>
          <p:nvPr>
            <p:ph type="ftr" sz="quarter" idx="2"/>
          </p:nvPr>
        </p:nvSpPr>
        <p:spPr bwMode="auto">
          <a:xfrm>
            <a:off x="0" y="9415463"/>
            <a:ext cx="2940050" cy="498475"/>
          </a:xfrm>
          <a:prstGeom prst="rect">
            <a:avLst/>
          </a:prstGeom>
          <a:noFill/>
          <a:ln w="9525">
            <a:noFill/>
            <a:miter lim="800000"/>
            <a:headEnd/>
            <a:tailEnd/>
          </a:ln>
          <a:effectLst/>
        </p:spPr>
        <p:txBody>
          <a:bodyPr vert="horz" wrap="square" lIns="94207" tIns="47104" rIns="94207" bIns="47104" numCol="1" anchor="b" anchorCtr="0" compatLnSpc="1">
            <a:prstTxWarp prst="textNoShape">
              <a:avLst/>
            </a:prstTxWarp>
          </a:bodyPr>
          <a:lstStyle>
            <a:lvl1pPr defTabSz="941388">
              <a:defRPr sz="1200" smtClean="0"/>
            </a:lvl1pPr>
          </a:lstStyle>
          <a:p>
            <a:pPr>
              <a:defRPr/>
            </a:pPr>
            <a:endParaRPr lang="en-US"/>
          </a:p>
        </p:txBody>
      </p:sp>
      <p:sp>
        <p:nvSpPr>
          <p:cNvPr id="13317" name="Rectangle 5"/>
          <p:cNvSpPr>
            <a:spLocks noGrp="1" noChangeArrowheads="1"/>
          </p:cNvSpPr>
          <p:nvPr>
            <p:ph type="sldNum" sz="quarter" idx="3"/>
          </p:nvPr>
        </p:nvSpPr>
        <p:spPr bwMode="auto">
          <a:xfrm>
            <a:off x="3848100" y="9415463"/>
            <a:ext cx="2940050" cy="498475"/>
          </a:xfrm>
          <a:prstGeom prst="rect">
            <a:avLst/>
          </a:prstGeom>
          <a:noFill/>
          <a:ln w="9525">
            <a:noFill/>
            <a:miter lim="800000"/>
            <a:headEnd/>
            <a:tailEnd/>
          </a:ln>
          <a:effectLst/>
        </p:spPr>
        <p:txBody>
          <a:bodyPr vert="horz" wrap="square" lIns="94207" tIns="47104" rIns="94207" bIns="47104" numCol="1" anchor="b" anchorCtr="0" compatLnSpc="1">
            <a:prstTxWarp prst="textNoShape">
              <a:avLst/>
            </a:prstTxWarp>
          </a:bodyPr>
          <a:lstStyle>
            <a:lvl1pPr algn="r" defTabSz="941388">
              <a:defRPr sz="1200" smtClean="0"/>
            </a:lvl1pPr>
          </a:lstStyle>
          <a:p>
            <a:pPr>
              <a:defRPr/>
            </a:pPr>
            <a:fld id="{D77DC709-1492-40BC-A25C-9D3CBBEB908B}"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40050" cy="498475"/>
          </a:xfrm>
          <a:prstGeom prst="rect">
            <a:avLst/>
          </a:prstGeom>
          <a:noFill/>
          <a:ln w="9525">
            <a:noFill/>
            <a:miter lim="800000"/>
            <a:headEnd/>
            <a:tailEnd/>
          </a:ln>
          <a:effectLst/>
        </p:spPr>
        <p:txBody>
          <a:bodyPr vert="horz" wrap="square" lIns="94207" tIns="47104" rIns="94207" bIns="47104" numCol="1" anchor="t" anchorCtr="0" compatLnSpc="1">
            <a:prstTxWarp prst="textNoShape">
              <a:avLst/>
            </a:prstTxWarp>
          </a:bodyPr>
          <a:lstStyle>
            <a:lvl1pPr defTabSz="941388">
              <a:defRPr sz="1200" smtClean="0"/>
            </a:lvl1pPr>
          </a:lstStyle>
          <a:p>
            <a:pPr>
              <a:defRPr/>
            </a:pPr>
            <a:endParaRPr lang="en-US"/>
          </a:p>
        </p:txBody>
      </p:sp>
      <p:sp>
        <p:nvSpPr>
          <p:cNvPr id="32771" name="Rectangle 3"/>
          <p:cNvSpPr>
            <a:spLocks noGrp="1" noChangeArrowheads="1"/>
          </p:cNvSpPr>
          <p:nvPr>
            <p:ph type="dt" idx="1"/>
          </p:nvPr>
        </p:nvSpPr>
        <p:spPr bwMode="auto">
          <a:xfrm>
            <a:off x="3848100" y="0"/>
            <a:ext cx="2940050" cy="498475"/>
          </a:xfrm>
          <a:prstGeom prst="rect">
            <a:avLst/>
          </a:prstGeom>
          <a:noFill/>
          <a:ln w="9525">
            <a:noFill/>
            <a:miter lim="800000"/>
            <a:headEnd/>
            <a:tailEnd/>
          </a:ln>
          <a:effectLst/>
        </p:spPr>
        <p:txBody>
          <a:bodyPr vert="horz" wrap="square" lIns="94207" tIns="47104" rIns="94207" bIns="47104" numCol="1" anchor="t" anchorCtr="0" compatLnSpc="1">
            <a:prstTxWarp prst="textNoShape">
              <a:avLst/>
            </a:prstTxWarp>
          </a:bodyPr>
          <a:lstStyle>
            <a:lvl1pPr algn="r" defTabSz="941388">
              <a:defRPr sz="1200" smtClean="0"/>
            </a:lvl1pPr>
          </a:lstStyle>
          <a:p>
            <a:pPr>
              <a:defRPr/>
            </a:pPr>
            <a:endParaRPr lang="en-US"/>
          </a:p>
        </p:txBody>
      </p:sp>
      <p:sp>
        <p:nvSpPr>
          <p:cNvPr id="31748" name="Rectangle 4"/>
          <p:cNvSpPr>
            <a:spLocks noGrp="1" noRot="1" noChangeAspect="1" noChangeArrowheads="1" noTextEdit="1"/>
          </p:cNvSpPr>
          <p:nvPr>
            <p:ph type="sldImg" idx="2"/>
          </p:nvPr>
        </p:nvSpPr>
        <p:spPr bwMode="auto">
          <a:xfrm>
            <a:off x="919163" y="744538"/>
            <a:ext cx="4953000" cy="3714750"/>
          </a:xfrm>
          <a:prstGeom prst="rect">
            <a:avLst/>
          </a:prstGeom>
          <a:noFill/>
          <a:ln w="9525">
            <a:solidFill>
              <a:srgbClr val="000000"/>
            </a:solidFill>
            <a:miter lim="800000"/>
            <a:headEnd/>
            <a:tailEnd/>
          </a:ln>
        </p:spPr>
      </p:sp>
      <p:sp>
        <p:nvSpPr>
          <p:cNvPr id="32773" name="Rectangle 5"/>
          <p:cNvSpPr>
            <a:spLocks noGrp="1" noChangeArrowheads="1"/>
          </p:cNvSpPr>
          <p:nvPr>
            <p:ph type="body" sz="quarter" idx="3"/>
          </p:nvPr>
        </p:nvSpPr>
        <p:spPr bwMode="auto">
          <a:xfrm>
            <a:off x="906463" y="4708525"/>
            <a:ext cx="4975225" cy="4460875"/>
          </a:xfrm>
          <a:prstGeom prst="rect">
            <a:avLst/>
          </a:prstGeom>
          <a:noFill/>
          <a:ln w="9525">
            <a:noFill/>
            <a:miter lim="800000"/>
            <a:headEnd/>
            <a:tailEnd/>
          </a:ln>
          <a:effectLst/>
        </p:spPr>
        <p:txBody>
          <a:bodyPr vert="horz" wrap="square" lIns="94207" tIns="47104" rIns="94207" bIns="4710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2774" name="Rectangle 6"/>
          <p:cNvSpPr>
            <a:spLocks noGrp="1" noChangeArrowheads="1"/>
          </p:cNvSpPr>
          <p:nvPr>
            <p:ph type="ftr" sz="quarter" idx="4"/>
          </p:nvPr>
        </p:nvSpPr>
        <p:spPr bwMode="auto">
          <a:xfrm>
            <a:off x="0" y="9415463"/>
            <a:ext cx="2940050" cy="498475"/>
          </a:xfrm>
          <a:prstGeom prst="rect">
            <a:avLst/>
          </a:prstGeom>
          <a:noFill/>
          <a:ln w="9525">
            <a:noFill/>
            <a:miter lim="800000"/>
            <a:headEnd/>
            <a:tailEnd/>
          </a:ln>
          <a:effectLst/>
        </p:spPr>
        <p:txBody>
          <a:bodyPr vert="horz" wrap="square" lIns="94207" tIns="47104" rIns="94207" bIns="47104" numCol="1" anchor="b" anchorCtr="0" compatLnSpc="1">
            <a:prstTxWarp prst="textNoShape">
              <a:avLst/>
            </a:prstTxWarp>
          </a:bodyPr>
          <a:lstStyle>
            <a:lvl1pPr defTabSz="941388">
              <a:defRPr sz="1200" smtClean="0"/>
            </a:lvl1pPr>
          </a:lstStyle>
          <a:p>
            <a:pPr>
              <a:defRPr/>
            </a:pPr>
            <a:endParaRPr lang="en-US"/>
          </a:p>
        </p:txBody>
      </p:sp>
      <p:sp>
        <p:nvSpPr>
          <p:cNvPr id="32775" name="Rectangle 7"/>
          <p:cNvSpPr>
            <a:spLocks noGrp="1" noChangeArrowheads="1"/>
          </p:cNvSpPr>
          <p:nvPr>
            <p:ph type="sldNum" sz="quarter" idx="5"/>
          </p:nvPr>
        </p:nvSpPr>
        <p:spPr bwMode="auto">
          <a:xfrm>
            <a:off x="3848100" y="9415463"/>
            <a:ext cx="2940050" cy="498475"/>
          </a:xfrm>
          <a:prstGeom prst="rect">
            <a:avLst/>
          </a:prstGeom>
          <a:noFill/>
          <a:ln w="9525">
            <a:noFill/>
            <a:miter lim="800000"/>
            <a:headEnd/>
            <a:tailEnd/>
          </a:ln>
          <a:effectLst/>
        </p:spPr>
        <p:txBody>
          <a:bodyPr vert="horz" wrap="square" lIns="94207" tIns="47104" rIns="94207" bIns="47104" numCol="1" anchor="b" anchorCtr="0" compatLnSpc="1">
            <a:prstTxWarp prst="textNoShape">
              <a:avLst/>
            </a:prstTxWarp>
          </a:bodyPr>
          <a:lstStyle>
            <a:lvl1pPr algn="r" defTabSz="941388">
              <a:defRPr sz="1200" smtClean="0"/>
            </a:lvl1pPr>
          </a:lstStyle>
          <a:p>
            <a:pPr>
              <a:defRPr/>
            </a:pPr>
            <a:fld id="{21E5E181-5431-4AC4-A225-47E1A82EFAE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1E5E181-5431-4AC4-A225-47E1A82EFAE3}" type="slidenum">
              <a:rPr lang="en-US" smtClean="0"/>
              <a:pPr>
                <a:defRPr/>
              </a:pPr>
              <a:t>1</a:t>
            </a:fld>
            <a:endParaRPr lang="en-US"/>
          </a:p>
        </p:txBody>
      </p:sp>
    </p:spTree>
    <p:extLst>
      <p:ext uri="{BB962C8B-B14F-4D97-AF65-F5344CB8AC3E}">
        <p14:creationId xmlns:p14="http://schemas.microsoft.com/office/powerpoint/2010/main" val="2921922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1E5E181-5431-4AC4-A225-47E1A82EFAE3}" type="slidenum">
              <a:rPr lang="en-US" smtClean="0"/>
              <a:pPr>
                <a:defRPr/>
              </a:pPr>
              <a:t>12</a:t>
            </a:fld>
            <a:endParaRPr lang="en-US"/>
          </a:p>
        </p:txBody>
      </p:sp>
    </p:spTree>
    <p:extLst>
      <p:ext uri="{BB962C8B-B14F-4D97-AF65-F5344CB8AC3E}">
        <p14:creationId xmlns:p14="http://schemas.microsoft.com/office/powerpoint/2010/main" val="2530334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1E5E181-5431-4AC4-A225-47E1A82EFAE3}" type="slidenum">
              <a:rPr lang="en-US" smtClean="0"/>
              <a:pPr>
                <a:defRPr/>
              </a:pPr>
              <a:t>13</a:t>
            </a:fld>
            <a:endParaRPr lang="en-US"/>
          </a:p>
        </p:txBody>
      </p:sp>
    </p:spTree>
    <p:extLst>
      <p:ext uri="{BB962C8B-B14F-4D97-AF65-F5344CB8AC3E}">
        <p14:creationId xmlns:p14="http://schemas.microsoft.com/office/powerpoint/2010/main" val="2986424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1E5E181-5431-4AC4-A225-47E1A82EFAE3}" type="slidenum">
              <a:rPr lang="en-US" smtClean="0"/>
              <a:pPr>
                <a:defRPr/>
              </a:pPr>
              <a:t>2</a:t>
            </a:fld>
            <a:endParaRPr lang="en-US"/>
          </a:p>
        </p:txBody>
      </p:sp>
    </p:spTree>
    <p:extLst>
      <p:ext uri="{BB962C8B-B14F-4D97-AF65-F5344CB8AC3E}">
        <p14:creationId xmlns:p14="http://schemas.microsoft.com/office/powerpoint/2010/main" val="436099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And conclude that it is unlikely to be “good” in economic terms + caution current models are not great at gauging “strategic considerations” </a:t>
            </a:r>
          </a:p>
          <a:p>
            <a:endParaRPr lang="en-US" dirty="0"/>
          </a:p>
        </p:txBody>
      </p:sp>
      <p:sp>
        <p:nvSpPr>
          <p:cNvPr id="4" name="Slide Number Placeholder 3"/>
          <p:cNvSpPr>
            <a:spLocks noGrp="1"/>
          </p:cNvSpPr>
          <p:nvPr>
            <p:ph type="sldNum" sz="quarter" idx="5"/>
          </p:nvPr>
        </p:nvSpPr>
        <p:spPr/>
        <p:txBody>
          <a:bodyPr/>
          <a:lstStyle/>
          <a:p>
            <a:pPr>
              <a:defRPr/>
            </a:pPr>
            <a:fld id="{21E5E181-5431-4AC4-A225-47E1A82EFAE3}" type="slidenum">
              <a:rPr lang="en-US" smtClean="0"/>
              <a:pPr>
                <a:defRPr/>
              </a:pPr>
              <a:t>3</a:t>
            </a:fld>
            <a:endParaRPr lang="en-US"/>
          </a:p>
        </p:txBody>
      </p:sp>
    </p:spTree>
    <p:extLst>
      <p:ext uri="{BB962C8B-B14F-4D97-AF65-F5344CB8AC3E}">
        <p14:creationId xmlns:p14="http://schemas.microsoft.com/office/powerpoint/2010/main" val="3380371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1E5E181-5431-4AC4-A225-47E1A82EFAE3}" type="slidenum">
              <a:rPr lang="en-US" smtClean="0"/>
              <a:pPr>
                <a:defRPr/>
              </a:pPr>
              <a:t>4</a:t>
            </a:fld>
            <a:endParaRPr lang="en-US"/>
          </a:p>
        </p:txBody>
      </p:sp>
    </p:spTree>
    <p:extLst>
      <p:ext uri="{BB962C8B-B14F-4D97-AF65-F5344CB8AC3E}">
        <p14:creationId xmlns:p14="http://schemas.microsoft.com/office/powerpoint/2010/main" val="1778026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21E5E181-5431-4AC4-A225-47E1A82EFAE3}" type="slidenum">
              <a:rPr lang="en-US" smtClean="0"/>
              <a:pPr>
                <a:defRPr/>
              </a:pPr>
              <a:t>5</a:t>
            </a:fld>
            <a:endParaRPr lang="en-US"/>
          </a:p>
        </p:txBody>
      </p:sp>
    </p:spTree>
    <p:extLst>
      <p:ext uri="{BB962C8B-B14F-4D97-AF65-F5344CB8AC3E}">
        <p14:creationId xmlns:p14="http://schemas.microsoft.com/office/powerpoint/2010/main" val="556161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1E5E181-5431-4AC4-A225-47E1A82EFAE3}" type="slidenum">
              <a:rPr lang="en-US" smtClean="0"/>
              <a:pPr>
                <a:defRPr/>
              </a:pPr>
              <a:t>6</a:t>
            </a:fld>
            <a:endParaRPr lang="en-US"/>
          </a:p>
        </p:txBody>
      </p:sp>
    </p:spTree>
    <p:extLst>
      <p:ext uri="{BB962C8B-B14F-4D97-AF65-F5344CB8AC3E}">
        <p14:creationId xmlns:p14="http://schemas.microsoft.com/office/powerpoint/2010/main" val="2443837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1E5E181-5431-4AC4-A225-47E1A82EFAE3}" type="slidenum">
              <a:rPr lang="en-US" smtClean="0"/>
              <a:pPr>
                <a:defRPr/>
              </a:pPr>
              <a:t>7</a:t>
            </a:fld>
            <a:endParaRPr lang="en-US"/>
          </a:p>
        </p:txBody>
      </p:sp>
    </p:spTree>
    <p:extLst>
      <p:ext uri="{BB962C8B-B14F-4D97-AF65-F5344CB8AC3E}">
        <p14:creationId xmlns:p14="http://schemas.microsoft.com/office/powerpoint/2010/main" val="108194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27E0B1-E62A-524E-847D-E0E1684F522D}" type="slidenum">
              <a:rPr lang="en-US" smtClean="0"/>
              <a:t>8</a:t>
            </a:fld>
            <a:endParaRPr lang="en-US"/>
          </a:p>
        </p:txBody>
      </p:sp>
    </p:spTree>
    <p:extLst>
      <p:ext uri="{BB962C8B-B14F-4D97-AF65-F5344CB8AC3E}">
        <p14:creationId xmlns:p14="http://schemas.microsoft.com/office/powerpoint/2010/main" val="688134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1E5E181-5431-4AC4-A225-47E1A82EFAE3}" type="slidenum">
              <a:rPr lang="en-US" smtClean="0"/>
              <a:pPr>
                <a:defRPr/>
              </a:pPr>
              <a:t>9</a:t>
            </a:fld>
            <a:endParaRPr lang="en-US"/>
          </a:p>
        </p:txBody>
      </p:sp>
    </p:spTree>
    <p:extLst>
      <p:ext uri="{BB962C8B-B14F-4D97-AF65-F5344CB8AC3E}">
        <p14:creationId xmlns:p14="http://schemas.microsoft.com/office/powerpoint/2010/main" val="3823180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2C36BE-2D6B-4A78-A326-A5943301F9D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F812BCF-BE9C-4411-A316-A0696AE82EB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5638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457200"/>
            <a:ext cx="56769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496149-61AB-4F23-B6D6-9EAD688CDBA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3200">
                <a:solidFill>
                  <a:srgbClr val="990000"/>
                </a:solidFill>
                <a:latin typeface="Garamond" panose="02020404030301010803" pitchFamily="18" charset="0"/>
              </a:defRPr>
            </a:lvl1pPr>
          </a:lstStyle>
          <a:p>
            <a:r>
              <a:rPr lang="en-US" dirty="0"/>
              <a:t>Click to Edit Master Title Style</a:t>
            </a:r>
          </a:p>
        </p:txBody>
      </p:sp>
      <p:sp>
        <p:nvSpPr>
          <p:cNvPr id="3" name="Content Placeholder 2"/>
          <p:cNvSpPr>
            <a:spLocks noGrp="1"/>
          </p:cNvSpPr>
          <p:nvPr>
            <p:ph idx="1"/>
          </p:nvPr>
        </p:nvSpPr>
        <p:spPr/>
        <p:txBody>
          <a:bodyPr/>
          <a:lstStyle>
            <a:lvl1pPr>
              <a:spcBef>
                <a:spcPts val="0"/>
              </a:spcBef>
              <a:spcAft>
                <a:spcPts val="600"/>
              </a:spcAft>
              <a:defRPr>
                <a:latin typeface="Garamond" panose="02020404030301010803" pitchFamily="18" charset="0"/>
              </a:defRPr>
            </a:lvl1pPr>
            <a:lvl2pPr>
              <a:spcBef>
                <a:spcPts val="0"/>
              </a:spcBef>
              <a:spcAft>
                <a:spcPts val="600"/>
              </a:spcAft>
              <a:defRPr>
                <a:latin typeface="Garamond" panose="02020404030301010803" pitchFamily="18" charset="0"/>
              </a:defRPr>
            </a:lvl2pPr>
            <a:lvl3pPr>
              <a:spcBef>
                <a:spcPts val="0"/>
              </a:spcBef>
              <a:spcAft>
                <a:spcPts val="600"/>
              </a:spcAft>
              <a:defRPr>
                <a:latin typeface="Garamond" panose="02020404030301010803" pitchFamily="18" charset="0"/>
              </a:defRPr>
            </a:lvl3pPr>
            <a:lvl4pPr>
              <a:spcBef>
                <a:spcPts val="0"/>
              </a:spcBef>
              <a:spcAft>
                <a:spcPts val="600"/>
              </a:spcAft>
              <a:defRPr>
                <a:latin typeface="Garamond" panose="02020404030301010803" pitchFamily="18" charset="0"/>
              </a:defRPr>
            </a:lvl4pPr>
            <a:lvl5pPr>
              <a:spcBef>
                <a:spcPts val="0"/>
              </a:spcBef>
              <a:spcAft>
                <a:spcPts val="600"/>
              </a:spcAft>
              <a:defRPr>
                <a:latin typeface="Garamond" panose="02020404030301010803"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595A344-8C06-4009-B35D-AC00E150C1C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976B0B-C9B0-430F-84E3-B7B8299160C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C0A49E6-0E02-4912-AA3D-4D7D26D50D3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BFA1DAA-EE82-44C4-AD0A-0AFF7EE0434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2D9B356-32F4-4712-9238-D9DC9E8971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92A485-D349-4926-B422-8C8E6BC8155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9B096F3-84E4-4C2C-B06C-16E0C0ED04F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B8AC5B0-AA6C-4E0F-8524-6D7F2597D7F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4572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D884CEDF-368F-43E1-8511-3EE690224DEF}" type="slidenum">
              <a:rPr lang="en-US"/>
              <a:pPr>
                <a:defRPr/>
              </a:pPr>
              <a:t>‹#›</a:t>
            </a:fld>
            <a:endParaRPr lang="en-US"/>
          </a:p>
        </p:txBody>
      </p:sp>
      <p:sp>
        <p:nvSpPr>
          <p:cNvPr id="1031" name="Line 7"/>
          <p:cNvSpPr>
            <a:spLocks noChangeShapeType="1"/>
          </p:cNvSpPr>
          <p:nvPr/>
        </p:nvSpPr>
        <p:spPr bwMode="auto">
          <a:xfrm>
            <a:off x="685800" y="1524000"/>
            <a:ext cx="7772400" cy="0"/>
          </a:xfrm>
          <a:prstGeom prst="line">
            <a:avLst/>
          </a:prstGeom>
          <a:noFill/>
          <a:ln w="9525">
            <a:solidFill>
              <a:srgbClr val="990000"/>
            </a:solidFill>
            <a:round/>
            <a:headEnd/>
            <a:tailEnd/>
          </a:ln>
          <a:effectLst/>
        </p:spPr>
        <p:txBody>
          <a:bodyPr wrap="none" anchor="ctr"/>
          <a:lstStyle/>
          <a:p>
            <a:pPr>
              <a:defRPr/>
            </a:pPr>
            <a:endParaRPr lang="en-US"/>
          </a:p>
        </p:txBody>
      </p:sp>
      <p:sp>
        <p:nvSpPr>
          <p:cNvPr id="1032" name="Line 8"/>
          <p:cNvSpPr>
            <a:spLocks noChangeShapeType="1"/>
          </p:cNvSpPr>
          <p:nvPr/>
        </p:nvSpPr>
        <p:spPr bwMode="auto">
          <a:xfrm>
            <a:off x="685800" y="1600200"/>
            <a:ext cx="7772400" cy="0"/>
          </a:xfrm>
          <a:prstGeom prst="line">
            <a:avLst/>
          </a:prstGeom>
          <a:noFill/>
          <a:ln w="38100">
            <a:solidFill>
              <a:srgbClr val="990000"/>
            </a:solidFill>
            <a:round/>
            <a:headEnd/>
            <a:tailEnd/>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200" b="1">
          <a:solidFill>
            <a:schemeClr val="tx2"/>
          </a:solidFill>
          <a:latin typeface="Garamond" panose="02020404030301010803" pitchFamily="18" charset="0"/>
          <a:ea typeface="+mj-ea"/>
          <a:cs typeface="+mj-cs"/>
        </a:defRPr>
      </a:lvl1pPr>
      <a:lvl2pPr algn="ctr" rtl="0" eaLnBrk="0" fontAlgn="base" hangingPunct="0">
        <a:spcBef>
          <a:spcPct val="0"/>
        </a:spcBef>
        <a:spcAft>
          <a:spcPct val="0"/>
        </a:spcAft>
        <a:defRPr sz="2800" b="1">
          <a:solidFill>
            <a:schemeClr val="tx2"/>
          </a:solidFill>
          <a:latin typeface="Times New Roman" pitchFamily="18" charset="0"/>
        </a:defRPr>
      </a:lvl2pPr>
      <a:lvl3pPr algn="ctr" rtl="0" eaLnBrk="0" fontAlgn="base" hangingPunct="0">
        <a:spcBef>
          <a:spcPct val="0"/>
        </a:spcBef>
        <a:spcAft>
          <a:spcPct val="0"/>
        </a:spcAft>
        <a:defRPr sz="2800" b="1">
          <a:solidFill>
            <a:schemeClr val="tx2"/>
          </a:solidFill>
          <a:latin typeface="Times New Roman" pitchFamily="18" charset="0"/>
        </a:defRPr>
      </a:lvl3pPr>
      <a:lvl4pPr algn="ctr" rtl="0" eaLnBrk="0" fontAlgn="base" hangingPunct="0">
        <a:spcBef>
          <a:spcPct val="0"/>
        </a:spcBef>
        <a:spcAft>
          <a:spcPct val="0"/>
        </a:spcAft>
        <a:defRPr sz="2800" b="1">
          <a:solidFill>
            <a:schemeClr val="tx2"/>
          </a:solidFill>
          <a:latin typeface="Times New Roman" pitchFamily="18" charset="0"/>
        </a:defRPr>
      </a:lvl4pPr>
      <a:lvl5pPr algn="ctr" rtl="0" eaLnBrk="0" fontAlgn="base" hangingPunct="0">
        <a:spcBef>
          <a:spcPct val="0"/>
        </a:spcBef>
        <a:spcAft>
          <a:spcPct val="0"/>
        </a:spcAft>
        <a:defRPr sz="2800" b="1">
          <a:solidFill>
            <a:schemeClr val="tx2"/>
          </a:solidFill>
          <a:latin typeface="Times New Roman" pitchFamily="18" charset="0"/>
        </a:defRPr>
      </a:lvl5pPr>
      <a:lvl6pPr marL="457200" algn="ctr" rtl="0" fontAlgn="base">
        <a:spcBef>
          <a:spcPct val="0"/>
        </a:spcBef>
        <a:spcAft>
          <a:spcPct val="0"/>
        </a:spcAft>
        <a:defRPr sz="2800" b="1">
          <a:solidFill>
            <a:schemeClr val="tx2"/>
          </a:solidFill>
          <a:latin typeface="Times New Roman" pitchFamily="18" charset="0"/>
        </a:defRPr>
      </a:lvl6pPr>
      <a:lvl7pPr marL="914400" algn="ctr" rtl="0" fontAlgn="base">
        <a:spcBef>
          <a:spcPct val="0"/>
        </a:spcBef>
        <a:spcAft>
          <a:spcPct val="0"/>
        </a:spcAft>
        <a:defRPr sz="2800" b="1">
          <a:solidFill>
            <a:schemeClr val="tx2"/>
          </a:solidFill>
          <a:latin typeface="Times New Roman" pitchFamily="18" charset="0"/>
        </a:defRPr>
      </a:lvl7pPr>
      <a:lvl8pPr marL="1371600" algn="ctr" rtl="0" fontAlgn="base">
        <a:spcBef>
          <a:spcPct val="0"/>
        </a:spcBef>
        <a:spcAft>
          <a:spcPct val="0"/>
        </a:spcAft>
        <a:defRPr sz="2800" b="1">
          <a:solidFill>
            <a:schemeClr val="tx2"/>
          </a:solidFill>
          <a:latin typeface="Times New Roman" pitchFamily="18" charset="0"/>
        </a:defRPr>
      </a:lvl8pPr>
      <a:lvl9pPr marL="1828800" algn="ctr" rtl="0" fontAlgn="base">
        <a:spcBef>
          <a:spcPct val="0"/>
        </a:spcBef>
        <a:spcAft>
          <a:spcPct val="0"/>
        </a:spcAft>
        <a:defRPr sz="2800" b="1">
          <a:solidFill>
            <a:schemeClr val="tx2"/>
          </a:solidFill>
          <a:latin typeface="Times New Roman" pitchFamily="18" charset="0"/>
        </a:defRPr>
      </a:lvl9pPr>
    </p:titleStyle>
    <p:bodyStyle>
      <a:lvl1pPr marL="342900" indent="-342900" algn="l" rtl="0" eaLnBrk="0" fontAlgn="base" hangingPunct="0">
        <a:spcBef>
          <a:spcPts val="0"/>
        </a:spcBef>
        <a:spcAft>
          <a:spcPts val="600"/>
        </a:spcAft>
        <a:buChar char="•"/>
        <a:defRPr sz="2000">
          <a:solidFill>
            <a:schemeClr val="tx1"/>
          </a:solidFill>
          <a:latin typeface="Garamond" panose="02020404030301010803" pitchFamily="18" charset="0"/>
          <a:ea typeface="+mn-ea"/>
          <a:cs typeface="+mn-cs"/>
        </a:defRPr>
      </a:lvl1pPr>
      <a:lvl2pPr marL="742950" indent="-285750" algn="l" rtl="0" eaLnBrk="0" fontAlgn="base" hangingPunct="0">
        <a:spcBef>
          <a:spcPts val="0"/>
        </a:spcBef>
        <a:spcAft>
          <a:spcPts val="600"/>
        </a:spcAft>
        <a:buChar char="–"/>
        <a:defRPr sz="2000">
          <a:solidFill>
            <a:schemeClr val="tx1"/>
          </a:solidFill>
          <a:latin typeface="Garamond" panose="02020404030301010803" pitchFamily="18" charset="0"/>
        </a:defRPr>
      </a:lvl2pPr>
      <a:lvl3pPr marL="1143000" indent="-228600" algn="l" rtl="0" eaLnBrk="0" fontAlgn="base" hangingPunct="0">
        <a:spcBef>
          <a:spcPts val="0"/>
        </a:spcBef>
        <a:spcAft>
          <a:spcPts val="600"/>
        </a:spcAft>
        <a:buChar char="•"/>
        <a:defRPr sz="2000">
          <a:solidFill>
            <a:schemeClr val="tx1"/>
          </a:solidFill>
          <a:latin typeface="Garamond" panose="02020404030301010803" pitchFamily="18" charset="0"/>
        </a:defRPr>
      </a:lvl3pPr>
      <a:lvl4pPr marL="1600200" indent="-228600" algn="l" rtl="0" eaLnBrk="0" fontAlgn="base" hangingPunct="0">
        <a:spcBef>
          <a:spcPts val="0"/>
        </a:spcBef>
        <a:spcAft>
          <a:spcPts val="600"/>
        </a:spcAft>
        <a:buChar char="–"/>
        <a:defRPr sz="2000">
          <a:solidFill>
            <a:schemeClr val="tx1"/>
          </a:solidFill>
          <a:latin typeface="Garamond" panose="02020404030301010803" pitchFamily="18" charset="0"/>
        </a:defRPr>
      </a:lvl4pPr>
      <a:lvl5pPr marL="2057400" indent="-228600" algn="l" rtl="0" eaLnBrk="0" fontAlgn="base" hangingPunct="0">
        <a:spcBef>
          <a:spcPts val="0"/>
        </a:spcBef>
        <a:spcAft>
          <a:spcPts val="600"/>
        </a:spcAft>
        <a:buChar char="»"/>
        <a:defRPr sz="2000">
          <a:solidFill>
            <a:schemeClr val="tx1"/>
          </a:solidFill>
          <a:latin typeface="Garamond" panose="02020404030301010803" pitchFamily="18" charset="0"/>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4800" y="1752600"/>
            <a:ext cx="8763000" cy="1828800"/>
          </a:xfrm>
        </p:spPr>
        <p:txBody>
          <a:bodyPr/>
          <a:lstStyle/>
          <a:p>
            <a:pPr eaLnBrk="1" hangingPunct="1"/>
            <a:r>
              <a:rPr lang="en-US" dirty="0" err="1">
                <a:solidFill>
                  <a:srgbClr val="C00000"/>
                </a:solidFill>
              </a:rPr>
              <a:t>Geoeconomic</a:t>
            </a:r>
            <a:r>
              <a:rPr lang="en-US" dirty="0">
                <a:solidFill>
                  <a:srgbClr val="C00000"/>
                </a:solidFill>
              </a:rPr>
              <a:t> Fragmentation and the Future of Multilateralism</a:t>
            </a:r>
            <a:br>
              <a:rPr lang="en-US" sz="6000" dirty="0">
                <a:solidFill>
                  <a:srgbClr val="C00000"/>
                </a:solidFill>
              </a:rPr>
            </a:br>
            <a:r>
              <a:rPr lang="en-US" sz="1200" dirty="0">
                <a:solidFill>
                  <a:srgbClr val="C00000"/>
                </a:solidFill>
              </a:rPr>
              <a:t>Shekhar Aiyar, </a:t>
            </a:r>
            <a:r>
              <a:rPr lang="en-US" sz="1200" dirty="0" err="1">
                <a:solidFill>
                  <a:srgbClr val="C00000"/>
                </a:solidFill>
              </a:rPr>
              <a:t>Jiaqian</a:t>
            </a:r>
            <a:r>
              <a:rPr lang="en-US" sz="1200" dirty="0">
                <a:solidFill>
                  <a:srgbClr val="C00000"/>
                </a:solidFill>
              </a:rPr>
              <a:t> Chen, Christian </a:t>
            </a:r>
            <a:r>
              <a:rPr lang="en-US" sz="1200" dirty="0" err="1">
                <a:solidFill>
                  <a:srgbClr val="C00000"/>
                </a:solidFill>
              </a:rPr>
              <a:t>Ebeke</a:t>
            </a:r>
            <a:r>
              <a:rPr lang="en-US" sz="1200" dirty="0">
                <a:solidFill>
                  <a:srgbClr val="C00000"/>
                </a:solidFill>
              </a:rPr>
              <a:t>, Roberto Garcia-</a:t>
            </a:r>
            <a:r>
              <a:rPr lang="en-US" sz="1200" dirty="0" err="1">
                <a:solidFill>
                  <a:srgbClr val="C00000"/>
                </a:solidFill>
              </a:rPr>
              <a:t>Saltos</a:t>
            </a:r>
            <a:r>
              <a:rPr lang="en-US" sz="1200" dirty="0">
                <a:solidFill>
                  <a:srgbClr val="C00000"/>
                </a:solidFill>
              </a:rPr>
              <a:t>, </a:t>
            </a:r>
            <a:r>
              <a:rPr lang="en-US" sz="1200" dirty="0" err="1">
                <a:solidFill>
                  <a:srgbClr val="C00000"/>
                </a:solidFill>
              </a:rPr>
              <a:t>Tryggvi</a:t>
            </a:r>
            <a:r>
              <a:rPr lang="en-US" sz="1200" dirty="0">
                <a:solidFill>
                  <a:srgbClr val="C00000"/>
                </a:solidFill>
              </a:rPr>
              <a:t> Gudmundsson, Anna </a:t>
            </a:r>
            <a:r>
              <a:rPr lang="en-US" sz="1200" dirty="0" err="1">
                <a:solidFill>
                  <a:srgbClr val="C00000"/>
                </a:solidFill>
              </a:rPr>
              <a:t>Ilyina</a:t>
            </a:r>
            <a:r>
              <a:rPr lang="en-US" sz="1200" dirty="0">
                <a:solidFill>
                  <a:srgbClr val="C00000"/>
                </a:solidFill>
              </a:rPr>
              <a:t>, Alvar </a:t>
            </a:r>
            <a:r>
              <a:rPr lang="en-US" sz="1200" dirty="0" err="1">
                <a:solidFill>
                  <a:srgbClr val="C00000"/>
                </a:solidFill>
              </a:rPr>
              <a:t>Kangur</a:t>
            </a:r>
            <a:r>
              <a:rPr lang="en-US" sz="1200" dirty="0">
                <a:solidFill>
                  <a:srgbClr val="C00000"/>
                </a:solidFill>
              </a:rPr>
              <a:t>, </a:t>
            </a:r>
            <a:r>
              <a:rPr lang="en-US" sz="1200" dirty="0" err="1">
                <a:solidFill>
                  <a:srgbClr val="C00000"/>
                </a:solidFill>
              </a:rPr>
              <a:t>Tansaya</a:t>
            </a:r>
            <a:r>
              <a:rPr lang="en-US" sz="1200" dirty="0">
                <a:solidFill>
                  <a:srgbClr val="C00000"/>
                </a:solidFill>
              </a:rPr>
              <a:t> </a:t>
            </a:r>
            <a:r>
              <a:rPr lang="en-US" sz="1200" dirty="0" err="1">
                <a:solidFill>
                  <a:srgbClr val="C00000"/>
                </a:solidFill>
              </a:rPr>
              <a:t>Kunaratskul</a:t>
            </a:r>
            <a:r>
              <a:rPr lang="en-US" sz="1200" dirty="0">
                <a:solidFill>
                  <a:srgbClr val="C00000"/>
                </a:solidFill>
              </a:rPr>
              <a:t>, Sergio Rodriguez, Michele </a:t>
            </a:r>
            <a:r>
              <a:rPr lang="en-US" sz="1200" dirty="0" err="1">
                <a:solidFill>
                  <a:srgbClr val="C00000"/>
                </a:solidFill>
              </a:rPr>
              <a:t>Ruta</a:t>
            </a:r>
            <a:r>
              <a:rPr lang="en-US" sz="1200" dirty="0">
                <a:solidFill>
                  <a:srgbClr val="C00000"/>
                </a:solidFill>
              </a:rPr>
              <a:t>, Tatjana Schulze, Gabriel Soderberg, and Juan Pedro Trevino</a:t>
            </a:r>
            <a:endParaRPr lang="en-US" sz="1200" dirty="0">
              <a:latin typeface="Garamond" panose="02020404030301010803" pitchFamily="18" charset="0"/>
            </a:endParaRPr>
          </a:p>
        </p:txBody>
      </p:sp>
      <p:sp>
        <p:nvSpPr>
          <p:cNvPr id="3075" name="Line 5"/>
          <p:cNvSpPr>
            <a:spLocks noChangeShapeType="1"/>
          </p:cNvSpPr>
          <p:nvPr/>
        </p:nvSpPr>
        <p:spPr bwMode="auto">
          <a:xfrm>
            <a:off x="685800" y="3581400"/>
            <a:ext cx="7772400" cy="0"/>
          </a:xfrm>
          <a:prstGeom prst="line">
            <a:avLst/>
          </a:prstGeom>
          <a:noFill/>
          <a:ln w="9525">
            <a:solidFill>
              <a:srgbClr val="990000"/>
            </a:solidFill>
            <a:round/>
            <a:headEnd/>
            <a:tailEnd/>
          </a:ln>
        </p:spPr>
        <p:txBody>
          <a:bodyPr wrap="none" anchor="ctr"/>
          <a:lstStyle/>
          <a:p>
            <a:endParaRPr lang="en-US"/>
          </a:p>
        </p:txBody>
      </p:sp>
      <p:sp>
        <p:nvSpPr>
          <p:cNvPr id="3076" name="Line 6"/>
          <p:cNvSpPr>
            <a:spLocks noChangeShapeType="1"/>
          </p:cNvSpPr>
          <p:nvPr/>
        </p:nvSpPr>
        <p:spPr bwMode="auto">
          <a:xfrm>
            <a:off x="685800" y="3505200"/>
            <a:ext cx="7772400" cy="0"/>
          </a:xfrm>
          <a:prstGeom prst="line">
            <a:avLst/>
          </a:prstGeom>
          <a:noFill/>
          <a:ln w="38100">
            <a:solidFill>
              <a:srgbClr val="990000"/>
            </a:solidFill>
            <a:round/>
            <a:headEnd/>
            <a:tailEnd/>
          </a:ln>
        </p:spPr>
        <p:txBody>
          <a:bodyPr wrap="none" anchor="ctr"/>
          <a:lstStyle/>
          <a:p>
            <a:endParaRPr lang="en-US"/>
          </a:p>
        </p:txBody>
      </p:sp>
      <p:sp>
        <p:nvSpPr>
          <p:cNvPr id="3077" name="Rectangle 13"/>
          <p:cNvSpPr>
            <a:spLocks noGrp="1" noChangeArrowheads="1"/>
          </p:cNvSpPr>
          <p:nvPr>
            <p:ph type="subTitle" idx="1"/>
          </p:nvPr>
        </p:nvSpPr>
        <p:spPr>
          <a:xfrm>
            <a:off x="1600200" y="3962400"/>
            <a:ext cx="5791200" cy="1523997"/>
          </a:xfrm>
          <a:noFill/>
        </p:spPr>
        <p:txBody>
          <a:bodyPr/>
          <a:lstStyle/>
          <a:p>
            <a:pPr eaLnBrk="1" hangingPunct="1">
              <a:lnSpc>
                <a:spcPct val="80000"/>
              </a:lnSpc>
            </a:pPr>
            <a:r>
              <a:rPr lang="en-US" sz="2800" b="1" dirty="0">
                <a:latin typeface="Garamond" panose="02020404030301010803" pitchFamily="18" charset="0"/>
              </a:rPr>
              <a:t>Laura Alfaro                        </a:t>
            </a:r>
          </a:p>
          <a:p>
            <a:pPr eaLnBrk="1" hangingPunct="1"/>
            <a:r>
              <a:rPr lang="en-US" dirty="0">
                <a:latin typeface="Garamond" panose="02020404030301010803" pitchFamily="18" charset="0"/>
              </a:rPr>
              <a:t>Harvard Business School</a:t>
            </a:r>
          </a:p>
          <a:p>
            <a:pPr eaLnBrk="1" hangingPunct="1"/>
            <a:r>
              <a:rPr lang="en-US" dirty="0">
                <a:latin typeface="Garamond" panose="02020404030301010803" pitchFamily="18" charset="0"/>
              </a:rPr>
              <a:t>NBER &amp; CEPR</a:t>
            </a:r>
          </a:p>
        </p:txBody>
      </p:sp>
    </p:spTree>
    <p:extLst>
      <p:ext uri="{BB962C8B-B14F-4D97-AF65-F5344CB8AC3E}">
        <p14:creationId xmlns:p14="http://schemas.microsoft.com/office/powerpoint/2010/main" val="1397832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70777-9FAC-5896-613D-1A0761456329}"/>
              </a:ext>
            </a:extLst>
          </p:cNvPr>
          <p:cNvSpPr>
            <a:spLocks noGrp="1"/>
          </p:cNvSpPr>
          <p:nvPr>
            <p:ph type="title"/>
          </p:nvPr>
        </p:nvSpPr>
        <p:spPr>
          <a:xfrm>
            <a:off x="-152400" y="362428"/>
            <a:ext cx="9296400" cy="1143000"/>
          </a:xfrm>
        </p:spPr>
        <p:txBody>
          <a:bodyPr/>
          <a:lstStyle/>
          <a:p>
            <a:r>
              <a:rPr lang="en-US" sz="2600" dirty="0"/>
              <a:t>Evidence By Definition of Topic: Incomplete and Imperfect</a:t>
            </a:r>
            <a:br>
              <a:rPr lang="en-US" sz="2600" dirty="0"/>
            </a:br>
            <a:r>
              <a:rPr lang="en-US" sz="2400" dirty="0"/>
              <a:t>Some Minor Comments</a:t>
            </a:r>
          </a:p>
        </p:txBody>
      </p:sp>
      <p:sp>
        <p:nvSpPr>
          <p:cNvPr id="3" name="Content Placeholder 2">
            <a:extLst>
              <a:ext uri="{FF2B5EF4-FFF2-40B4-BE49-F238E27FC236}">
                <a16:creationId xmlns:a16="http://schemas.microsoft.com/office/drawing/2014/main" id="{BE5653F5-2081-B965-CC39-B38E092D3DD4}"/>
              </a:ext>
            </a:extLst>
          </p:cNvPr>
          <p:cNvSpPr>
            <a:spLocks noGrp="1"/>
          </p:cNvSpPr>
          <p:nvPr>
            <p:ph idx="1"/>
          </p:nvPr>
        </p:nvSpPr>
        <p:spPr>
          <a:xfrm>
            <a:off x="228600" y="1694971"/>
            <a:ext cx="8686800" cy="4724400"/>
          </a:xfrm>
        </p:spPr>
        <p:txBody>
          <a:bodyPr/>
          <a:lstStyle/>
          <a:p>
            <a:r>
              <a:rPr lang="en-US" sz="1800" dirty="0"/>
              <a:t>Actual vs. Sentiment: tariffs increased </a:t>
            </a:r>
          </a:p>
          <a:p>
            <a:pPr lvl="1"/>
            <a:r>
              <a:rPr lang="en-US" sz="1800" dirty="0"/>
              <a:t>But capital controls did not increase (IMF)</a:t>
            </a:r>
          </a:p>
          <a:p>
            <a:pPr lvl="1"/>
            <a:r>
              <a:rPr lang="en-US" sz="1800" dirty="0"/>
              <a:t>Role of war in “security” mentions</a:t>
            </a:r>
          </a:p>
          <a:p>
            <a:pPr>
              <a:spcBef>
                <a:spcPts val="1800"/>
              </a:spcBef>
            </a:pPr>
            <a:r>
              <a:rPr lang="en-US" sz="1800" b="1" dirty="0"/>
              <a:t>Timing: </a:t>
            </a:r>
            <a:r>
              <a:rPr lang="en-US" sz="1800" dirty="0"/>
              <a:t>“</a:t>
            </a:r>
            <a:r>
              <a:rPr lang="en-US" sz="1600" dirty="0">
                <a:effectLst/>
              </a:rPr>
              <a:t>The intensification of the U.S.–-China trade tensions in 2018 led to a surge in global trade policy uncertainty (Figure 6) and contributed to a paralysis of multilateral trade dispute mechanisms” </a:t>
            </a:r>
          </a:p>
          <a:p>
            <a:pPr lvl="1">
              <a:spcBef>
                <a:spcPts val="600"/>
              </a:spcBef>
            </a:pPr>
            <a:r>
              <a:rPr lang="en-US" sz="1800" dirty="0"/>
              <a:t>WTO problems precede  2018 (in fact may have fueled)</a:t>
            </a:r>
          </a:p>
          <a:p>
            <a:pPr>
              <a:spcBef>
                <a:spcPts val="1200"/>
              </a:spcBef>
            </a:pPr>
            <a:r>
              <a:rPr lang="en-US" sz="1800" dirty="0"/>
              <a:t> “Exogenous”: concentration of minerals </a:t>
            </a:r>
          </a:p>
          <a:p>
            <a:pPr lvl="1"/>
            <a:r>
              <a:rPr lang="en-US" sz="1800" dirty="0"/>
              <a:t>Your draw of the </a:t>
            </a:r>
            <a:r>
              <a:rPr lang="en-US" sz="1800" dirty="0" err="1"/>
              <a:t>Panageas</a:t>
            </a:r>
            <a:r>
              <a:rPr lang="en-US" sz="1800" dirty="0"/>
              <a:t>: + Colonial, history of borders</a:t>
            </a:r>
          </a:p>
          <a:p>
            <a:pPr>
              <a:spcBef>
                <a:spcPts val="1200"/>
              </a:spcBef>
            </a:pPr>
            <a:r>
              <a:rPr lang="en-US" sz="1800" dirty="0"/>
              <a:t>No reference (?) </a:t>
            </a:r>
          </a:p>
          <a:p>
            <a:pPr lvl="1"/>
            <a:r>
              <a:rPr lang="en-US" sz="1400" dirty="0">
                <a:effectLst/>
              </a:rPr>
              <a:t>Rising discontent with globalization has fueled political populism and trade tensions. </a:t>
            </a:r>
            <a:r>
              <a:rPr lang="en-US" sz="1400" b="1" dirty="0">
                <a:effectLst/>
              </a:rPr>
              <a:t>Complaints have been growing about some jurisdictions “abusing the system” by enabling tax optimization schemes and retaining comparative advantage through questionable domestic laws and regulations </a:t>
            </a:r>
            <a:r>
              <a:rPr lang="en-US" sz="1400" dirty="0">
                <a:effectLst/>
              </a:rPr>
              <a:t>(for example, </a:t>
            </a:r>
            <a:r>
              <a:rPr lang="en-US" sz="1400" b="1" dirty="0">
                <a:effectLst/>
              </a:rPr>
              <a:t>non-observance of labor standards, currency manipulation, undercutting the anti-money laundering and counter-terrorist financing</a:t>
            </a:r>
            <a:r>
              <a:rPr lang="en-US" sz="1400" dirty="0">
                <a:effectLst/>
              </a:rPr>
              <a:t> regulations, active recourse to industrial state subsidies). </a:t>
            </a:r>
          </a:p>
          <a:p>
            <a:endParaRPr lang="en-US" sz="1800" dirty="0"/>
          </a:p>
          <a:p>
            <a:pPr marL="457200" lvl="1" indent="0">
              <a:buNone/>
            </a:pPr>
            <a:endParaRPr lang="en-US" sz="1800" dirty="0"/>
          </a:p>
          <a:p>
            <a:endParaRPr lang="en-US" sz="1600" dirty="0">
              <a:effectLst/>
            </a:endParaRPr>
          </a:p>
          <a:p>
            <a:endParaRPr lang="en-US" sz="1400" dirty="0">
              <a:effectLst/>
              <a:latin typeface="Arial" panose="020B0604020202020204" pitchFamily="34" charset="0"/>
            </a:endParaRPr>
          </a:p>
          <a:p>
            <a:endParaRPr lang="en-US" dirty="0"/>
          </a:p>
        </p:txBody>
      </p:sp>
      <p:pic>
        <p:nvPicPr>
          <p:cNvPr id="4" name="Picture 3">
            <a:extLst>
              <a:ext uri="{FF2B5EF4-FFF2-40B4-BE49-F238E27FC236}">
                <a16:creationId xmlns:a16="http://schemas.microsoft.com/office/drawing/2014/main" id="{ABBA1BE4-FDDA-DAC3-3B15-35570809441F}"/>
              </a:ext>
            </a:extLst>
          </p:cNvPr>
          <p:cNvPicPr>
            <a:picLocks noChangeAspect="1"/>
          </p:cNvPicPr>
          <p:nvPr/>
        </p:nvPicPr>
        <p:blipFill>
          <a:blip r:embed="rId2"/>
          <a:stretch>
            <a:fillRect/>
          </a:stretch>
        </p:blipFill>
        <p:spPr>
          <a:xfrm>
            <a:off x="6781800" y="3734376"/>
            <a:ext cx="1386840" cy="1428653"/>
          </a:xfrm>
          <a:prstGeom prst="rect">
            <a:avLst/>
          </a:prstGeom>
        </p:spPr>
      </p:pic>
      <p:pic>
        <p:nvPicPr>
          <p:cNvPr id="5" name="Picture 2" descr="Image">
            <a:extLst>
              <a:ext uri="{FF2B5EF4-FFF2-40B4-BE49-F238E27FC236}">
                <a16:creationId xmlns:a16="http://schemas.microsoft.com/office/drawing/2014/main" id="{09FDB564-B5EC-A4F6-97F7-49D6BC7A3C5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1694971"/>
            <a:ext cx="2696117" cy="11580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738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364D3-5AF4-DFC5-DDAB-EE4B655B8CC5}"/>
              </a:ext>
            </a:extLst>
          </p:cNvPr>
          <p:cNvSpPr>
            <a:spLocks noGrp="1"/>
          </p:cNvSpPr>
          <p:nvPr>
            <p:ph type="title"/>
          </p:nvPr>
        </p:nvSpPr>
        <p:spPr/>
        <p:txBody>
          <a:bodyPr/>
          <a:lstStyle/>
          <a:p>
            <a:r>
              <a:rPr lang="en-US" dirty="0"/>
              <a:t>Implications</a:t>
            </a:r>
          </a:p>
        </p:txBody>
      </p:sp>
      <p:sp>
        <p:nvSpPr>
          <p:cNvPr id="3" name="Content Placeholder 2">
            <a:extLst>
              <a:ext uri="{FF2B5EF4-FFF2-40B4-BE49-F238E27FC236}">
                <a16:creationId xmlns:a16="http://schemas.microsoft.com/office/drawing/2014/main" id="{49297A83-E473-674D-7D02-436AD9BE646F}"/>
              </a:ext>
            </a:extLst>
          </p:cNvPr>
          <p:cNvSpPr>
            <a:spLocks noGrp="1"/>
          </p:cNvSpPr>
          <p:nvPr>
            <p:ph idx="1"/>
          </p:nvPr>
        </p:nvSpPr>
        <p:spPr>
          <a:xfrm>
            <a:off x="685800" y="1828800"/>
            <a:ext cx="7620000" cy="4267200"/>
          </a:xfrm>
        </p:spPr>
        <p:txBody>
          <a:bodyPr/>
          <a:lstStyle/>
          <a:p>
            <a:r>
              <a:rPr lang="en-US" dirty="0"/>
              <a:t>Payment System </a:t>
            </a:r>
            <a:r>
              <a:rPr lang="en-US" dirty="0">
                <a:sym typeface="Wingdings" pitchFamily="2" charset="2"/>
              </a:rPr>
              <a:t> </a:t>
            </a:r>
            <a:r>
              <a:rPr lang="en-US" dirty="0"/>
              <a:t>More Fragmented</a:t>
            </a:r>
          </a:p>
          <a:p>
            <a:r>
              <a:rPr lang="en-US" dirty="0"/>
              <a:t>Global Reserve Currency </a:t>
            </a:r>
            <a:r>
              <a:rPr lang="en-US" dirty="0">
                <a:sym typeface="Wingdings" pitchFamily="2" charset="2"/>
              </a:rPr>
              <a:t> </a:t>
            </a:r>
            <a:r>
              <a:rPr lang="en-US" dirty="0"/>
              <a:t>Shift in FX reserves</a:t>
            </a:r>
          </a:p>
          <a:p>
            <a:r>
              <a:rPr lang="en-US" dirty="0"/>
              <a:t>Mechanisms Crisis, Prevention, Mitigation, and Solution </a:t>
            </a:r>
            <a:r>
              <a:rPr lang="en-US" dirty="0">
                <a:sym typeface="Wingdings" pitchFamily="2" charset="2"/>
              </a:rPr>
              <a:t> </a:t>
            </a:r>
            <a:r>
              <a:rPr lang="en-US" dirty="0"/>
              <a:t>More Severe Crisis, more challenging Crisis Resolution</a:t>
            </a:r>
          </a:p>
          <a:p>
            <a:r>
              <a:rPr lang="en-US" dirty="0"/>
              <a:t>Global Financial Safety Net</a:t>
            </a:r>
            <a:r>
              <a:rPr lang="en-US" dirty="0">
                <a:sym typeface="Wingdings" pitchFamily="2" charset="2"/>
              </a:rPr>
              <a:t> </a:t>
            </a:r>
            <a:r>
              <a:rPr lang="en-US" dirty="0"/>
              <a:t>Weaker and More Fragmented</a:t>
            </a:r>
          </a:p>
          <a:p>
            <a:pPr marL="0" indent="0">
              <a:spcBef>
                <a:spcPts val="1200"/>
              </a:spcBef>
              <a:buNone/>
            </a:pPr>
            <a:r>
              <a:rPr lang="en-US" dirty="0"/>
              <a:t>Agree, but…</a:t>
            </a:r>
          </a:p>
          <a:p>
            <a:pPr>
              <a:spcBef>
                <a:spcPts val="600"/>
              </a:spcBef>
            </a:pPr>
            <a:r>
              <a:rPr lang="en-US" dirty="0"/>
              <a:t>Concerns about K flows, dollar dominance, and lack/inefficient  global crisis management resolution mechanisms</a:t>
            </a:r>
            <a:endParaRPr lang="en-US" b="1" kern="100" dirty="0">
              <a:solidFill>
                <a:srgbClr val="990000"/>
              </a:solidFill>
              <a:cs typeface="Times New Roman" panose="02020603050405020304" pitchFamily="18" charset="0"/>
            </a:endParaRPr>
          </a:p>
          <a:p>
            <a:pPr>
              <a:spcBef>
                <a:spcPts val="600"/>
              </a:spcBef>
            </a:pPr>
            <a:r>
              <a:rPr lang="en-US" b="1" kern="100" dirty="0">
                <a:solidFill>
                  <a:srgbClr val="990000"/>
                </a:solidFill>
                <a:ea typeface="Calibri" panose="020F0502020204030204" pitchFamily="34" charset="0"/>
                <a:cs typeface="Times New Roman" panose="02020603050405020304" pitchFamily="18" charset="0"/>
              </a:rPr>
              <a:t>At the core, issue has always been geopolitical (IMF)</a:t>
            </a:r>
          </a:p>
          <a:p>
            <a:pPr lvl="1"/>
            <a:r>
              <a:rPr lang="en-US" b="1" kern="100" dirty="0">
                <a:solidFill>
                  <a:srgbClr val="990000"/>
                </a:solidFill>
                <a:ea typeface="Calibri" panose="020F0502020204030204" pitchFamily="34" charset="0"/>
                <a:cs typeface="Times New Roman" panose="02020603050405020304" pitchFamily="18" charset="0"/>
              </a:rPr>
              <a:t>Sovereignty</a:t>
            </a:r>
            <a:r>
              <a:rPr lang="en-US" kern="100" dirty="0">
                <a:ea typeface="Calibri" panose="020F0502020204030204" pitchFamily="34" charset="0"/>
                <a:cs typeface="Times New Roman" panose="02020603050405020304" pitchFamily="18" charset="0"/>
                <a:sym typeface="Wingdings" pitchFamily="2" charset="2"/>
              </a:rPr>
              <a:t> </a:t>
            </a:r>
            <a:r>
              <a:rPr lang="en-US" kern="100" dirty="0">
                <a:ea typeface="Calibri" panose="020F0502020204030204" pitchFamily="34" charset="0"/>
                <a:cs typeface="Times New Roman" panose="02020603050405020304" pitchFamily="18" charset="0"/>
              </a:rPr>
              <a:t>involvement of governments/sovereigns as explicit or implicit parties</a:t>
            </a:r>
          </a:p>
          <a:p>
            <a:pPr>
              <a:spcBef>
                <a:spcPts val="1200"/>
              </a:spcBef>
            </a:pPr>
            <a:endParaRPr lang="en-US" dirty="0"/>
          </a:p>
        </p:txBody>
      </p:sp>
    </p:spTree>
    <p:extLst>
      <p:ext uri="{BB962C8B-B14F-4D97-AF65-F5344CB8AC3E}">
        <p14:creationId xmlns:p14="http://schemas.microsoft.com/office/powerpoint/2010/main" val="4063596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E2C3A-C09E-DA88-8F34-6D341E93934A}"/>
              </a:ext>
            </a:extLst>
          </p:cNvPr>
          <p:cNvSpPr>
            <a:spLocks noGrp="1"/>
          </p:cNvSpPr>
          <p:nvPr>
            <p:ph type="title"/>
          </p:nvPr>
        </p:nvSpPr>
        <p:spPr>
          <a:xfrm>
            <a:off x="304800" y="381000"/>
            <a:ext cx="8458200" cy="1143000"/>
          </a:xfrm>
        </p:spPr>
        <p:txBody>
          <a:bodyPr/>
          <a:lstStyle/>
          <a:p>
            <a:r>
              <a:rPr lang="en-US" dirty="0"/>
              <a:t>Role of the IMF</a:t>
            </a:r>
            <a:br>
              <a:rPr lang="en-US" sz="2400" dirty="0"/>
            </a:br>
            <a:r>
              <a:rPr lang="en-US" sz="2400" dirty="0"/>
              <a:t>No Bright Light: Prudential vs. Protectionism</a:t>
            </a:r>
            <a:endParaRPr lang="en-US" dirty="0"/>
          </a:p>
        </p:txBody>
      </p:sp>
      <p:sp>
        <p:nvSpPr>
          <p:cNvPr id="3" name="Content Placeholder 2">
            <a:extLst>
              <a:ext uri="{FF2B5EF4-FFF2-40B4-BE49-F238E27FC236}">
                <a16:creationId xmlns:a16="http://schemas.microsoft.com/office/drawing/2014/main" id="{6532300A-7FA7-0B48-D455-B1754429F856}"/>
              </a:ext>
            </a:extLst>
          </p:cNvPr>
          <p:cNvSpPr>
            <a:spLocks noGrp="1"/>
          </p:cNvSpPr>
          <p:nvPr>
            <p:ph idx="1"/>
          </p:nvPr>
        </p:nvSpPr>
        <p:spPr>
          <a:xfrm>
            <a:off x="304800" y="1752600"/>
            <a:ext cx="8610600" cy="4876800"/>
          </a:xfrm>
        </p:spPr>
        <p:txBody>
          <a:bodyPr/>
          <a:lstStyle/>
          <a:p>
            <a:r>
              <a:rPr lang="en-US" sz="1800" dirty="0"/>
              <a:t>Role of subtle objectives, unfocused objectives, extending mandate to other roles?</a:t>
            </a:r>
          </a:p>
          <a:p>
            <a:pPr lvl="1">
              <a:spcBef>
                <a:spcPts val="600"/>
              </a:spcBef>
            </a:pPr>
            <a:r>
              <a:rPr lang="en-US" sz="1600" b="1" dirty="0" err="1"/>
              <a:t>G</a:t>
            </a:r>
            <a:r>
              <a:rPr lang="en-US" sz="1600" b="1" dirty="0" err="1">
                <a:effectLst/>
              </a:rPr>
              <a:t>eoeconomic</a:t>
            </a:r>
            <a:r>
              <a:rPr lang="en-US" sz="1600" b="1" dirty="0">
                <a:effectLst/>
              </a:rPr>
              <a:t> fragmentation (GEF): </a:t>
            </a:r>
            <a:r>
              <a:rPr lang="en-US" sz="1400" b="1" dirty="0">
                <a:effectLst/>
              </a:rPr>
              <a:t>GEF does </a:t>
            </a:r>
            <a:r>
              <a:rPr lang="en-US" sz="1400" b="1" i="1" dirty="0">
                <a:effectLst/>
              </a:rPr>
              <a:t>not </a:t>
            </a:r>
            <a:r>
              <a:rPr lang="en-US" sz="1400" dirty="0">
                <a:effectLst/>
              </a:rPr>
              <a:t>include fragmentation arising from autonomous shifts in </a:t>
            </a:r>
            <a:r>
              <a:rPr lang="en-US" sz="1400" b="1" dirty="0">
                <a:effectLst/>
              </a:rPr>
              <a:t>preferences or </a:t>
            </a:r>
            <a:r>
              <a:rPr lang="en-US" sz="1400" dirty="0">
                <a:effectLst/>
              </a:rPr>
              <a:t>technology. The definition also excludes fragmentation driven by </a:t>
            </a:r>
            <a:r>
              <a:rPr lang="en-US" sz="1400" b="1" i="1" dirty="0">
                <a:effectLst/>
              </a:rPr>
              <a:t>prudential </a:t>
            </a:r>
            <a:r>
              <a:rPr lang="en-US" sz="1400" b="1" dirty="0">
                <a:effectLst/>
              </a:rPr>
              <a:t>policies that are undertaken in an internationally coordinated manner, for example, those directed at improving domestic financial stability</a:t>
            </a:r>
            <a:r>
              <a:rPr lang="en-US" sz="1400" dirty="0">
                <a:effectLst/>
              </a:rPr>
              <a:t>. </a:t>
            </a:r>
            <a:r>
              <a:rPr lang="en-US" sz="1600" b="1" dirty="0">
                <a:solidFill>
                  <a:srgbClr val="990000"/>
                </a:solidFill>
                <a:effectLst/>
              </a:rPr>
              <a:t>In practice, however, there is often no bright light between prudential and protectionist policies. </a:t>
            </a:r>
          </a:p>
          <a:p>
            <a:pPr>
              <a:spcBef>
                <a:spcPts val="1800"/>
              </a:spcBef>
            </a:pPr>
            <a:r>
              <a:rPr lang="en-US" sz="1800" dirty="0"/>
              <a:t>Example: IMF Capital Flows Policy (2012): Mitigate the volatility (prudential) BUT</a:t>
            </a:r>
            <a:endParaRPr lang="en-US" sz="1800" b="1" dirty="0"/>
          </a:p>
          <a:p>
            <a:pPr>
              <a:spcBef>
                <a:spcPts val="600"/>
              </a:spcBef>
            </a:pPr>
            <a:r>
              <a:rPr lang="en-US" sz="1800" b="1" dirty="0"/>
              <a:t>Controls not used as “ precautionary models” based on externality: </a:t>
            </a:r>
            <a:r>
              <a:rPr lang="en-US" sz="1600" dirty="0"/>
              <a:t>(Klein, 2012; Fernández, et al. (2013); Acosta, Alfaro, Fernandez, 2021)</a:t>
            </a:r>
          </a:p>
          <a:p>
            <a:pPr lvl="1">
              <a:spcBef>
                <a:spcPts val="600"/>
              </a:spcBef>
            </a:pPr>
            <a:r>
              <a:rPr lang="en-US" sz="1800" dirty="0"/>
              <a:t>Motivations?  Protectionist (</a:t>
            </a:r>
            <a:r>
              <a:rPr lang="en-US" sz="1600" dirty="0"/>
              <a:t>Alfaro, Chari and </a:t>
            </a:r>
            <a:r>
              <a:rPr lang="en-US" sz="1600" dirty="0" err="1"/>
              <a:t>Kanczuk</a:t>
            </a:r>
            <a:r>
              <a:rPr lang="en-US" sz="1600" dirty="0"/>
              <a:t>, 2014</a:t>
            </a:r>
            <a:r>
              <a:rPr lang="en-US" sz="1800" dirty="0"/>
              <a:t>); allowing for unsustainable debt, unsustainable exchange rates? </a:t>
            </a:r>
            <a:r>
              <a:rPr lang="en-US" sz="1600" dirty="0"/>
              <a:t>(Alfaro, </a:t>
            </a:r>
            <a:r>
              <a:rPr lang="en-US" sz="1600" dirty="0" err="1"/>
              <a:t>Asis</a:t>
            </a:r>
            <a:r>
              <a:rPr lang="en-US" sz="1600" dirty="0"/>
              <a:t>, Chari, Panizza, 2019; Alfaro and </a:t>
            </a:r>
            <a:r>
              <a:rPr lang="en-US" sz="1600" dirty="0" err="1"/>
              <a:t>Kanczuk</a:t>
            </a:r>
            <a:r>
              <a:rPr lang="en-US" sz="1600" dirty="0"/>
              <a:t>, 2008, 2012)</a:t>
            </a:r>
            <a:r>
              <a:rPr lang="en-US" sz="1800" dirty="0"/>
              <a:t>. </a:t>
            </a:r>
          </a:p>
          <a:p>
            <a:pPr marL="342900" lvl="1" indent="-342900">
              <a:spcBef>
                <a:spcPts val="600"/>
              </a:spcBef>
              <a:buFontTx/>
              <a:buChar char="•"/>
            </a:pPr>
            <a:r>
              <a:rPr lang="en-US" sz="1800" b="1" dirty="0"/>
              <a:t>If not used  “optimally as in models”: Are controls reducing instability? Are they increasing resilience? </a:t>
            </a:r>
            <a:r>
              <a:rPr lang="en-US" sz="1800" dirty="0"/>
              <a:t>Opening the gates…  </a:t>
            </a:r>
          </a:p>
        </p:txBody>
      </p:sp>
    </p:spTree>
    <p:extLst>
      <p:ext uri="{BB962C8B-B14F-4D97-AF65-F5344CB8AC3E}">
        <p14:creationId xmlns:p14="http://schemas.microsoft.com/office/powerpoint/2010/main" val="398659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E2C3A-C09E-DA88-8F34-6D341E93934A}"/>
              </a:ext>
            </a:extLst>
          </p:cNvPr>
          <p:cNvSpPr>
            <a:spLocks noGrp="1"/>
          </p:cNvSpPr>
          <p:nvPr>
            <p:ph type="title"/>
          </p:nvPr>
        </p:nvSpPr>
        <p:spPr/>
        <p:txBody>
          <a:bodyPr/>
          <a:lstStyle/>
          <a:p>
            <a:r>
              <a:rPr lang="en-US" dirty="0"/>
              <a:t>Role of the IMF</a:t>
            </a:r>
            <a:br>
              <a:rPr lang="en-US" dirty="0"/>
            </a:br>
            <a:r>
              <a:rPr lang="en-US" sz="2800" dirty="0"/>
              <a:t>“All it Takes”</a:t>
            </a:r>
          </a:p>
        </p:txBody>
      </p:sp>
      <p:sp>
        <p:nvSpPr>
          <p:cNvPr id="3" name="Content Placeholder 2">
            <a:extLst>
              <a:ext uri="{FF2B5EF4-FFF2-40B4-BE49-F238E27FC236}">
                <a16:creationId xmlns:a16="http://schemas.microsoft.com/office/drawing/2014/main" id="{6532300A-7FA7-0B48-D455-B1754429F856}"/>
              </a:ext>
            </a:extLst>
          </p:cNvPr>
          <p:cNvSpPr>
            <a:spLocks noGrp="1"/>
          </p:cNvSpPr>
          <p:nvPr>
            <p:ph idx="1"/>
          </p:nvPr>
        </p:nvSpPr>
        <p:spPr>
          <a:xfrm>
            <a:off x="342900" y="1828800"/>
            <a:ext cx="8572500" cy="4800600"/>
          </a:xfrm>
        </p:spPr>
        <p:txBody>
          <a:bodyPr/>
          <a:lstStyle/>
          <a:p>
            <a:r>
              <a:rPr lang="en-US" dirty="0"/>
              <a:t>“All it takes” … all the time?</a:t>
            </a:r>
          </a:p>
          <a:p>
            <a:pPr lvl="1">
              <a:spcBef>
                <a:spcPts val="0"/>
              </a:spcBef>
              <a:spcAft>
                <a:spcPts val="600"/>
              </a:spcAft>
            </a:pPr>
            <a:r>
              <a:rPr lang="en-US" dirty="0"/>
              <a:t> EMEs crisis 80s, 90s (Tequila, Asian, ...), 00s (Argentina…), GFC, Covid-19, Invasion Ukraine,  Climate, Inequality …</a:t>
            </a:r>
          </a:p>
          <a:p>
            <a:pPr>
              <a:spcBef>
                <a:spcPts val="1200"/>
              </a:spcBef>
            </a:pPr>
            <a:r>
              <a:rPr lang="en-US" dirty="0"/>
              <a:t>But maybe all these calls for action have released the “Sovereigns”</a:t>
            </a:r>
          </a:p>
          <a:p>
            <a:pPr lvl="1"/>
            <a:r>
              <a:rPr lang="en-US" dirty="0"/>
              <a:t>Our models (“Benevolent Dictator/Government”): some implicit assumption of some form of “check and balances/anchor”</a:t>
            </a:r>
          </a:p>
          <a:p>
            <a:pPr>
              <a:spcBef>
                <a:spcPts val="1800"/>
              </a:spcBef>
            </a:pPr>
            <a:r>
              <a:rPr lang="en-US" dirty="0"/>
              <a:t>Goldberg and Reed (2023): we don’t have models for new objectives </a:t>
            </a:r>
            <a:r>
              <a:rPr lang="en-US" dirty="0">
                <a:latin typeface="Garamond" pitchFamily="18" charset="0"/>
              </a:rPr>
              <a:t>	</a:t>
            </a:r>
            <a:endParaRPr lang="en-US" sz="1800" dirty="0"/>
          </a:p>
          <a:p>
            <a:pPr lvl="2">
              <a:spcBef>
                <a:spcPts val="1800"/>
              </a:spcBef>
            </a:pPr>
            <a:r>
              <a:rPr lang="en-US" sz="1800" dirty="0">
                <a:latin typeface="Garamond" pitchFamily="18" charset="0"/>
              </a:rPr>
              <a:t>In framing a government which is to be administered by men over men,           </a:t>
            </a:r>
            <a:r>
              <a:rPr lang="en-US" sz="1800" b="1" dirty="0">
                <a:latin typeface="Garamond" pitchFamily="18" charset="0"/>
              </a:rPr>
              <a:t>the great difficulty lies in this</a:t>
            </a:r>
            <a:r>
              <a:rPr lang="en-US" sz="1800" dirty="0">
                <a:latin typeface="Garamond" pitchFamily="18" charset="0"/>
              </a:rPr>
              <a:t>: you must first enable the government               to control the  governed; and in the next place </a:t>
            </a:r>
            <a:r>
              <a:rPr lang="en-US" sz="1800" b="1" dirty="0">
                <a:latin typeface="Garamond" pitchFamily="18" charset="0"/>
              </a:rPr>
              <a:t>oblige it to control itself</a:t>
            </a:r>
            <a:r>
              <a:rPr lang="en-US" sz="1800" dirty="0">
                <a:latin typeface="Garamond" pitchFamily="18" charset="0"/>
              </a:rPr>
              <a:t>.” </a:t>
            </a:r>
          </a:p>
          <a:p>
            <a:pPr marL="914400" lvl="2" indent="0">
              <a:buNone/>
            </a:pPr>
            <a:r>
              <a:rPr lang="en-US" sz="1800" dirty="0">
                <a:sym typeface="Symbol" pitchFamily="18" charset="2"/>
              </a:rPr>
              <a:t>						</a:t>
            </a:r>
            <a:r>
              <a:rPr lang="en-US" sz="1800" dirty="0">
                <a:latin typeface="Garamond" pitchFamily="18" charset="0"/>
                <a:sym typeface="Symbol" pitchFamily="18" charset="2"/>
              </a:rPr>
              <a:t></a:t>
            </a:r>
            <a:r>
              <a:rPr lang="en-US" sz="1800" i="1" dirty="0">
                <a:latin typeface="Garamond" pitchFamily="18" charset="0"/>
                <a:sym typeface="Symbol" pitchFamily="18" charset="2"/>
              </a:rPr>
              <a:t>The Federalist</a:t>
            </a:r>
            <a:r>
              <a:rPr lang="en-US" sz="1800" dirty="0">
                <a:latin typeface="Garamond" pitchFamily="18" charset="0"/>
                <a:sym typeface="Symbol" pitchFamily="18" charset="2"/>
              </a:rPr>
              <a:t>, No. 51</a:t>
            </a:r>
            <a:endParaRPr lang="en-US" sz="1800" dirty="0"/>
          </a:p>
          <a:p>
            <a:endParaRPr lang="en-US" dirty="0"/>
          </a:p>
          <a:p>
            <a:endParaRPr lang="en-US" dirty="0"/>
          </a:p>
          <a:p>
            <a:endParaRPr lang="en-US" dirty="0"/>
          </a:p>
        </p:txBody>
      </p:sp>
    </p:spTree>
    <p:extLst>
      <p:ext uri="{BB962C8B-B14F-4D97-AF65-F5344CB8AC3E}">
        <p14:creationId xmlns:p14="http://schemas.microsoft.com/office/powerpoint/2010/main" val="726765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E2C3A-C09E-DA88-8F34-6D341E93934A}"/>
              </a:ext>
            </a:extLst>
          </p:cNvPr>
          <p:cNvSpPr>
            <a:spLocks noGrp="1"/>
          </p:cNvSpPr>
          <p:nvPr>
            <p:ph type="title"/>
          </p:nvPr>
        </p:nvSpPr>
        <p:spPr/>
        <p:txBody>
          <a:bodyPr/>
          <a:lstStyle/>
          <a:p>
            <a:r>
              <a:rPr lang="en-US" dirty="0"/>
              <a:t>The Elephant… (Panda) in the Room</a:t>
            </a:r>
            <a:br>
              <a:rPr lang="en-US" dirty="0"/>
            </a:br>
            <a:r>
              <a:rPr lang="en-US" dirty="0"/>
              <a:t>New Kids on the Block: The Quota</a:t>
            </a:r>
          </a:p>
        </p:txBody>
      </p:sp>
      <p:pic>
        <p:nvPicPr>
          <p:cNvPr id="4" name="Picture 2" descr="Voting Control of the IMF and World Bank">
            <a:extLst>
              <a:ext uri="{FF2B5EF4-FFF2-40B4-BE49-F238E27FC236}">
                <a16:creationId xmlns:a16="http://schemas.microsoft.com/office/drawing/2014/main" id="{07761FF6-0317-F9AD-094B-63C160E146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057401"/>
            <a:ext cx="1936361" cy="3604958"/>
          </a:xfrm>
          <a:prstGeom prst="rect">
            <a:avLst/>
          </a:prstGeom>
          <a:noFill/>
          <a:extLst>
            <a:ext uri="{909E8E84-426E-40DD-AFC4-6F175D3DCCD1}">
              <a14:hiddenFill xmlns:a14="http://schemas.microsoft.com/office/drawing/2010/main">
                <a:solidFill>
                  <a:srgbClr val="FFFFFF"/>
                </a:solidFill>
              </a14:hiddenFill>
            </a:ext>
          </a:extLst>
        </p:spPr>
      </p:pic>
      <p:pic>
        <p:nvPicPr>
          <p:cNvPr id="3" name="Content Placeholder 2" descr="Global GDP by Country 2021">
            <a:extLst>
              <a:ext uri="{FF2B5EF4-FFF2-40B4-BE49-F238E27FC236}">
                <a16:creationId xmlns:a16="http://schemas.microsoft.com/office/drawing/2014/main" id="{C9423CFB-2A39-B584-409B-E1D6004CBACA}"/>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057400"/>
            <a:ext cx="2295564" cy="3352800"/>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3">
            <a:extLst>
              <a:ext uri="{FF2B5EF4-FFF2-40B4-BE49-F238E27FC236}">
                <a16:creationId xmlns:a16="http://schemas.microsoft.com/office/drawing/2014/main" id="{672EC729-0E07-D246-4AD2-C3A5DF9EDD28}"/>
              </a:ext>
            </a:extLst>
          </p:cNvPr>
          <p:cNvPicPr>
            <a:picLocks noChangeAspect="1"/>
          </p:cNvPicPr>
          <p:nvPr/>
        </p:nvPicPr>
        <p:blipFill>
          <a:blip r:embed="rId4"/>
          <a:stretch>
            <a:fillRect/>
          </a:stretch>
        </p:blipFill>
        <p:spPr bwMode="auto">
          <a:xfrm>
            <a:off x="2981364" y="2057400"/>
            <a:ext cx="2962236" cy="1798850"/>
          </a:xfrm>
          <a:prstGeom prst="rect">
            <a:avLst/>
          </a:prstGeom>
          <a:noFill/>
          <a:ln w="9525">
            <a:noFill/>
            <a:miter lim="800000"/>
            <a:headEnd/>
            <a:tailEnd/>
          </a:ln>
        </p:spPr>
      </p:pic>
      <p:pic>
        <p:nvPicPr>
          <p:cNvPr id="6" name="Picture 5">
            <a:extLst>
              <a:ext uri="{FF2B5EF4-FFF2-40B4-BE49-F238E27FC236}">
                <a16:creationId xmlns:a16="http://schemas.microsoft.com/office/drawing/2014/main" id="{A3466610-8741-4DFC-9F40-4C2F03780569}"/>
              </a:ext>
            </a:extLst>
          </p:cNvPr>
          <p:cNvPicPr>
            <a:picLocks noChangeAspect="1"/>
          </p:cNvPicPr>
          <p:nvPr/>
        </p:nvPicPr>
        <p:blipFill>
          <a:blip r:embed="rId5"/>
          <a:stretch>
            <a:fillRect/>
          </a:stretch>
        </p:blipFill>
        <p:spPr>
          <a:xfrm>
            <a:off x="2981364" y="3952407"/>
            <a:ext cx="2962236" cy="1826722"/>
          </a:xfrm>
          <a:prstGeom prst="rect">
            <a:avLst/>
          </a:prstGeom>
        </p:spPr>
      </p:pic>
      <p:sp>
        <p:nvSpPr>
          <p:cNvPr id="7" name="TextBox 6">
            <a:extLst>
              <a:ext uri="{FF2B5EF4-FFF2-40B4-BE49-F238E27FC236}">
                <a16:creationId xmlns:a16="http://schemas.microsoft.com/office/drawing/2014/main" id="{2FB64F52-9531-9D42-FE21-B8F3A5217A22}"/>
              </a:ext>
            </a:extLst>
          </p:cNvPr>
          <p:cNvSpPr txBox="1"/>
          <p:nvPr/>
        </p:nvSpPr>
        <p:spPr>
          <a:xfrm>
            <a:off x="457200" y="6330377"/>
            <a:ext cx="4648200" cy="400110"/>
          </a:xfrm>
          <a:prstGeom prst="rect">
            <a:avLst/>
          </a:prstGeom>
          <a:noFill/>
        </p:spPr>
        <p:txBody>
          <a:bodyPr wrap="square" rtlCol="0">
            <a:spAutoFit/>
          </a:bodyPr>
          <a:lstStyle/>
          <a:p>
            <a:r>
              <a:rPr lang="en-US" sz="1000" dirty="0">
                <a:latin typeface="Garamond" panose="02020404030301010803" pitchFamily="18" charset="0"/>
              </a:rPr>
              <a:t>Source: WB Development Report, 2022;</a:t>
            </a:r>
          </a:p>
          <a:p>
            <a:r>
              <a:rPr lang="en-US" sz="1000" dirty="0">
                <a:solidFill>
                  <a:schemeClr val="bg2">
                    <a:lumMod val="50000"/>
                  </a:schemeClr>
                </a:solidFill>
              </a:rPr>
              <a:t>See also Horn, Reinhart, </a:t>
            </a:r>
            <a:r>
              <a:rPr lang="en-US" sz="1000" dirty="0" err="1">
                <a:solidFill>
                  <a:schemeClr val="bg2">
                    <a:lumMod val="50000"/>
                  </a:schemeClr>
                </a:solidFill>
              </a:rPr>
              <a:t>Trebesch</a:t>
            </a:r>
            <a:r>
              <a:rPr lang="en-US" sz="1000" dirty="0">
                <a:solidFill>
                  <a:schemeClr val="bg2">
                    <a:lumMod val="50000"/>
                  </a:schemeClr>
                </a:solidFill>
              </a:rPr>
              <a:t> (2021, 2022, 2023)</a:t>
            </a:r>
            <a:endParaRPr lang="en-US" sz="1000" dirty="0">
              <a:latin typeface="Garamond" panose="02020404030301010803" pitchFamily="18" charset="0"/>
            </a:endParaRPr>
          </a:p>
        </p:txBody>
      </p:sp>
      <p:sp>
        <p:nvSpPr>
          <p:cNvPr id="8" name="TextBox 7">
            <a:extLst>
              <a:ext uri="{FF2B5EF4-FFF2-40B4-BE49-F238E27FC236}">
                <a16:creationId xmlns:a16="http://schemas.microsoft.com/office/drawing/2014/main" id="{195364D5-5CC5-DB5B-3FEA-6B27BA6DC6DF}"/>
              </a:ext>
            </a:extLst>
          </p:cNvPr>
          <p:cNvSpPr txBox="1"/>
          <p:nvPr/>
        </p:nvSpPr>
        <p:spPr>
          <a:xfrm>
            <a:off x="1676400" y="5792171"/>
            <a:ext cx="6038641" cy="338554"/>
          </a:xfrm>
          <a:prstGeom prst="rect">
            <a:avLst/>
          </a:prstGeom>
          <a:noFill/>
        </p:spPr>
        <p:txBody>
          <a:bodyPr wrap="none" rtlCol="0">
            <a:spAutoFit/>
          </a:bodyPr>
          <a:lstStyle/>
          <a:p>
            <a:r>
              <a:rPr lang="en-US" sz="1600" dirty="0">
                <a:latin typeface="Garamond" panose="02020404030301010803" pitchFamily="18" charset="0"/>
              </a:rPr>
              <a:t>Bank Syndicates (70s-80s)</a:t>
            </a:r>
            <a:r>
              <a:rPr lang="en-US" sz="1600" dirty="0">
                <a:latin typeface="Garamond" panose="02020404030301010803" pitchFamily="18" charset="0"/>
                <a:sym typeface="Wingdings" pitchFamily="2" charset="2"/>
              </a:rPr>
              <a:t> Bond Holders 90-00s  Sovereigns (10-20s)</a:t>
            </a:r>
            <a:endParaRPr lang="en-US" sz="1600" dirty="0">
              <a:latin typeface="Garamond" panose="02020404030301010803" pitchFamily="18" charset="0"/>
            </a:endParaRPr>
          </a:p>
        </p:txBody>
      </p:sp>
    </p:spTree>
    <p:extLst>
      <p:ext uri="{BB962C8B-B14F-4D97-AF65-F5344CB8AC3E}">
        <p14:creationId xmlns:p14="http://schemas.microsoft.com/office/powerpoint/2010/main" val="3196998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B8E83F-2F2A-0389-60DF-AC89D3D76688}"/>
              </a:ext>
            </a:extLst>
          </p:cNvPr>
          <p:cNvSpPr>
            <a:spLocks noGrp="1"/>
          </p:cNvSpPr>
          <p:nvPr>
            <p:ph idx="1"/>
          </p:nvPr>
        </p:nvSpPr>
        <p:spPr>
          <a:xfrm>
            <a:off x="838200" y="266700"/>
            <a:ext cx="7772400" cy="609600"/>
          </a:xfrm>
        </p:spPr>
        <p:txBody>
          <a:bodyPr/>
          <a:lstStyle/>
          <a:p>
            <a:pPr algn="ctr">
              <a:buFontTx/>
              <a:buNone/>
            </a:pPr>
            <a:r>
              <a:rPr lang="en-US" sz="4400" b="1" dirty="0">
                <a:solidFill>
                  <a:srgbClr val="990000"/>
                </a:solidFill>
              </a:rPr>
              <a:t>Thanks</a:t>
            </a:r>
          </a:p>
        </p:txBody>
      </p:sp>
      <p:pic>
        <p:nvPicPr>
          <p:cNvPr id="6" name="Picture 5">
            <a:extLst>
              <a:ext uri="{FF2B5EF4-FFF2-40B4-BE49-F238E27FC236}">
                <a16:creationId xmlns:a16="http://schemas.microsoft.com/office/drawing/2014/main" id="{6D8ED590-182D-049D-7D50-6BF628A49EDD}"/>
              </a:ext>
            </a:extLst>
          </p:cNvPr>
          <p:cNvPicPr>
            <a:picLocks noChangeAspect="1"/>
          </p:cNvPicPr>
          <p:nvPr/>
        </p:nvPicPr>
        <p:blipFill>
          <a:blip r:embed="rId2"/>
          <a:stretch>
            <a:fillRect/>
          </a:stretch>
        </p:blipFill>
        <p:spPr>
          <a:xfrm>
            <a:off x="3122648" y="1295400"/>
            <a:ext cx="3048000" cy="4521200"/>
          </a:xfrm>
          <a:prstGeom prst="rect">
            <a:avLst/>
          </a:prstGeom>
        </p:spPr>
      </p:pic>
      <p:pic>
        <p:nvPicPr>
          <p:cNvPr id="7" name="Picture 6">
            <a:extLst>
              <a:ext uri="{FF2B5EF4-FFF2-40B4-BE49-F238E27FC236}">
                <a16:creationId xmlns:a16="http://schemas.microsoft.com/office/drawing/2014/main" id="{ECD9380E-E31A-2E12-2C6E-E89533D6BFD7}"/>
              </a:ext>
            </a:extLst>
          </p:cNvPr>
          <p:cNvPicPr>
            <a:picLocks noChangeAspect="1"/>
          </p:cNvPicPr>
          <p:nvPr/>
        </p:nvPicPr>
        <p:blipFill>
          <a:blip r:embed="rId3"/>
          <a:stretch>
            <a:fillRect/>
          </a:stretch>
        </p:blipFill>
        <p:spPr>
          <a:xfrm>
            <a:off x="533400" y="1663700"/>
            <a:ext cx="2501744" cy="3530600"/>
          </a:xfrm>
          <a:prstGeom prst="rect">
            <a:avLst/>
          </a:prstGeom>
        </p:spPr>
      </p:pic>
      <p:pic>
        <p:nvPicPr>
          <p:cNvPr id="8" name="Picture 7">
            <a:extLst>
              <a:ext uri="{FF2B5EF4-FFF2-40B4-BE49-F238E27FC236}">
                <a16:creationId xmlns:a16="http://schemas.microsoft.com/office/drawing/2014/main" id="{AD9A1661-832D-BFAF-4E72-EF09AFFBF869}"/>
              </a:ext>
            </a:extLst>
          </p:cNvPr>
          <p:cNvPicPr>
            <a:picLocks noChangeAspect="1"/>
          </p:cNvPicPr>
          <p:nvPr/>
        </p:nvPicPr>
        <p:blipFill>
          <a:blip r:embed="rId4"/>
          <a:stretch>
            <a:fillRect/>
          </a:stretch>
        </p:blipFill>
        <p:spPr>
          <a:xfrm>
            <a:off x="6364833" y="1663700"/>
            <a:ext cx="2245767" cy="3369854"/>
          </a:xfrm>
          <a:prstGeom prst="rect">
            <a:avLst/>
          </a:prstGeom>
        </p:spPr>
      </p:pic>
      <p:sp>
        <p:nvSpPr>
          <p:cNvPr id="13" name="Oval 12">
            <a:extLst>
              <a:ext uri="{FF2B5EF4-FFF2-40B4-BE49-F238E27FC236}">
                <a16:creationId xmlns:a16="http://schemas.microsoft.com/office/drawing/2014/main" id="{187BCF3A-744F-37BD-D97D-A87AE5788BAB}"/>
              </a:ext>
            </a:extLst>
          </p:cNvPr>
          <p:cNvSpPr/>
          <p:nvPr/>
        </p:nvSpPr>
        <p:spPr>
          <a:xfrm>
            <a:off x="4076700" y="3768271"/>
            <a:ext cx="990600" cy="1143000"/>
          </a:xfrm>
          <a:prstGeom prst="ellipse">
            <a:avLst/>
          </a:prstGeom>
          <a:noFill/>
          <a:ln w="38100">
            <a:solidFill>
              <a:srgbClr val="99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3269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DA0C5-B835-602D-1A6F-1E32CDB2BAEB}"/>
              </a:ext>
            </a:extLst>
          </p:cNvPr>
          <p:cNvSpPr>
            <a:spLocks noGrp="1"/>
          </p:cNvSpPr>
          <p:nvPr>
            <p:ph type="title"/>
          </p:nvPr>
        </p:nvSpPr>
        <p:spPr>
          <a:xfrm>
            <a:off x="152400" y="304800"/>
            <a:ext cx="8839200" cy="1143000"/>
          </a:xfrm>
        </p:spPr>
        <p:txBody>
          <a:bodyPr/>
          <a:lstStyle/>
          <a:p>
            <a:r>
              <a:rPr lang="en-US" sz="2800" b="1" dirty="0"/>
              <a:t>What is the Paper About: </a:t>
            </a:r>
            <a:r>
              <a:rPr lang="en-US" sz="2800" b="1" dirty="0" err="1"/>
              <a:t>G</a:t>
            </a:r>
            <a:r>
              <a:rPr lang="en-US" sz="2800" b="1" dirty="0" err="1">
                <a:effectLst/>
              </a:rPr>
              <a:t>eoeconomic</a:t>
            </a:r>
            <a:r>
              <a:rPr lang="en-US" sz="2800" b="1" dirty="0">
                <a:effectLst/>
              </a:rPr>
              <a:t> Fragmentation</a:t>
            </a:r>
            <a:br>
              <a:rPr lang="en-US" sz="2800" b="1" dirty="0">
                <a:effectLst/>
              </a:rPr>
            </a:br>
            <a:r>
              <a:rPr lang="en-US" sz="2400" dirty="0">
                <a:effectLst/>
              </a:rPr>
              <a:t>P</a:t>
            </a:r>
            <a:r>
              <a:rPr lang="en-US" sz="2400" b="1" dirty="0">
                <a:effectLst/>
              </a:rPr>
              <a:t>olicy-driven Integration </a:t>
            </a:r>
            <a:r>
              <a:rPr lang="en-US" sz="2400" dirty="0"/>
              <a:t>R</a:t>
            </a:r>
            <a:r>
              <a:rPr lang="en-US" sz="2400" b="1" dirty="0">
                <a:effectLst/>
              </a:rPr>
              <a:t>eversal </a:t>
            </a:r>
            <a:r>
              <a:rPr lang="en-US" sz="2400" dirty="0"/>
              <a:t>(S</a:t>
            </a:r>
            <a:r>
              <a:rPr lang="en-US" sz="2400" b="1" dirty="0">
                <a:effectLst/>
              </a:rPr>
              <a:t>trategic </a:t>
            </a:r>
            <a:r>
              <a:rPr lang="en-US" sz="2400" dirty="0"/>
              <a:t>C</a:t>
            </a:r>
            <a:r>
              <a:rPr lang="en-US" sz="2400" b="1" dirty="0">
                <a:effectLst/>
              </a:rPr>
              <a:t>onsiderations) </a:t>
            </a:r>
            <a:endParaRPr lang="en-US" sz="2400" dirty="0"/>
          </a:p>
        </p:txBody>
      </p:sp>
      <p:sp>
        <p:nvSpPr>
          <p:cNvPr id="3" name="Content Placeholder 2">
            <a:extLst>
              <a:ext uri="{FF2B5EF4-FFF2-40B4-BE49-F238E27FC236}">
                <a16:creationId xmlns:a16="http://schemas.microsoft.com/office/drawing/2014/main" id="{F6B36B85-6D63-68E2-7FD3-BA827319A0B5}"/>
              </a:ext>
            </a:extLst>
          </p:cNvPr>
          <p:cNvSpPr>
            <a:spLocks noGrp="1"/>
          </p:cNvSpPr>
          <p:nvPr>
            <p:ph idx="1"/>
          </p:nvPr>
        </p:nvSpPr>
        <p:spPr>
          <a:xfrm>
            <a:off x="533400" y="1828800"/>
            <a:ext cx="8153400" cy="4571999"/>
          </a:xfrm>
        </p:spPr>
        <p:txBody>
          <a:bodyPr/>
          <a:lstStyle/>
          <a:p>
            <a:pPr marL="514350" indent="-514350">
              <a:spcBef>
                <a:spcPts val="600"/>
              </a:spcBef>
              <a:buFont typeface="+mj-lt"/>
              <a:buAutoNum type="romanLcPeriod"/>
            </a:pPr>
            <a:r>
              <a:rPr lang="en-US" dirty="0">
                <a:effectLst/>
              </a:rPr>
              <a:t>The State of the Global Economic Integration</a:t>
            </a:r>
          </a:p>
          <a:p>
            <a:pPr marL="514350" indent="-514350">
              <a:spcBef>
                <a:spcPts val="600"/>
              </a:spcBef>
              <a:buFont typeface="+mj-lt"/>
              <a:buAutoNum type="romanLcPeriod"/>
            </a:pPr>
            <a:r>
              <a:rPr lang="en-US" dirty="0"/>
              <a:t>Transmissions Channels</a:t>
            </a:r>
          </a:p>
          <a:p>
            <a:pPr marL="514350" indent="-514350">
              <a:spcBef>
                <a:spcPts val="600"/>
              </a:spcBef>
              <a:buFont typeface="+mj-lt"/>
              <a:buAutoNum type="romanLcPeriod"/>
            </a:pPr>
            <a:r>
              <a:rPr lang="en-US" dirty="0"/>
              <a:t>The International Monetary System </a:t>
            </a:r>
          </a:p>
          <a:p>
            <a:pPr marL="914400" lvl="1" indent="-514350">
              <a:spcBef>
                <a:spcPts val="600"/>
              </a:spcBef>
              <a:buFont typeface="Arial" panose="020B0604020202020204" pitchFamily="34" charset="0"/>
              <a:buChar char="•"/>
            </a:pPr>
            <a:r>
              <a:rPr lang="en-US" dirty="0"/>
              <a:t>Global Payment System, Reserve Currency, Crisis Prevention, Mitigation, Solution; Global Financial Safety Net</a:t>
            </a:r>
          </a:p>
          <a:p>
            <a:pPr marL="400050" indent="-400050">
              <a:spcBef>
                <a:spcPts val="600"/>
              </a:spcBef>
              <a:buFont typeface="+mj-lt"/>
              <a:buAutoNum type="romanLcPeriod"/>
            </a:pPr>
            <a:r>
              <a:rPr lang="en-US" dirty="0">
                <a:effectLst/>
              </a:rPr>
              <a:t>A Way Forward</a:t>
            </a:r>
          </a:p>
          <a:p>
            <a:endParaRPr lang="en-US" sz="1800" dirty="0">
              <a:solidFill>
                <a:srgbClr val="004B96"/>
              </a:solidFill>
              <a:effectLst/>
            </a:endParaRPr>
          </a:p>
          <a:p>
            <a:r>
              <a:rPr lang="en-US" sz="1600" b="1" dirty="0" err="1"/>
              <a:t>G</a:t>
            </a:r>
            <a:r>
              <a:rPr lang="en-US" sz="1600" b="1" dirty="0" err="1">
                <a:effectLst/>
              </a:rPr>
              <a:t>eoeconomic</a:t>
            </a:r>
            <a:r>
              <a:rPr lang="en-US" sz="1600" b="1" dirty="0">
                <a:effectLst/>
              </a:rPr>
              <a:t> fragmentation (GEF): GEF does </a:t>
            </a:r>
            <a:r>
              <a:rPr lang="en-US" sz="1600" b="1" i="1" dirty="0">
                <a:effectLst/>
              </a:rPr>
              <a:t>not </a:t>
            </a:r>
            <a:r>
              <a:rPr lang="en-US" sz="1600" dirty="0">
                <a:effectLst/>
              </a:rPr>
              <a:t>include fragmentation arising from autonomous shifts in </a:t>
            </a:r>
            <a:r>
              <a:rPr lang="en-US" sz="1600" b="1" dirty="0">
                <a:effectLst/>
              </a:rPr>
              <a:t>preferences or </a:t>
            </a:r>
            <a:r>
              <a:rPr lang="en-US" sz="1600" dirty="0">
                <a:effectLst/>
              </a:rPr>
              <a:t>technology. The definition </a:t>
            </a:r>
            <a:r>
              <a:rPr lang="en-US" sz="1600" b="1" dirty="0">
                <a:effectLst/>
              </a:rPr>
              <a:t>also excludes </a:t>
            </a:r>
            <a:r>
              <a:rPr lang="en-US" sz="1600" dirty="0">
                <a:effectLst/>
              </a:rPr>
              <a:t>fragmentation driven by </a:t>
            </a:r>
            <a:r>
              <a:rPr lang="en-US" sz="1600" b="1" i="1" dirty="0">
                <a:effectLst/>
              </a:rPr>
              <a:t>prudential </a:t>
            </a:r>
            <a:r>
              <a:rPr lang="en-US" sz="1600" b="1" dirty="0">
                <a:effectLst/>
              </a:rPr>
              <a:t>policies that are undertaken in an internationally coordinated manner, </a:t>
            </a:r>
            <a:r>
              <a:rPr lang="en-US" sz="1600" dirty="0">
                <a:effectLst/>
              </a:rPr>
              <a:t>for example, those directed at improving domestic financial stability. </a:t>
            </a:r>
          </a:p>
          <a:p>
            <a:endParaRPr lang="en-US" sz="1800" dirty="0">
              <a:solidFill>
                <a:srgbClr val="004B96"/>
              </a:solidFill>
              <a:effectLst/>
            </a:endParaRPr>
          </a:p>
          <a:p>
            <a:endParaRPr lang="en-US" sz="1800" dirty="0">
              <a:solidFill>
                <a:srgbClr val="004B96"/>
              </a:solidFill>
              <a:effectLst/>
              <a:latin typeface="Arial" panose="020B0604020202020204" pitchFamily="34" charset="0"/>
            </a:endParaRPr>
          </a:p>
          <a:p>
            <a:endParaRPr lang="en-US" dirty="0"/>
          </a:p>
        </p:txBody>
      </p:sp>
    </p:spTree>
    <p:extLst>
      <p:ext uri="{BB962C8B-B14F-4D97-AF65-F5344CB8AC3E}">
        <p14:creationId xmlns:p14="http://schemas.microsoft.com/office/powerpoint/2010/main" val="2667823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99D68-B41D-71AD-3B71-41BF11CB11A3}"/>
              </a:ext>
            </a:extLst>
          </p:cNvPr>
          <p:cNvSpPr>
            <a:spLocks noGrp="1"/>
          </p:cNvSpPr>
          <p:nvPr>
            <p:ph type="title"/>
          </p:nvPr>
        </p:nvSpPr>
        <p:spPr/>
        <p:txBody>
          <a:bodyPr/>
          <a:lstStyle/>
          <a:p>
            <a:r>
              <a:rPr lang="en-US" sz="2800" dirty="0"/>
              <a:t>Reactions</a:t>
            </a:r>
          </a:p>
        </p:txBody>
      </p:sp>
      <p:sp>
        <p:nvSpPr>
          <p:cNvPr id="3" name="Content Placeholder 2">
            <a:extLst>
              <a:ext uri="{FF2B5EF4-FFF2-40B4-BE49-F238E27FC236}">
                <a16:creationId xmlns:a16="http://schemas.microsoft.com/office/drawing/2014/main" id="{12F83CA7-55EB-BB45-AB58-5D64381AD2F6}"/>
              </a:ext>
            </a:extLst>
          </p:cNvPr>
          <p:cNvSpPr>
            <a:spLocks noGrp="1"/>
          </p:cNvSpPr>
          <p:nvPr>
            <p:ph idx="1"/>
          </p:nvPr>
        </p:nvSpPr>
        <p:spPr>
          <a:xfrm>
            <a:off x="457200" y="1752600"/>
            <a:ext cx="8305800" cy="4876800"/>
          </a:xfrm>
        </p:spPr>
        <p:txBody>
          <a:bodyPr/>
          <a:lstStyle/>
          <a:p>
            <a:r>
              <a:rPr lang="en-US" sz="1800" dirty="0"/>
              <a:t>THE topic!</a:t>
            </a:r>
          </a:p>
          <a:p>
            <a:pPr lvl="1"/>
            <a:r>
              <a:rPr lang="en-US" sz="1800" dirty="0"/>
              <a:t>“Small Open Economy” representative: the only topic!</a:t>
            </a:r>
          </a:p>
          <a:p>
            <a:pPr marL="0" indent="0">
              <a:spcBef>
                <a:spcPts val="1200"/>
              </a:spcBef>
              <a:spcAft>
                <a:spcPts val="1200"/>
              </a:spcAft>
              <a:buNone/>
            </a:pPr>
            <a:r>
              <a:rPr lang="en-US" sz="1800" u="sng" dirty="0"/>
              <a:t>Comments</a:t>
            </a:r>
          </a:p>
          <a:p>
            <a:pPr marL="457200" indent="-457200">
              <a:buFont typeface="+mj-lt"/>
              <a:buAutoNum type="arabicPeriod"/>
            </a:pPr>
            <a:r>
              <a:rPr lang="en-US" sz="1800" dirty="0"/>
              <a:t>Positive: Facts vs. Policy Trends </a:t>
            </a:r>
          </a:p>
          <a:p>
            <a:pPr marL="685800" lvl="2"/>
            <a:r>
              <a:rPr lang="en-US" sz="1800" dirty="0" err="1"/>
              <a:t>Antràs</a:t>
            </a:r>
            <a:r>
              <a:rPr lang="en-US" sz="1800" dirty="0"/>
              <a:t> (2021), Baldwin (2022), Goldberg and Reed (2023):</a:t>
            </a:r>
          </a:p>
          <a:p>
            <a:pPr marL="1257300" lvl="3" indent="-342900">
              <a:buFont typeface="Wingdings" pitchFamily="2" charset="2"/>
              <a:buChar char="ü"/>
            </a:pPr>
            <a:r>
              <a:rPr lang="en-US" sz="1800" dirty="0"/>
              <a:t>Nuanced analysis</a:t>
            </a:r>
          </a:p>
          <a:p>
            <a:pPr lvl="1"/>
            <a:r>
              <a:rPr lang="en-US" sz="1800" dirty="0"/>
              <a:t>But agree on major concern: changing sentiment </a:t>
            </a:r>
            <a:r>
              <a:rPr lang="en-US" sz="1800" dirty="0">
                <a:sym typeface="Wingdings" pitchFamily="2" charset="2"/>
              </a:rPr>
              <a:t> </a:t>
            </a:r>
            <a:r>
              <a:rPr lang="en-US" sz="1800" dirty="0"/>
              <a:t>Alfaro, Chen, </a:t>
            </a:r>
            <a:r>
              <a:rPr lang="en-US" sz="1800" dirty="0" err="1"/>
              <a:t>Chor</a:t>
            </a:r>
            <a:r>
              <a:rPr lang="en-US" sz="1800" dirty="0"/>
              <a:t> (2023)</a:t>
            </a:r>
          </a:p>
          <a:p>
            <a:pPr marL="457200" indent="-457200">
              <a:spcBef>
                <a:spcPts val="1200"/>
              </a:spcBef>
              <a:buFont typeface="+mj-lt"/>
              <a:buAutoNum type="arabicPeriod"/>
            </a:pPr>
            <a:r>
              <a:rPr lang="en-US" sz="1800" dirty="0"/>
              <a:t>Implications</a:t>
            </a:r>
          </a:p>
          <a:p>
            <a:pPr marL="857250" lvl="1" indent="-457200">
              <a:buFont typeface="Arial" panose="020B0604020202020204" pitchFamily="34" charset="0"/>
              <a:buChar char="•"/>
            </a:pPr>
            <a:r>
              <a:rPr lang="en-US" sz="1800" dirty="0"/>
              <a:t>Great analysis </a:t>
            </a:r>
          </a:p>
          <a:p>
            <a:pPr marL="857250" lvl="1" indent="-457200">
              <a:buFont typeface="Arial" panose="020B0604020202020204" pitchFamily="34" charset="0"/>
              <a:buChar char="•"/>
            </a:pPr>
            <a:r>
              <a:rPr lang="en-US" sz="1800" dirty="0"/>
              <a:t>Self-evaluation: role of the IMF?</a:t>
            </a:r>
          </a:p>
        </p:txBody>
      </p:sp>
    </p:spTree>
    <p:extLst>
      <p:ext uri="{BB962C8B-B14F-4D97-AF65-F5344CB8AC3E}">
        <p14:creationId xmlns:p14="http://schemas.microsoft.com/office/powerpoint/2010/main" val="1589418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4AEF6-B5D5-A343-C56C-6EC7A27EC6BD}"/>
              </a:ext>
            </a:extLst>
          </p:cNvPr>
          <p:cNvSpPr>
            <a:spLocks noGrp="1"/>
          </p:cNvSpPr>
          <p:nvPr>
            <p:ph type="title"/>
          </p:nvPr>
        </p:nvSpPr>
        <p:spPr/>
        <p:txBody>
          <a:bodyPr/>
          <a:lstStyle/>
          <a:p>
            <a:r>
              <a:rPr lang="en-US" dirty="0" err="1"/>
              <a:t>Antràs</a:t>
            </a:r>
            <a:r>
              <a:rPr lang="en-US" dirty="0"/>
              <a:t> (2021)</a:t>
            </a:r>
            <a:br>
              <a:rPr lang="en-US" dirty="0"/>
            </a:br>
            <a:r>
              <a:rPr lang="en-US" sz="1600" dirty="0"/>
              <a:t>“De‐</a:t>
            </a:r>
            <a:r>
              <a:rPr lang="en-US" sz="1600" dirty="0" err="1"/>
              <a:t>Globalisation</a:t>
            </a:r>
            <a:r>
              <a:rPr lang="en-US" sz="1600" dirty="0"/>
              <a:t>? Global Value Chains in the Post‐COVID‐19 Age</a:t>
            </a:r>
          </a:p>
        </p:txBody>
      </p:sp>
      <p:sp>
        <p:nvSpPr>
          <p:cNvPr id="3" name="Content Placeholder 2">
            <a:extLst>
              <a:ext uri="{FF2B5EF4-FFF2-40B4-BE49-F238E27FC236}">
                <a16:creationId xmlns:a16="http://schemas.microsoft.com/office/drawing/2014/main" id="{BED3BCDF-F491-7081-52B8-35AEC37D5945}"/>
              </a:ext>
            </a:extLst>
          </p:cNvPr>
          <p:cNvSpPr>
            <a:spLocks noGrp="1"/>
          </p:cNvSpPr>
          <p:nvPr>
            <p:ph idx="1"/>
          </p:nvPr>
        </p:nvSpPr>
        <p:spPr>
          <a:xfrm>
            <a:off x="381000" y="1752600"/>
            <a:ext cx="8534400" cy="4648200"/>
          </a:xfrm>
        </p:spPr>
        <p:txBody>
          <a:bodyPr/>
          <a:lstStyle/>
          <a:p>
            <a:pPr marL="0" indent="0">
              <a:buNone/>
            </a:pPr>
            <a:r>
              <a:rPr lang="en-US" b="1" dirty="0"/>
              <a:t>Cautions about the “over </a:t>
            </a:r>
            <a:r>
              <a:rPr lang="en-US" b="1" dirty="0" err="1"/>
              <a:t>sensationalization</a:t>
            </a:r>
            <a:r>
              <a:rPr lang="en-US" b="1" dirty="0"/>
              <a:t>”</a:t>
            </a:r>
          </a:p>
          <a:p>
            <a:pPr>
              <a:spcBef>
                <a:spcPts val="600"/>
              </a:spcBef>
            </a:pPr>
            <a:r>
              <a:rPr lang="en-US" sz="1800" dirty="0"/>
              <a:t>“Although the growth of international trade flows relative to that of GDP has slowed down since the Great Recession, this paper finds</a:t>
            </a:r>
            <a:r>
              <a:rPr lang="en-US" sz="1800" b="1" dirty="0"/>
              <a:t> little systematic evidence indicating that the world economy has already entered an era of de‐</a:t>
            </a:r>
            <a:r>
              <a:rPr lang="en-US" sz="1800" b="1" dirty="0" err="1"/>
              <a:t>globalisation</a:t>
            </a:r>
            <a:r>
              <a:rPr lang="en-US" sz="1800" dirty="0"/>
              <a:t>.</a:t>
            </a:r>
          </a:p>
          <a:p>
            <a:pPr lvl="1"/>
            <a:r>
              <a:rPr lang="en-US" sz="1800" dirty="0"/>
              <a:t>..the observed slowdown in </a:t>
            </a:r>
            <a:r>
              <a:rPr lang="en-US" sz="1800" dirty="0" err="1"/>
              <a:t>globalisation</a:t>
            </a:r>
            <a:r>
              <a:rPr lang="en-US" sz="1800" dirty="0"/>
              <a:t> is a natural sequel to the unsustainable increase in </a:t>
            </a:r>
            <a:r>
              <a:rPr lang="en-US" sz="1800" dirty="0" err="1"/>
              <a:t>globalisation</a:t>
            </a:r>
            <a:r>
              <a:rPr lang="en-US" sz="1800" dirty="0"/>
              <a:t> experienced in the late 80s, 90s and early 2000s.”</a:t>
            </a:r>
          </a:p>
          <a:p>
            <a:pPr>
              <a:spcBef>
                <a:spcPts val="1200"/>
              </a:spcBef>
            </a:pPr>
            <a:r>
              <a:rPr lang="en-US" sz="1800" dirty="0"/>
              <a:t>“Case of de-globalization based on technological facts is somewhat weak.”</a:t>
            </a:r>
          </a:p>
          <a:p>
            <a:pPr lvl="1"/>
            <a:r>
              <a:rPr lang="en-US" sz="1800" dirty="0"/>
              <a:t>[…] “new technologies have and will continue to enhance the ability of economic agents to trade services at  long distances.”</a:t>
            </a:r>
          </a:p>
          <a:p>
            <a:pPr>
              <a:spcBef>
                <a:spcPts val="1200"/>
              </a:spcBef>
            </a:pPr>
            <a:r>
              <a:rPr lang="en-US" sz="1800" b="1" dirty="0"/>
              <a:t>“The risk of policy factors leading to an era of increased isolationism deserves much closer attention.” </a:t>
            </a:r>
          </a:p>
          <a:p>
            <a:endParaRPr lang="en-US" sz="1600"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3134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15E7E-3EF1-C3B5-A056-4A2E725D107C}"/>
              </a:ext>
            </a:extLst>
          </p:cNvPr>
          <p:cNvSpPr>
            <a:spLocks noGrp="1"/>
          </p:cNvSpPr>
          <p:nvPr>
            <p:ph type="title"/>
          </p:nvPr>
        </p:nvSpPr>
        <p:spPr/>
        <p:txBody>
          <a:bodyPr/>
          <a:lstStyle/>
          <a:p>
            <a:r>
              <a:rPr lang="en-US" dirty="0" err="1"/>
              <a:t>Antràs</a:t>
            </a:r>
            <a:r>
              <a:rPr lang="en-US" dirty="0"/>
              <a:t> (2021)</a:t>
            </a:r>
            <a:br>
              <a:rPr lang="en-US" dirty="0"/>
            </a:br>
            <a:r>
              <a:rPr lang="en-US" sz="2800" dirty="0"/>
              <a:t>FDI: Friend-Shoring</a:t>
            </a:r>
          </a:p>
        </p:txBody>
      </p:sp>
      <p:sp>
        <p:nvSpPr>
          <p:cNvPr id="3" name="Content Placeholder 2">
            <a:extLst>
              <a:ext uri="{FF2B5EF4-FFF2-40B4-BE49-F238E27FC236}">
                <a16:creationId xmlns:a16="http://schemas.microsoft.com/office/drawing/2014/main" id="{4DCE64B5-DCD4-F643-3272-F0DC9128A9F0}"/>
              </a:ext>
            </a:extLst>
          </p:cNvPr>
          <p:cNvSpPr>
            <a:spLocks noGrp="1"/>
          </p:cNvSpPr>
          <p:nvPr>
            <p:ph idx="1"/>
          </p:nvPr>
        </p:nvSpPr>
        <p:spPr>
          <a:xfrm>
            <a:off x="304800" y="1752600"/>
            <a:ext cx="8610600" cy="4648200"/>
          </a:xfrm>
        </p:spPr>
        <p:txBody>
          <a:bodyPr/>
          <a:lstStyle/>
          <a:p>
            <a:r>
              <a:rPr lang="en-US" sz="1800" dirty="0"/>
              <a:t>“The bulk of multinational firm activity takes place between countries with similar relative factor endowments and factor prices.” Horizontal &amp; Vertical (Alfaro and Charlton, 2009)</a:t>
            </a:r>
          </a:p>
          <a:p>
            <a:pPr lvl="1"/>
            <a:r>
              <a:rPr lang="en-US" sz="1600" dirty="0"/>
              <a:t>“The gains from specialization do not rely solely on factor price differences across countries, but can also stem from idiosyncratic cross‐country differences in productivity in different goods.  In that sense, the possibility of fragmenting production across borders gives rise to a finer international division of </a:t>
            </a:r>
            <a:r>
              <a:rPr lang="en-US" sz="1600" dirty="0" err="1"/>
              <a:t>labour</a:t>
            </a:r>
            <a:r>
              <a:rPr lang="en-US" sz="1600" dirty="0"/>
              <a:t> and greater gains from specialization.”</a:t>
            </a:r>
          </a:p>
          <a:p>
            <a:pPr>
              <a:spcBef>
                <a:spcPts val="1800"/>
              </a:spcBef>
            </a:pPr>
            <a:r>
              <a:rPr lang="en-US" sz="1800" dirty="0"/>
              <a:t>Globalization “forces”: complements or substitutes </a:t>
            </a:r>
            <a:r>
              <a:rPr lang="en-US" sz="1800" dirty="0">
                <a:sym typeface="Wingdings" pitchFamily="2" charset="2"/>
              </a:rPr>
              <a:t> Not all trends then imply de-globalization</a:t>
            </a:r>
            <a:endParaRPr lang="en-US" sz="1800" dirty="0"/>
          </a:p>
          <a:p>
            <a:pPr lvl="1">
              <a:spcBef>
                <a:spcPts val="600"/>
              </a:spcBef>
            </a:pPr>
            <a:r>
              <a:rPr lang="en-US" sz="1800" dirty="0">
                <a:sym typeface="Wingdings" pitchFamily="2" charset="2"/>
              </a:rPr>
              <a:t>Trade-Horizontal FDI (substitutes); Trade-Vertical FDI (complements)</a:t>
            </a:r>
          </a:p>
          <a:p>
            <a:pPr lvl="2">
              <a:spcBef>
                <a:spcPts val="600"/>
              </a:spcBef>
            </a:pPr>
            <a:r>
              <a:rPr lang="en-US" sz="1800" dirty="0">
                <a:sym typeface="Wingdings" pitchFamily="2" charset="2"/>
              </a:rPr>
              <a:t>Complex FDI (both)</a:t>
            </a:r>
          </a:p>
          <a:p>
            <a:pPr lvl="1">
              <a:spcBef>
                <a:spcPts val="600"/>
              </a:spcBef>
            </a:pPr>
            <a:r>
              <a:rPr lang="en-US" sz="1800" dirty="0"/>
              <a:t>Overall: Trade</a:t>
            </a:r>
            <a:r>
              <a:rPr lang="en-US" sz="1800" dirty="0">
                <a:sym typeface="Wingdings" pitchFamily="2" charset="2"/>
              </a:rPr>
              <a:t>-FDI/Capital Flows-Migration: complements or substitutes; </a:t>
            </a:r>
          </a:p>
          <a:p>
            <a:pPr lvl="1">
              <a:spcBef>
                <a:spcPts val="600"/>
              </a:spcBef>
            </a:pPr>
            <a:r>
              <a:rPr lang="en-US" sz="1800" dirty="0">
                <a:sym typeface="Wingdings" pitchFamily="2" charset="2"/>
              </a:rPr>
              <a:t>Technology – Globalization: Complement or Substitute  </a:t>
            </a:r>
          </a:p>
          <a:p>
            <a:endParaRPr lang="en-US" dirty="0"/>
          </a:p>
        </p:txBody>
      </p:sp>
    </p:spTree>
    <p:extLst>
      <p:ext uri="{BB962C8B-B14F-4D97-AF65-F5344CB8AC3E}">
        <p14:creationId xmlns:p14="http://schemas.microsoft.com/office/powerpoint/2010/main" val="161067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F11EB-0C3A-5816-42B2-5AFAE154F1FC}"/>
              </a:ext>
            </a:extLst>
          </p:cNvPr>
          <p:cNvSpPr>
            <a:spLocks noGrp="1"/>
          </p:cNvSpPr>
          <p:nvPr>
            <p:ph type="title"/>
          </p:nvPr>
        </p:nvSpPr>
        <p:spPr/>
        <p:txBody>
          <a:bodyPr/>
          <a:lstStyle/>
          <a:p>
            <a:r>
              <a:rPr lang="en-US" dirty="0"/>
              <a:t>Baldwin (2022)</a:t>
            </a:r>
            <a:br>
              <a:rPr lang="en-US" dirty="0"/>
            </a:br>
            <a:r>
              <a:rPr lang="en-US" dirty="0"/>
              <a:t>The Peak </a:t>
            </a:r>
            <a:r>
              <a:rPr lang="en-US" dirty="0" err="1"/>
              <a:t>Globalisation</a:t>
            </a:r>
            <a:r>
              <a:rPr lang="en-US" dirty="0"/>
              <a:t> Myth </a:t>
            </a:r>
          </a:p>
        </p:txBody>
      </p:sp>
      <p:sp>
        <p:nvSpPr>
          <p:cNvPr id="3" name="Content Placeholder 2">
            <a:extLst>
              <a:ext uri="{FF2B5EF4-FFF2-40B4-BE49-F238E27FC236}">
                <a16:creationId xmlns:a16="http://schemas.microsoft.com/office/drawing/2014/main" id="{8803DE9C-7710-3F92-60BB-27BEF5051F37}"/>
              </a:ext>
            </a:extLst>
          </p:cNvPr>
          <p:cNvSpPr>
            <a:spLocks noGrp="1"/>
          </p:cNvSpPr>
          <p:nvPr>
            <p:ph idx="1"/>
          </p:nvPr>
        </p:nvSpPr>
        <p:spPr>
          <a:xfrm>
            <a:off x="152533" y="1784461"/>
            <a:ext cx="8847897" cy="2282863"/>
          </a:xfrm>
        </p:spPr>
        <p:txBody>
          <a:bodyPr/>
          <a:lstStyle/>
          <a:p>
            <a:pPr>
              <a:spcBef>
                <a:spcPts val="600"/>
              </a:spcBef>
            </a:pPr>
            <a:r>
              <a:rPr lang="en-US" sz="1800" dirty="0"/>
              <a:t>[Trade in goods as a share of GDP]: “not synchronized and some of the largest trading economies have </a:t>
            </a:r>
            <a:r>
              <a:rPr lang="en-US" sz="1800" b="1" dirty="0"/>
              <a:t>not peaked”</a:t>
            </a:r>
          </a:p>
          <a:p>
            <a:pPr lvl="1"/>
            <a:r>
              <a:rPr lang="en-US" sz="1800" dirty="0"/>
              <a:t>“60% of the decline was due to a reduction in the value of </a:t>
            </a:r>
            <a:r>
              <a:rPr lang="en-US" sz="1800" b="1" dirty="0"/>
              <a:t>commodities</a:t>
            </a:r>
            <a:r>
              <a:rPr lang="en-US" sz="1800" dirty="0"/>
              <a:t> trade, all of which was due to a decline in prices from the mid-2010s to 2020. The rest: unwinding, or reshoring, of international supply chains (</a:t>
            </a:r>
            <a:r>
              <a:rPr lang="en-US" sz="1800" dirty="0" err="1"/>
              <a:t>Antras</a:t>
            </a:r>
            <a:r>
              <a:rPr lang="en-US" sz="1800" dirty="0"/>
              <a:t> 2021).” </a:t>
            </a:r>
          </a:p>
          <a:p>
            <a:pPr>
              <a:spcBef>
                <a:spcPts val="600"/>
              </a:spcBef>
            </a:pPr>
            <a:r>
              <a:rPr lang="en-US" sz="1800" dirty="0"/>
              <a:t>“The future of globalization is not goods but services – in particular, intermediate services (‘</a:t>
            </a:r>
            <a:r>
              <a:rPr lang="en-US" sz="1800" dirty="0" err="1"/>
              <a:t>telemigration</a:t>
            </a:r>
            <a:r>
              <a:rPr lang="en-US" sz="1800" dirty="0"/>
              <a:t>’ ). </a:t>
            </a:r>
            <a:r>
              <a:rPr lang="en-US" sz="1800" b="1" dirty="0"/>
              <a:t>Trade in services has not peaked in the way goods trade has.”</a:t>
            </a:r>
          </a:p>
        </p:txBody>
      </p:sp>
      <p:pic>
        <p:nvPicPr>
          <p:cNvPr id="2050" name="Picture 2">
            <a:extLst>
              <a:ext uri="{FF2B5EF4-FFF2-40B4-BE49-F238E27FC236}">
                <a16:creationId xmlns:a16="http://schemas.microsoft.com/office/drawing/2014/main" id="{ED7148B7-493F-A001-E900-4920811CA2F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4277179"/>
            <a:ext cx="2362067" cy="22227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31D5E19-79DF-1056-635E-CD07014C7E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08943" y="4198478"/>
            <a:ext cx="2743200" cy="228286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C598CF79-37F7-3145-C88E-7A3C4CB7110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37214" y="4171139"/>
            <a:ext cx="2743200" cy="2137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182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B7649-4481-7D4F-621D-544D14F7F406}"/>
              </a:ext>
            </a:extLst>
          </p:cNvPr>
          <p:cNvSpPr>
            <a:spLocks noGrp="1"/>
          </p:cNvSpPr>
          <p:nvPr>
            <p:ph type="title"/>
          </p:nvPr>
        </p:nvSpPr>
        <p:spPr>
          <a:xfrm>
            <a:off x="228600" y="457200"/>
            <a:ext cx="8915400" cy="1143000"/>
          </a:xfrm>
        </p:spPr>
        <p:txBody>
          <a:bodyPr/>
          <a:lstStyle/>
          <a:p>
            <a:r>
              <a:rPr lang="en-US" dirty="0"/>
              <a:t>Goldberg and Reed (2023)</a:t>
            </a:r>
            <a:br>
              <a:rPr lang="en-US" dirty="0"/>
            </a:br>
            <a:r>
              <a:rPr lang="en-US" sz="2000" dirty="0"/>
              <a:t>Is the Global Economy Deglobalizing? And if So, Why? And What is Next?</a:t>
            </a:r>
          </a:p>
        </p:txBody>
      </p:sp>
      <p:sp>
        <p:nvSpPr>
          <p:cNvPr id="3" name="Content Placeholder 2">
            <a:extLst>
              <a:ext uri="{FF2B5EF4-FFF2-40B4-BE49-F238E27FC236}">
                <a16:creationId xmlns:a16="http://schemas.microsoft.com/office/drawing/2014/main" id="{2D0CE681-55BC-68B7-725B-CB7DE7D60F04}"/>
              </a:ext>
            </a:extLst>
          </p:cNvPr>
          <p:cNvSpPr>
            <a:spLocks noGrp="1"/>
          </p:cNvSpPr>
          <p:nvPr>
            <p:ph idx="1"/>
          </p:nvPr>
        </p:nvSpPr>
        <p:spPr>
          <a:xfrm>
            <a:off x="228600" y="1752600"/>
            <a:ext cx="8686800" cy="4724400"/>
          </a:xfrm>
        </p:spPr>
        <p:txBody>
          <a:bodyPr/>
          <a:lstStyle/>
          <a:p>
            <a:r>
              <a:rPr lang="en-US" sz="1800" dirty="0">
                <a:effectLst/>
              </a:rPr>
              <a:t>“</a:t>
            </a:r>
            <a:r>
              <a:rPr lang="en-US" sz="1800" b="1" dirty="0">
                <a:effectLst/>
              </a:rPr>
              <a:t>Traditional metrics of globalization (trade; capital flows; immigration) still show no sign of trend reversal </a:t>
            </a:r>
            <a:r>
              <a:rPr lang="en-US" sz="1800" dirty="0">
                <a:effectLst/>
              </a:rPr>
              <a:t>– if anything, they suggest that trade has rebounded after the COVID pandemic.” </a:t>
            </a:r>
          </a:p>
          <a:p>
            <a:pPr lvl="1"/>
            <a:r>
              <a:rPr lang="en-US" sz="1800" dirty="0">
                <a:effectLst/>
              </a:rPr>
              <a:t>Global Trade Trend is Driven by a Few Large Economies(China, India) </a:t>
            </a:r>
          </a:p>
          <a:p>
            <a:pPr lvl="1"/>
            <a:r>
              <a:rPr lang="en-US" sz="1800" dirty="0">
                <a:effectLst/>
              </a:rPr>
              <a:t>“.. </a:t>
            </a:r>
            <a:r>
              <a:rPr lang="en-US" sz="1800" b="1" dirty="0">
                <a:effectLst/>
              </a:rPr>
              <a:t>global trade was remarkably resilient during the pandemic and supply shortages would likely have been more severe in the absence of  trade.”</a:t>
            </a:r>
            <a:endParaRPr lang="en-US" sz="1800" b="1" dirty="0"/>
          </a:p>
          <a:p>
            <a:pPr>
              <a:spcBef>
                <a:spcPts val="1200"/>
              </a:spcBef>
            </a:pPr>
            <a:r>
              <a:rPr lang="en-US" sz="1800" b="1" dirty="0">
                <a:effectLst/>
              </a:rPr>
              <a:t>However, the policy environment and public sentiment toward globalization have fundamentally changed, especially in the largest economies. </a:t>
            </a:r>
            <a:endParaRPr lang="en-US" sz="1800" dirty="0">
              <a:effectLst/>
            </a:endParaRPr>
          </a:p>
          <a:p>
            <a:pPr lvl="1"/>
            <a:r>
              <a:rPr lang="en-US" sz="1800" dirty="0">
                <a:effectLst/>
              </a:rPr>
              <a:t>“…there is not yet a </a:t>
            </a:r>
            <a:r>
              <a:rPr lang="en-US" sz="1800" b="1" dirty="0">
                <a:effectLst/>
              </a:rPr>
              <a:t>quantitative benchmark                                                             for how much “resilience” is optimal.”</a:t>
            </a:r>
            <a:endParaRPr lang="en-US" sz="1800" b="1" dirty="0"/>
          </a:p>
          <a:p>
            <a:endParaRPr lang="en-US" sz="1600" dirty="0">
              <a:effectLst/>
            </a:endParaRPr>
          </a:p>
          <a:p>
            <a:endParaRPr lang="en-US" dirty="0"/>
          </a:p>
        </p:txBody>
      </p:sp>
      <p:pic>
        <p:nvPicPr>
          <p:cNvPr id="4" name="Picture 3">
            <a:extLst>
              <a:ext uri="{FF2B5EF4-FFF2-40B4-BE49-F238E27FC236}">
                <a16:creationId xmlns:a16="http://schemas.microsoft.com/office/drawing/2014/main" id="{EA203979-6862-454B-A714-741B278A3B0A}"/>
              </a:ext>
            </a:extLst>
          </p:cNvPr>
          <p:cNvPicPr>
            <a:picLocks noChangeAspect="1"/>
          </p:cNvPicPr>
          <p:nvPr/>
        </p:nvPicPr>
        <p:blipFill>
          <a:blip r:embed="rId3"/>
          <a:stretch>
            <a:fillRect/>
          </a:stretch>
        </p:blipFill>
        <p:spPr>
          <a:xfrm>
            <a:off x="5334000" y="4419600"/>
            <a:ext cx="3581400" cy="2168434"/>
          </a:xfrm>
          <a:prstGeom prst="rect">
            <a:avLst/>
          </a:prstGeom>
        </p:spPr>
      </p:pic>
    </p:spTree>
    <p:extLst>
      <p:ext uri="{BB962C8B-B14F-4D97-AF65-F5344CB8AC3E}">
        <p14:creationId xmlns:p14="http://schemas.microsoft.com/office/powerpoint/2010/main" val="290601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9EB1D-3A7B-FCE4-4A40-BE7BA660AC86}"/>
              </a:ext>
            </a:extLst>
          </p:cNvPr>
          <p:cNvSpPr>
            <a:spLocks noGrp="1"/>
          </p:cNvSpPr>
          <p:nvPr>
            <p:ph type="title"/>
          </p:nvPr>
        </p:nvSpPr>
        <p:spPr>
          <a:xfrm>
            <a:off x="457200" y="304800"/>
            <a:ext cx="8229600" cy="1112838"/>
          </a:xfrm>
        </p:spPr>
        <p:txBody>
          <a:bodyPr>
            <a:normAutofit fontScale="90000"/>
          </a:bodyPr>
          <a:lstStyle/>
          <a:p>
            <a:r>
              <a:rPr lang="en-US" sz="3100" dirty="0"/>
              <a:t>Public Sentiment and Protectionism</a:t>
            </a:r>
            <a:br>
              <a:rPr lang="en-US" sz="3600" dirty="0"/>
            </a:br>
            <a:r>
              <a:rPr lang="en-US" sz="2700" dirty="0"/>
              <a:t>Randomized Evidence Based Treatments</a:t>
            </a:r>
            <a:br>
              <a:rPr lang="en-US" sz="2700" dirty="0"/>
            </a:br>
            <a:r>
              <a:rPr lang="en-US" sz="2700" dirty="0"/>
              <a:t>Alfaro, Chen, </a:t>
            </a:r>
            <a:r>
              <a:rPr lang="en-US" sz="2700" dirty="0" err="1"/>
              <a:t>Chor</a:t>
            </a:r>
            <a:r>
              <a:rPr lang="en-US" sz="2700" dirty="0"/>
              <a:t> (2022) </a:t>
            </a:r>
          </a:p>
        </p:txBody>
      </p:sp>
      <p:sp>
        <p:nvSpPr>
          <p:cNvPr id="3" name="Content Placeholder 2">
            <a:extLst>
              <a:ext uri="{FF2B5EF4-FFF2-40B4-BE49-F238E27FC236}">
                <a16:creationId xmlns:a16="http://schemas.microsoft.com/office/drawing/2014/main" id="{58004490-D2F2-5F35-0CC9-877FD9347343}"/>
              </a:ext>
            </a:extLst>
          </p:cNvPr>
          <p:cNvSpPr>
            <a:spLocks noGrp="1"/>
          </p:cNvSpPr>
          <p:nvPr>
            <p:ph idx="1"/>
          </p:nvPr>
        </p:nvSpPr>
        <p:spPr>
          <a:xfrm>
            <a:off x="457200" y="1752600"/>
            <a:ext cx="8458200" cy="4640282"/>
          </a:xfrm>
        </p:spPr>
        <p:txBody>
          <a:bodyPr>
            <a:noAutofit/>
          </a:bodyPr>
          <a:lstStyle/>
          <a:p>
            <a:pPr>
              <a:spcBef>
                <a:spcPts val="600"/>
              </a:spcBef>
            </a:pPr>
            <a:r>
              <a:rPr lang="en-US" sz="1800" kern="1200" dirty="0">
                <a:solidFill>
                  <a:srgbClr val="000000"/>
                </a:solidFill>
              </a:rPr>
              <a:t>Evidence-based information in shaping individuals' preferences for trade policies through representative annual surveys (2018-2022): randomized facts on how openness to trade has affected labor market outcomes or goods prices. </a:t>
            </a:r>
          </a:p>
          <a:p>
            <a:pPr>
              <a:spcBef>
                <a:spcPts val="600"/>
              </a:spcBef>
            </a:pPr>
            <a:r>
              <a:rPr lang="en-US" sz="1800" b="1" dirty="0"/>
              <a:t>Positive and negative research-based information </a:t>
            </a:r>
            <a:r>
              <a:rPr lang="en-US" sz="1800" dirty="0"/>
              <a:t>on the link between jobs/price and trade: raise preferences for more limits on trade.</a:t>
            </a:r>
          </a:p>
        </p:txBody>
      </p:sp>
      <p:pic>
        <p:nvPicPr>
          <p:cNvPr id="4" name="Picture 3">
            <a:extLst>
              <a:ext uri="{FF2B5EF4-FFF2-40B4-BE49-F238E27FC236}">
                <a16:creationId xmlns:a16="http://schemas.microsoft.com/office/drawing/2014/main" id="{EA8AFB3D-E92F-A02F-3C75-7E5B4AD796BB}"/>
              </a:ext>
            </a:extLst>
          </p:cNvPr>
          <p:cNvPicPr>
            <a:picLocks noChangeAspect="1"/>
          </p:cNvPicPr>
          <p:nvPr/>
        </p:nvPicPr>
        <p:blipFill>
          <a:blip r:embed="rId3"/>
          <a:stretch>
            <a:fillRect/>
          </a:stretch>
        </p:blipFill>
        <p:spPr>
          <a:xfrm>
            <a:off x="1524000" y="3400225"/>
            <a:ext cx="5715000" cy="3152975"/>
          </a:xfrm>
          <a:prstGeom prst="rect">
            <a:avLst/>
          </a:prstGeom>
        </p:spPr>
      </p:pic>
      <p:sp>
        <p:nvSpPr>
          <p:cNvPr id="5" name="Oval 4">
            <a:extLst>
              <a:ext uri="{FF2B5EF4-FFF2-40B4-BE49-F238E27FC236}">
                <a16:creationId xmlns:a16="http://schemas.microsoft.com/office/drawing/2014/main" id="{314C2AFB-CCFE-D3A4-494E-7F06B636BCCB}"/>
              </a:ext>
            </a:extLst>
          </p:cNvPr>
          <p:cNvSpPr/>
          <p:nvPr/>
        </p:nvSpPr>
        <p:spPr>
          <a:xfrm>
            <a:off x="6553200" y="4087832"/>
            <a:ext cx="939892" cy="230505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206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85E18-1C05-910A-D466-D9AEEA4C1190}"/>
              </a:ext>
            </a:extLst>
          </p:cNvPr>
          <p:cNvSpPr>
            <a:spLocks noGrp="1"/>
          </p:cNvSpPr>
          <p:nvPr>
            <p:ph type="title"/>
          </p:nvPr>
        </p:nvSpPr>
        <p:spPr>
          <a:xfrm>
            <a:off x="457200" y="381000"/>
            <a:ext cx="8229600" cy="1006991"/>
          </a:xfrm>
        </p:spPr>
        <p:txBody>
          <a:bodyPr>
            <a:normAutofit/>
          </a:bodyPr>
          <a:lstStyle/>
          <a:p>
            <a:r>
              <a:rPr lang="en-US" sz="2800" dirty="0"/>
              <a:t>Public Sentiment and Protectionism: Implications</a:t>
            </a:r>
            <a:br>
              <a:rPr lang="en-US" sz="3200" dirty="0"/>
            </a:br>
            <a:r>
              <a:rPr lang="en-US" sz="2400" dirty="0"/>
              <a:t>Alfaro, Chen, </a:t>
            </a:r>
            <a:r>
              <a:rPr lang="en-US" sz="2400" dirty="0" err="1"/>
              <a:t>Chor</a:t>
            </a:r>
            <a:r>
              <a:rPr lang="en-US" sz="2400" dirty="0"/>
              <a:t> (2022)</a:t>
            </a:r>
            <a:endParaRPr lang="en-US" sz="2700" dirty="0"/>
          </a:p>
        </p:txBody>
      </p:sp>
      <p:sp>
        <p:nvSpPr>
          <p:cNvPr id="3" name="Content Placeholder 2">
            <a:extLst>
              <a:ext uri="{FF2B5EF4-FFF2-40B4-BE49-F238E27FC236}">
                <a16:creationId xmlns:a16="http://schemas.microsoft.com/office/drawing/2014/main" id="{F2FE5413-B2DC-15B0-9379-D5B794237337}"/>
              </a:ext>
            </a:extLst>
          </p:cNvPr>
          <p:cNvSpPr>
            <a:spLocks noGrp="1"/>
          </p:cNvSpPr>
          <p:nvPr>
            <p:ph idx="1"/>
          </p:nvPr>
        </p:nvSpPr>
        <p:spPr>
          <a:xfrm>
            <a:off x="457200" y="1752600"/>
            <a:ext cx="8229600" cy="4603749"/>
          </a:xfrm>
        </p:spPr>
        <p:txBody>
          <a:bodyPr>
            <a:noAutofit/>
          </a:bodyPr>
          <a:lstStyle/>
          <a:p>
            <a:pPr>
              <a:spcBef>
                <a:spcPts val="600"/>
              </a:spcBef>
            </a:pPr>
            <a:r>
              <a:rPr lang="en-US" sz="1800" dirty="0"/>
              <a:t>Mechanisms? Direct Question</a:t>
            </a:r>
          </a:p>
          <a:p>
            <a:pPr lvl="1"/>
            <a:r>
              <a:rPr lang="en-US" sz="1800" dirty="0"/>
              <a:t>Individuals’ trade policy preferences are not a symmetric function of the expected gains and losses from trade but are instead shaped by </a:t>
            </a:r>
            <a:r>
              <a:rPr lang="en-US" sz="1800" b="1" dirty="0"/>
              <a:t>concerns about US-China relations, jobs, and political priors</a:t>
            </a:r>
            <a:r>
              <a:rPr lang="en-US" sz="1800" dirty="0"/>
              <a:t>.</a:t>
            </a:r>
          </a:p>
          <a:p>
            <a:pPr lvl="2"/>
            <a:r>
              <a:rPr lang="en-US" sz="1800" dirty="0"/>
              <a:t>Individuals’ preferences over trade policies are not formed in isolation from the </a:t>
            </a:r>
            <a:r>
              <a:rPr lang="en-US" sz="1800" b="1" dirty="0"/>
              <a:t>identity of the US key trading countries.</a:t>
            </a:r>
          </a:p>
          <a:p>
            <a:pPr>
              <a:spcBef>
                <a:spcPts val="1200"/>
              </a:spcBef>
            </a:pPr>
            <a:r>
              <a:rPr lang="en-US" sz="1800" dirty="0"/>
              <a:t>Public messaging focusing solely on communicating trade benefits is unlikely to succeed unless they address broader geopolitical concerns and concerns about the impact on jobs.</a:t>
            </a:r>
          </a:p>
          <a:p>
            <a:pPr>
              <a:spcBef>
                <a:spcPts val="1800"/>
              </a:spcBef>
              <a:spcAft>
                <a:spcPts val="600"/>
              </a:spcAft>
            </a:pPr>
            <a:r>
              <a:rPr lang="en-US" sz="1800" dirty="0"/>
              <a:t>Implications?</a:t>
            </a:r>
          </a:p>
          <a:p>
            <a:pPr lvl="1">
              <a:spcBef>
                <a:spcPts val="0"/>
              </a:spcBef>
              <a:spcAft>
                <a:spcPts val="600"/>
              </a:spcAft>
            </a:pPr>
            <a:r>
              <a:rPr lang="en-US" sz="1800" dirty="0"/>
              <a:t>Governments: actions to explicitly reduce this dependence fueled by sentiment</a:t>
            </a:r>
          </a:p>
        </p:txBody>
      </p:sp>
    </p:spTree>
    <p:extLst>
      <p:ext uri="{BB962C8B-B14F-4D97-AF65-F5344CB8AC3E}">
        <p14:creationId xmlns:p14="http://schemas.microsoft.com/office/powerpoint/2010/main" val="3108991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4886</TotalTime>
  <Words>1662</Words>
  <Application>Microsoft Office PowerPoint</Application>
  <PresentationFormat>On-screen Show (4:3)</PresentationFormat>
  <Paragraphs>117</Paragraphs>
  <Slides>15</Slides>
  <Notes>11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Default Design</vt:lpstr>
      <vt:lpstr>Geoeconomic Fragmentation and the Future of Multilateralism Shekhar Aiyar, Jiaqian Chen, Christian Ebeke, Roberto Garcia-Saltos, Tryggvi Gudmundsson, Anna Ilyina, Alvar Kangur, Tansaya Kunaratskul, Sergio Rodriguez, Michele Ruta, Tatjana Schulze, Gabriel Soderberg, and Juan Pedro Trevino</vt:lpstr>
      <vt:lpstr>What is the Paper About: Geoeconomic Fragmentation Policy-driven Integration Reversal (Strategic Considerations) </vt:lpstr>
      <vt:lpstr>Reactions</vt:lpstr>
      <vt:lpstr>Antràs (2021) “De‐Globalisation? Global Value Chains in the Post‐COVID‐19 Age</vt:lpstr>
      <vt:lpstr>Antràs (2021) FDI: Friend-Shoring</vt:lpstr>
      <vt:lpstr>Baldwin (2022) The Peak Globalisation Myth </vt:lpstr>
      <vt:lpstr>Goldberg and Reed (2023) Is the Global Economy Deglobalizing? And if So, Why? And What is Next?</vt:lpstr>
      <vt:lpstr>Public Sentiment and Protectionism Randomized Evidence Based Treatments Alfaro, Chen, Chor (2022) </vt:lpstr>
      <vt:lpstr>Public Sentiment and Protectionism: Implications Alfaro, Chen, Chor (2022)</vt:lpstr>
      <vt:lpstr>Evidence By Definition of Topic: Incomplete and Imperfect Some Minor Comments</vt:lpstr>
      <vt:lpstr>Implications</vt:lpstr>
      <vt:lpstr>Role of the IMF No Bright Light: Prudential vs. Protectionism</vt:lpstr>
      <vt:lpstr>Role of the IMF “All it Takes”</vt:lpstr>
      <vt:lpstr>The Elephant… (Panda) in the Room New Kids on the Block: The Quota</vt:lpstr>
      <vt:lpstr>PowerPoint Presentation</vt:lpstr>
    </vt:vector>
  </TitlesOfParts>
  <Company>HBS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FDI and Economic Growth: the Role of Local Financial Markets</dc:title>
  <dc:creator>HBS</dc:creator>
  <cp:lastModifiedBy>Jales, Nicole</cp:lastModifiedBy>
  <cp:revision>754</cp:revision>
  <cp:lastPrinted>2023-05-24T11:10:00Z</cp:lastPrinted>
  <dcterms:created xsi:type="dcterms:W3CDTF">2001-06-15T16:40:44Z</dcterms:created>
  <dcterms:modified xsi:type="dcterms:W3CDTF">2023-05-25T12:58:04Z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c07ed86-5dc5-4593-ad03-a8684b843815_Enabled">
    <vt:lpwstr>true</vt:lpwstr>
  </property>
  <property fmtid="{D5CDD505-2E9C-101B-9397-08002B2CF9AE}" pid="3" name="MSIP_Label_0c07ed86-5dc5-4593-ad03-a8684b843815_SetDate">
    <vt:lpwstr>2023-05-25T12:58:04Z</vt:lpwstr>
  </property>
  <property fmtid="{D5CDD505-2E9C-101B-9397-08002B2CF9AE}" pid="4" name="MSIP_Label_0c07ed86-5dc5-4593-ad03-a8684b843815_Method">
    <vt:lpwstr>Standard</vt:lpwstr>
  </property>
  <property fmtid="{D5CDD505-2E9C-101B-9397-08002B2CF9AE}" pid="5" name="MSIP_Label_0c07ed86-5dc5-4593-ad03-a8684b843815_Name">
    <vt:lpwstr>0c07ed86-5dc5-4593-ad03-a8684b843815</vt:lpwstr>
  </property>
  <property fmtid="{D5CDD505-2E9C-101B-9397-08002B2CF9AE}" pid="6" name="MSIP_Label_0c07ed86-5dc5-4593-ad03-a8684b843815_SiteId">
    <vt:lpwstr>8085fa43-302e-45bd-b171-a6648c3b6be7</vt:lpwstr>
  </property>
  <property fmtid="{D5CDD505-2E9C-101B-9397-08002B2CF9AE}" pid="7" name="MSIP_Label_0c07ed86-5dc5-4593-ad03-a8684b843815_ActionId">
    <vt:lpwstr>6a2870cf-2bf7-4116-98ba-8285a2737d17</vt:lpwstr>
  </property>
  <property fmtid="{D5CDD505-2E9C-101B-9397-08002B2CF9AE}" pid="8" name="MSIP_Label_0c07ed86-5dc5-4593-ad03-a8684b843815_ContentBits">
    <vt:lpwstr>0</vt:lpwstr>
  </property>
</Properties>
</file>