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14" r:id="rId1"/>
  </p:sldMasterIdLst>
  <p:notesMasterIdLst>
    <p:notesMasterId r:id="rId18"/>
  </p:notesMasterIdLst>
  <p:handoutMasterIdLst>
    <p:handoutMasterId r:id="rId19"/>
  </p:handoutMasterIdLst>
  <p:sldIdLst>
    <p:sldId id="256" r:id="rId2"/>
    <p:sldId id="623" r:id="rId3"/>
    <p:sldId id="622" r:id="rId4"/>
    <p:sldId id="635" r:id="rId5"/>
    <p:sldId id="633" r:id="rId6"/>
    <p:sldId id="638" r:id="rId7"/>
    <p:sldId id="639" r:id="rId8"/>
    <p:sldId id="636" r:id="rId9"/>
    <p:sldId id="642" r:id="rId10"/>
    <p:sldId id="626" r:id="rId11"/>
    <p:sldId id="641" r:id="rId12"/>
    <p:sldId id="624" r:id="rId13"/>
    <p:sldId id="620" r:id="rId14"/>
    <p:sldId id="644" r:id="rId15"/>
    <p:sldId id="640" r:id="rId16"/>
    <p:sldId id="643" r:id="rId17"/>
  </p:sldIdLst>
  <p:sldSz cx="12192000" cy="6858000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A900"/>
    <a:srgbClr val="F2B800"/>
    <a:srgbClr val="BDFFBD"/>
    <a:srgbClr val="C0C0C0"/>
    <a:srgbClr val="007033"/>
    <a:srgbClr val="00863D"/>
    <a:srgbClr val="DBD600"/>
    <a:srgbClr val="F8F200"/>
    <a:srgbClr val="B7FFB7"/>
    <a:srgbClr val="A6C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4057" autoAdjust="0"/>
  </p:normalViewPr>
  <p:slideViewPr>
    <p:cSldViewPr>
      <p:cViewPr varScale="1">
        <p:scale>
          <a:sx n="70" d="100"/>
          <a:sy n="70" d="100"/>
        </p:scale>
        <p:origin x="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1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4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t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0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b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3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27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97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3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6CA9B-0E72-5957-8BD5-78A2CE435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83F02-1268-E806-C012-612295140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F496F-EEE0-F0F2-3FA7-4F8B09B03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093E-FB17-8327-EE26-09A91189B1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C8FB-F9FC-32C7-13B5-8B0E9723B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09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33C7-6FB8-AFB3-E856-144388B1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C4825-B132-1D8C-07BB-14BBF87FA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74B64-9B1E-A4EC-0014-8BE5A02F4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D40BD-B48B-D131-3548-18831BCDD4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58623-549B-3F08-E389-09C3F368C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1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8584C-763D-D021-6CD5-77CA15F5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F97BB-8B64-5A0E-DFB9-DC1906A60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F567A-7920-DB6B-89AB-ED4E181EC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3CB8E-F9B3-06F3-A504-19DD6678BA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384F4-4EFC-B480-4407-DD589D9C3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51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9EE6-884A-4A3D-01EB-2C9A6ADC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1D5E5-EF71-0015-8C0E-62D23368F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81D73-D201-049E-CE05-78BDF876A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EEF2-FF67-8818-C926-E01BA0DC50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BC463-8798-5E63-DB06-343545EC0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04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4E8B2-EFD0-0190-FA76-B5C10A65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7E640-9724-3AAB-1C3E-10E9A3E50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F2705-2642-3401-BDEE-4C193CB17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5F721-9BB6-9E37-75B0-28EB3C1B98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BF0E1-4368-CFEE-F40B-3194A8F9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9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0A5BE-87DB-6D7D-5E4B-10B289246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FBAF8-0A35-75E9-69B0-F4D00B746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93D7B-0E75-7681-5FCE-94088D1A5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43B00-ADB7-F995-4327-4BFAF7698D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8940-5C84-4EBA-B6AF-BB4047261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9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95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F956-7AF8-1DD3-7D46-FBEF007E0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93456-1231-F237-AC17-1C04B2BC2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FF655-F54C-AA54-617B-E64D482DB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CB0E4-4440-3FF2-6328-47F00BCCBA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A3E27-5F9E-1DAE-7F1D-14ABBD9C5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80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C9F35-07D1-659F-98B0-5754BB13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E1A38-30D0-E59F-0568-0A1A637A3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FFB72-F52D-2CE8-D9CE-0136D41F6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7C4E5-EDE1-61FD-B40C-720B335F40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16.11.2025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4B5DA-9DBF-85E7-77D2-E4F1C52C0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21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4198" y="476672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39460" y="1268760"/>
            <a:ext cx="10973164" cy="51845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5414" y="476673"/>
            <a:ext cx="10561671" cy="576064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278778"/>
            <a:ext cx="10897210" cy="510254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5257" y="440619"/>
            <a:ext cx="10541001" cy="648169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03046" y="1268760"/>
            <a:ext cx="7097610" cy="511256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911" y="1268760"/>
            <a:ext cx="3840427" cy="51125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A83542-B528-9710-F4D0-CD4792520D1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45888" y="63500"/>
            <a:ext cx="608012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15" r:id="rId2"/>
    <p:sldLayoutId id="2147483965" r:id="rId3"/>
    <p:sldLayoutId id="2147483966" r:id="rId4"/>
    <p:sldLayoutId id="2147483963" r:id="rId5"/>
    <p:sldLayoutId id="2147483916" r:id="rId6"/>
    <p:sldLayoutId id="2147483917" r:id="rId7"/>
    <p:sldLayoutId id="2147483925" r:id="rId8"/>
    <p:sldLayoutId id="2147483918" r:id="rId9"/>
    <p:sldLayoutId id="2147483929" r:id="rId10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pubs/ft/sdn/2011/sdn110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nlinelibrary.wiley.com/doi/full/10.1111/j.1540-6261.2010.01561.x" TargetMode="External"/><Relationship Id="rId4" Type="http://schemas.openxmlformats.org/officeDocument/2006/relationships/hyperlink" Target="https://www.sciencedirect.com/science/article/pii/S03784266060031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www.bis.org/publ/qtrpdf/r_qt1603g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iec.gov/sites/default/files/data/reporting-forms/FFIEC009_202509_f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bis.org/publ/qtrpdf/r_qt2409e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.org/publ/qtrpdf/r_qt1603g.pdf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bis.org/publ/qtrpdf/r_qt1003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sciencedirect.com/science/article/pii/S0261560619300543?via%3Dihu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iec.gov/sites/default/files/data/reporting-forms/FFIEC009_202509_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sanctionsdatabas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4" y="4725144"/>
            <a:ext cx="8448938" cy="1215857"/>
          </a:xfrm>
        </p:spPr>
        <p:txBody>
          <a:bodyPr/>
          <a:lstStyle/>
          <a:p>
            <a:r>
              <a:rPr lang="en-GB" dirty="0"/>
              <a:t>Geopolitical Risk and Global Banking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301208"/>
            <a:ext cx="11257250" cy="1215858"/>
          </a:xfrm>
        </p:spPr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By Frederike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Niepmann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Leslie Shen</a:t>
            </a:r>
          </a:p>
          <a:p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Discussion by G von Peter, Head of International Banking and Financial Statistics, BIS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ptos" panose="020B0004020202020204" pitchFamily="34" charset="0"/>
              </a:rPr>
              <a:t>IMF Annual Research Conference, 6 November 2025</a:t>
            </a:r>
          </a:p>
          <a:p>
            <a:endParaRPr lang="en-GB" sz="800" i="1" dirty="0"/>
          </a:p>
          <a:p>
            <a:r>
              <a:rPr lang="en-GB" sz="1400" i="1" dirty="0"/>
              <a:t>Disclaimer: The views expressed here mine and do not necessarily reflect the views of the BIS or its member central banks.</a:t>
            </a:r>
            <a:endParaRPr lang="en-GB" sz="18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1D1B1-0340-F3F2-3BD1-0C66606B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83E19-2A43-E6D2-3FB9-3C97A24AC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7740B7-5B26-B878-DE70-41256E0E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Q5</a:t>
            </a:r>
            <a:r>
              <a:rPr lang="de-CH" dirty="0"/>
              <a:t> Forms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expropriation</a:t>
            </a:r>
            <a:r>
              <a:rPr lang="de-CH" dirty="0"/>
              <a:t>: </a:t>
            </a:r>
            <a:r>
              <a:rPr lang="de-CH" dirty="0" err="1"/>
              <a:t>asset</a:t>
            </a:r>
            <a:r>
              <a:rPr lang="de-CH" dirty="0"/>
              <a:t> </a:t>
            </a:r>
            <a:r>
              <a:rPr lang="de-CH" dirty="0" err="1"/>
              <a:t>seizure</a:t>
            </a:r>
            <a:r>
              <a:rPr lang="de-CH" dirty="0"/>
              <a:t> </a:t>
            </a:r>
            <a:r>
              <a:rPr lang="de-CH" dirty="0" err="1"/>
              <a:t>vs</a:t>
            </a:r>
            <a:r>
              <a:rPr lang="de-CH" dirty="0"/>
              <a:t> </a:t>
            </a:r>
            <a:r>
              <a:rPr lang="de-CH" dirty="0" err="1"/>
              <a:t>nationalitsation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C6176-7EFC-50D8-583A-071F97266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460" y="1268760"/>
            <a:ext cx="11452540" cy="5184576"/>
          </a:xfrm>
        </p:spPr>
        <p:txBody>
          <a:bodyPr/>
          <a:lstStyle/>
          <a:p>
            <a:r>
              <a:rPr lang="de-CH" dirty="0"/>
              <a:t>Paper </a:t>
            </a:r>
            <a:r>
              <a:rPr lang="de-CH" dirty="0" err="1"/>
              <a:t>treats</a:t>
            </a:r>
            <a:r>
              <a:rPr lang="de-CH" dirty="0"/>
              <a:t> all </a:t>
            </a:r>
            <a:r>
              <a:rPr lang="de-CH" dirty="0" err="1"/>
              <a:t>affiliates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subsidiaries</a:t>
            </a:r>
            <a:endParaRPr lang="de-CH" dirty="0"/>
          </a:p>
          <a:p>
            <a:pPr lvl="1"/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affiliates</a:t>
            </a:r>
            <a:r>
              <a:rPr lang="de-CH" dirty="0"/>
              <a:t> 100% </a:t>
            </a:r>
            <a:r>
              <a:rPr lang="de-CH" dirty="0" err="1"/>
              <a:t>funded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deposits</a:t>
            </a:r>
            <a:endParaRPr lang="de-CH" dirty="0">
              <a:solidFill>
                <a:srgbClr val="00B050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Not </a:t>
            </a:r>
            <a:r>
              <a:rPr lang="de-CH" dirty="0" err="1">
                <a:solidFill>
                  <a:schemeClr val="tx1"/>
                </a:solidFill>
              </a:rPr>
              <a:t>liable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for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deposits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expropriated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That’s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i="1" dirty="0" err="1">
                <a:solidFill>
                  <a:schemeClr val="tx1"/>
                </a:solidFill>
              </a:rPr>
              <a:t>nationalisation</a:t>
            </a:r>
            <a:endParaRPr lang="de-CH" i="1" dirty="0">
              <a:solidFill>
                <a:schemeClr val="tx1"/>
              </a:solidFill>
            </a:endParaRPr>
          </a:p>
          <a:p>
            <a:pPr lvl="1"/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If</a:t>
            </a:r>
            <a:r>
              <a:rPr lang="de-CH" dirty="0">
                <a:solidFill>
                  <a:schemeClr val="tx1"/>
                </a:solidFill>
              </a:rPr>
              <a:t> so, </a:t>
            </a:r>
            <a:r>
              <a:rPr lang="de-CH" dirty="0" err="1">
                <a:solidFill>
                  <a:schemeClr val="tx1"/>
                </a:solidFill>
              </a:rPr>
              <a:t>choice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/>
              <a:t>clear</a:t>
            </a:r>
            <a:r>
              <a:rPr lang="de-CH" dirty="0"/>
              <a:t>: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increases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Cross-</a:t>
            </a:r>
            <a:r>
              <a:rPr lang="de-CH" dirty="0" err="1"/>
              <a:t>border</a:t>
            </a:r>
            <a:r>
              <a:rPr lang="de-CH" dirty="0"/>
              <a:t> </a:t>
            </a:r>
            <a:r>
              <a:rPr lang="de-CH" dirty="0" err="1"/>
              <a:t>credit</a:t>
            </a:r>
            <a:r>
              <a:rPr lang="de-CH" dirty="0"/>
              <a:t>: lose </a:t>
            </a:r>
            <a:r>
              <a:rPr lang="de-CH" dirty="0" err="1"/>
              <a:t>assets</a:t>
            </a:r>
            <a:r>
              <a:rPr lang="de-CH" dirty="0"/>
              <a:t>, still </a:t>
            </a:r>
            <a:r>
              <a:rPr lang="de-CH" dirty="0" err="1"/>
              <a:t>owe</a:t>
            </a:r>
            <a:r>
              <a:rPr lang="de-CH" dirty="0"/>
              <a:t> </a:t>
            </a:r>
            <a:r>
              <a:rPr lang="de-CH" dirty="0" err="1"/>
              <a:t>liabilities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i="1" dirty="0" err="1"/>
              <a:t>reduce</a:t>
            </a:r>
            <a:r>
              <a:rPr lang="de-CH" dirty="0"/>
              <a:t> </a:t>
            </a:r>
            <a:r>
              <a:rPr lang="de-CH" dirty="0" err="1">
                <a:sym typeface="Wingdings" panose="05000000000000000000" pitchFamily="2" charset="2"/>
              </a:rPr>
              <a:t>exposure</a:t>
            </a:r>
            <a:endParaRPr lang="de-CH" dirty="0"/>
          </a:p>
          <a:p>
            <a:pPr lvl="1"/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credit</a:t>
            </a:r>
            <a:r>
              <a:rPr lang="de-CH" dirty="0"/>
              <a:t>: lose </a:t>
            </a:r>
            <a:r>
              <a:rPr lang="de-CH" dirty="0" err="1"/>
              <a:t>assets</a:t>
            </a:r>
            <a:r>
              <a:rPr lang="de-CH" dirty="0"/>
              <a:t> and </a:t>
            </a:r>
            <a:r>
              <a:rPr lang="de-CH" dirty="0" err="1"/>
              <a:t>cancel</a:t>
            </a:r>
            <a:r>
              <a:rPr lang="de-CH" dirty="0"/>
              <a:t> </a:t>
            </a:r>
            <a:r>
              <a:rPr lang="de-CH" dirty="0" err="1"/>
              <a:t>liabilities</a:t>
            </a:r>
            <a:r>
              <a:rPr lang="de-CH" dirty="0"/>
              <a:t>	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i="1" dirty="0" err="1">
                <a:sym typeface="Wingdings" panose="05000000000000000000" pitchFamily="2" charset="2"/>
              </a:rPr>
              <a:t>maintain</a:t>
            </a: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r>
              <a:rPr lang="de-CH" dirty="0"/>
              <a:t>Fact check: Russia 2022 </a:t>
            </a:r>
          </a:p>
          <a:p>
            <a:pPr lvl="1"/>
            <a:r>
              <a:rPr lang="de-CH" dirty="0"/>
              <a:t>All </a:t>
            </a:r>
            <a:r>
              <a:rPr lang="de-CH" dirty="0" err="1"/>
              <a:t>affiliates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subsidiaries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		</a:t>
            </a:r>
            <a:r>
              <a:rPr lang="de-CH" dirty="0">
                <a:solidFill>
                  <a:srgbClr val="00B050"/>
                </a:solidFill>
                <a:sym typeface="Wingdings" panose="05000000000000000000" pitchFamily="2" charset="2"/>
              </a:rPr>
              <a:t>RU: </a:t>
            </a:r>
            <a:r>
              <a:rPr lang="de-CH" dirty="0" err="1">
                <a:solidFill>
                  <a:srgbClr val="00B050"/>
                </a:solidFill>
                <a:sym typeface="Wingdings" panose="05000000000000000000" pitchFamily="2" charset="2"/>
              </a:rPr>
              <a:t>true</a:t>
            </a:r>
            <a:r>
              <a:rPr lang="de-CH" dirty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  <a:r>
              <a:rPr lang="de-CH" dirty="0" err="1">
                <a:solidFill>
                  <a:srgbClr val="00B050"/>
                </a:solidFill>
                <a:sym typeface="Wingdings" panose="05000000000000000000" pitchFamily="2" charset="2"/>
              </a:rPr>
              <a:t>by</a:t>
            </a:r>
            <a:r>
              <a:rPr lang="de-CH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rgbClr val="00B050"/>
                </a:solidFill>
                <a:sym typeface="Wingdings" panose="05000000000000000000" pitchFamily="2" charset="2"/>
              </a:rPr>
              <a:t>law</a:t>
            </a:r>
            <a:r>
              <a:rPr lang="de-CH" dirty="0">
                <a:solidFill>
                  <a:srgbClr val="00B050"/>
                </a:solidFill>
                <a:sym typeface="Wingdings" panose="05000000000000000000" pitchFamily="2" charset="2"/>
              </a:rPr>
              <a:t> 		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Funded</a:t>
            </a:r>
            <a:r>
              <a:rPr lang="de-CH" dirty="0">
                <a:solidFill>
                  <a:schemeClr val="tx1"/>
                </a:solidFill>
              </a:rPr>
              <a:t> 100% </a:t>
            </a:r>
            <a:r>
              <a:rPr lang="de-CH" dirty="0" err="1">
                <a:solidFill>
                  <a:schemeClr val="tx1"/>
                </a:solidFill>
              </a:rPr>
              <a:t>with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local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deposits</a:t>
            </a:r>
            <a:r>
              <a:rPr lang="de-CH" dirty="0">
                <a:solidFill>
                  <a:schemeClr val="tx1"/>
                </a:solidFill>
              </a:rPr>
              <a:t> 		</a:t>
            </a:r>
            <a:r>
              <a:rPr lang="de-CH" dirty="0">
                <a:solidFill>
                  <a:srgbClr val="DEA900"/>
                </a:solidFill>
              </a:rPr>
              <a:t>RU: fair </a:t>
            </a:r>
            <a:r>
              <a:rPr lang="de-CH" dirty="0" err="1">
                <a:solidFill>
                  <a:srgbClr val="DEA900"/>
                </a:solidFill>
              </a:rPr>
              <a:t>approximation</a:t>
            </a:r>
            <a:r>
              <a:rPr lang="de-CH" dirty="0">
                <a:solidFill>
                  <a:srgbClr val="DEA900"/>
                </a:solidFill>
              </a:rPr>
              <a:t>	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Cancel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deposits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assets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expropriated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>
                <a:solidFill>
                  <a:srgbClr val="C00000"/>
                </a:solidFill>
              </a:rPr>
              <a:t>RU: </a:t>
            </a:r>
            <a:r>
              <a:rPr lang="de-CH" dirty="0" err="1">
                <a:solidFill>
                  <a:srgbClr val="C00000"/>
                </a:solidFill>
              </a:rPr>
              <a:t>only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seized</a:t>
            </a:r>
            <a:r>
              <a:rPr lang="de-CH" dirty="0">
                <a:solidFill>
                  <a:srgbClr val="C00000"/>
                </a:solidFill>
              </a:rPr>
              <a:t> </a:t>
            </a:r>
            <a:r>
              <a:rPr lang="de-CH" dirty="0" err="1">
                <a:solidFill>
                  <a:srgbClr val="C00000"/>
                </a:solidFill>
              </a:rPr>
              <a:t>assets</a:t>
            </a:r>
            <a:r>
              <a:rPr lang="de-CH" dirty="0">
                <a:solidFill>
                  <a:srgbClr val="C00000"/>
                </a:solidFill>
              </a:rPr>
              <a:t>	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Liabilities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are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still due</a:t>
            </a:r>
            <a:endParaRPr lang="de-CH" dirty="0">
              <a:solidFill>
                <a:srgbClr val="C00000"/>
              </a:solidFill>
            </a:endParaRPr>
          </a:p>
          <a:p>
            <a:endParaRPr lang="de-CH" dirty="0"/>
          </a:p>
          <a:p>
            <a:endParaRPr lang="de-C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4279CE-DC96-90FA-E321-05E678F05BED}"/>
              </a:ext>
            </a:extLst>
          </p:cNvPr>
          <p:cNvGrpSpPr/>
          <p:nvPr/>
        </p:nvGrpSpPr>
        <p:grpSpPr>
          <a:xfrm>
            <a:off x="8533050" y="1378212"/>
            <a:ext cx="2675518" cy="1618740"/>
            <a:chOff x="8519778" y="4128175"/>
            <a:chExt cx="2675518" cy="16187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83278-E02D-3AE3-443B-3836A57A0CD8}"/>
                </a:ext>
              </a:extLst>
            </p:cNvPr>
            <p:cNvSpPr txBox="1"/>
            <p:nvPr/>
          </p:nvSpPr>
          <p:spPr>
            <a:xfrm>
              <a:off x="8626029" y="4128175"/>
              <a:ext cx="2569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</a:t>
              </a:r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   Balance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sheet</a:t>
              </a:r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   </a:t>
              </a:r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9EB9B43-7E01-3037-313F-FF79F1E57CCC}"/>
                </a:ext>
              </a:extLst>
            </p:cNvPr>
            <p:cNvGrpSpPr/>
            <p:nvPr/>
          </p:nvGrpSpPr>
          <p:grpSpPr>
            <a:xfrm>
              <a:off x="8519778" y="4504116"/>
              <a:ext cx="2641275" cy="1242799"/>
              <a:chOff x="8544272" y="4502125"/>
              <a:chExt cx="2641275" cy="1242799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EED0BE-7A00-E584-97D3-620A3CA1C6B0}"/>
                  </a:ext>
                </a:extLst>
              </p:cNvPr>
              <p:cNvCxnSpPr/>
              <p:nvPr/>
            </p:nvCxnSpPr>
            <p:spPr bwMode="auto">
              <a:xfrm>
                <a:off x="8544272" y="4502125"/>
                <a:ext cx="2641275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0D12D8-DF65-2688-08FF-9DB48A3D99F6}"/>
                  </a:ext>
                </a:extLst>
              </p:cNvPr>
              <p:cNvCxnSpPr/>
              <p:nvPr/>
            </p:nvCxnSpPr>
            <p:spPr bwMode="auto">
              <a:xfrm flipV="1">
                <a:off x="9910663" y="4509120"/>
                <a:ext cx="0" cy="1235804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E4797B-FC24-1693-E70F-B262F3803EAB}"/>
              </a:ext>
            </a:extLst>
          </p:cNvPr>
          <p:cNvGrpSpPr/>
          <p:nvPr/>
        </p:nvGrpSpPr>
        <p:grpSpPr>
          <a:xfrm>
            <a:off x="8616280" y="1898829"/>
            <a:ext cx="2836261" cy="954107"/>
            <a:chOff x="8544271" y="4984456"/>
            <a:chExt cx="2836261" cy="9541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E9139E-CBF1-36E9-FBCF-5E4CAA28B9B2}"/>
                </a:ext>
              </a:extLst>
            </p:cNvPr>
            <p:cNvSpPr txBox="1"/>
            <p:nvPr/>
          </p:nvSpPr>
          <p:spPr>
            <a:xfrm>
              <a:off x="8544271" y="4984456"/>
              <a:ext cx="1296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 </a:t>
              </a:r>
            </a:p>
            <a:p>
              <a:endParaRPr lang="de-CH" sz="1800" dirty="0">
                <a:ea typeface="Segoe UI" pitchFamily="34" charset="0"/>
                <a:cs typeface="Segoe UI" pitchFamily="34" charset="0"/>
              </a:endParaRPr>
            </a:p>
            <a:p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Claims</a:t>
              </a:r>
              <a:endParaRPr lang="en-GB" sz="18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2C176F-B472-C32F-B65C-D1C6920A0BB9}"/>
                </a:ext>
              </a:extLst>
            </p:cNvPr>
            <p:cNvSpPr txBox="1"/>
            <p:nvPr/>
          </p:nvSpPr>
          <p:spPr>
            <a:xfrm>
              <a:off x="9840416" y="4990066"/>
              <a:ext cx="1540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Liabilities</a:t>
              </a:r>
              <a:endParaRPr lang="de-CH" sz="18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endParaRPr lang="de-CH" sz="1800" dirty="0">
                <a:ea typeface="Segoe UI" pitchFamily="34" charset="0"/>
                <a:cs typeface="Segoe UI" pitchFamily="34" charset="0"/>
              </a:endParaRPr>
            </a:p>
            <a:p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</p:txBody>
        </p:sp>
      </p:grp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0532E6B-B2C1-61DB-2C83-D0545789F1F6}"/>
              </a:ext>
            </a:extLst>
          </p:cNvPr>
          <p:cNvSpPr/>
          <p:nvPr/>
        </p:nvSpPr>
        <p:spPr bwMode="auto">
          <a:xfrm>
            <a:off x="8400256" y="1689141"/>
            <a:ext cx="1296133" cy="1235803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ED6917E-8A60-9091-69E0-82CCFB4C5DFD}"/>
              </a:ext>
            </a:extLst>
          </p:cNvPr>
          <p:cNvSpPr/>
          <p:nvPr/>
        </p:nvSpPr>
        <p:spPr bwMode="auto">
          <a:xfrm>
            <a:off x="9984432" y="1700808"/>
            <a:ext cx="872141" cy="870440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59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1C83D-63BF-48CF-336D-2842E5A49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573188-0056-0AD2-3592-BC403E6C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Q6</a:t>
            </a:r>
            <a:r>
              <a:rPr lang="de-CH" dirty="0"/>
              <a:t> More </a:t>
            </a:r>
            <a:r>
              <a:rPr lang="de-CH" dirty="0" err="1"/>
              <a:t>institutional</a:t>
            </a:r>
            <a:r>
              <a:rPr lang="de-CH" dirty="0"/>
              <a:t> </a:t>
            </a:r>
            <a:r>
              <a:rPr lang="de-CH" dirty="0" err="1"/>
              <a:t>background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nuance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argument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B14E-A02D-11D2-CB65-F3B6DAF04F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The form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incorporation</a:t>
            </a:r>
            <a:r>
              <a:rPr lang="de-CH" dirty="0"/>
              <a:t> </a:t>
            </a:r>
            <a:r>
              <a:rPr lang="de-CH" dirty="0" err="1"/>
              <a:t>matters</a:t>
            </a:r>
            <a:r>
              <a:rPr lang="de-CH" dirty="0"/>
              <a:t> 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de-CH" dirty="0">
                <a:solidFill>
                  <a:schemeClr val="tx1"/>
                </a:solidFill>
              </a:rPr>
              <a:t>not </a:t>
            </a:r>
            <a:r>
              <a:rPr lang="de-CH" dirty="0" err="1">
                <a:solidFill>
                  <a:schemeClr val="tx1"/>
                </a:solidFill>
              </a:rPr>
              <a:t>tested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CH" dirty="0">
                <a:hlinkClick r:id="rId3"/>
              </a:rPr>
              <a:t>Fiechter et al 2011</a:t>
            </a:r>
            <a:r>
              <a:rPr lang="de-CH" dirty="0"/>
              <a:t> (IMF), </a:t>
            </a:r>
            <a:r>
              <a:rPr lang="de-CH" dirty="0">
                <a:hlinkClick r:id="rId4"/>
              </a:rPr>
              <a:t>Cerutti et al (2007)</a:t>
            </a:r>
            <a:r>
              <a:rPr lang="de-CH" dirty="0"/>
              <a:t>, </a:t>
            </a:r>
            <a:r>
              <a:rPr lang="de-CH" dirty="0" err="1">
                <a:hlinkClick r:id="rId5"/>
              </a:rPr>
              <a:t>Dell’Ariccia</a:t>
            </a:r>
            <a:r>
              <a:rPr lang="de-CH" dirty="0">
                <a:hlinkClick r:id="rId5"/>
              </a:rPr>
              <a:t> et al (2010)</a:t>
            </a:r>
            <a:endParaRPr lang="de-CH" dirty="0"/>
          </a:p>
          <a:p>
            <a:endParaRPr lang="de-CH" b="1" dirty="0"/>
          </a:p>
          <a:p>
            <a:r>
              <a:rPr lang="de-CH" b="1" dirty="0" err="1"/>
              <a:t>Subsidiaries</a:t>
            </a:r>
            <a:r>
              <a:rPr lang="de-CH" dirty="0"/>
              <a:t>: stand-</a:t>
            </a:r>
            <a:r>
              <a:rPr lang="de-CH" dirty="0" err="1"/>
              <a:t>alone</a:t>
            </a:r>
            <a:r>
              <a:rPr lang="de-CH" dirty="0"/>
              <a:t>, like </a:t>
            </a:r>
            <a:r>
              <a:rPr lang="de-CH" dirty="0" err="1"/>
              <a:t>domestic</a:t>
            </a:r>
            <a:r>
              <a:rPr lang="de-CH" dirty="0"/>
              <a:t> </a:t>
            </a:r>
            <a:r>
              <a:rPr lang="de-CH" dirty="0" err="1"/>
              <a:t>banks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parent’s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loss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</a:t>
            </a:r>
            <a:r>
              <a:rPr lang="de-CH" dirty="0">
                <a:sym typeface="Wingdings" panose="05000000000000000000" pitchFamily="2" charset="2"/>
              </a:rPr>
              <a:t> limited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equity</a:t>
            </a:r>
            <a:r>
              <a:rPr lang="de-CH" dirty="0">
                <a:sym typeface="Wingdings" panose="05000000000000000000" pitchFamily="2" charset="2"/>
              </a:rPr>
              <a:t> stake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True not just </a:t>
            </a:r>
            <a:r>
              <a:rPr lang="de-CH" dirty="0" err="1">
                <a:sym typeface="Wingdings" panose="05000000000000000000" pitchFamily="2" charset="2"/>
              </a:rPr>
              <a:t>for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expropriations</a:t>
            </a:r>
            <a:r>
              <a:rPr lang="de-CH" dirty="0">
                <a:sym typeface="Wingdings" panose="05000000000000000000" pitchFamily="2" charset="2"/>
              </a:rPr>
              <a:t> – legal design</a:t>
            </a:r>
          </a:p>
          <a:p>
            <a:pPr lvl="1"/>
            <a:endParaRPr lang="de-CH" dirty="0">
              <a:sym typeface="Wingdings" panose="05000000000000000000" pitchFamily="2" charset="2"/>
            </a:endParaRPr>
          </a:p>
          <a:p>
            <a:r>
              <a:rPr lang="de-CH" b="1" dirty="0" err="1">
                <a:sym typeface="Wingdings" panose="05000000000000000000" pitchFamily="2" charset="2"/>
              </a:rPr>
              <a:t>Branches</a:t>
            </a:r>
            <a:r>
              <a:rPr lang="de-CH" dirty="0">
                <a:sym typeface="Wingdings" panose="05000000000000000000" pitchFamily="2" charset="2"/>
              </a:rPr>
              <a:t>: </a:t>
            </a:r>
            <a:r>
              <a:rPr lang="de-CH" dirty="0" err="1">
                <a:sym typeface="Wingdings" panose="05000000000000000000" pitchFamily="2" charset="2"/>
              </a:rPr>
              <a:t>part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parent’s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balance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sheet</a:t>
            </a:r>
            <a:r>
              <a:rPr lang="de-CH" dirty="0">
                <a:sym typeface="Wingdings" panose="05000000000000000000" pitchFamily="2" charset="2"/>
              </a:rPr>
              <a:t>  </a:t>
            </a:r>
            <a:r>
              <a:rPr lang="de-CH" dirty="0" err="1">
                <a:sym typeface="Wingdings" panose="05000000000000000000" pitchFamily="2" charset="2"/>
              </a:rPr>
              <a:t>expropriated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assets</a:t>
            </a:r>
            <a:r>
              <a:rPr lang="de-CH" dirty="0">
                <a:sym typeface="Wingdings" panose="05000000000000000000" pitchFamily="2" charset="2"/>
              </a:rPr>
              <a:t>; </a:t>
            </a:r>
            <a:r>
              <a:rPr lang="de-CH" dirty="0" err="1">
                <a:sym typeface="Wingdings" panose="05000000000000000000" pitchFamily="2" charset="2"/>
              </a:rPr>
              <a:t>parent</a:t>
            </a:r>
            <a:r>
              <a:rPr lang="de-CH" dirty="0">
                <a:sym typeface="Wingdings" panose="05000000000000000000" pitchFamily="2" charset="2"/>
              </a:rPr>
              <a:t> still </a:t>
            </a:r>
            <a:r>
              <a:rPr lang="de-CH" dirty="0" err="1">
                <a:sym typeface="Wingdings" panose="05000000000000000000" pitchFamily="2" charset="2"/>
              </a:rPr>
              <a:t>owes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liabilities</a:t>
            </a:r>
            <a:endParaRPr lang="de-CH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lvl="1"/>
            <a:endParaRPr lang="de-CH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dirty="0" err="1">
                <a:sym typeface="Wingdings" panose="05000000000000000000" pitchFamily="2" charset="2"/>
              </a:rPr>
              <a:t>Faced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with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asset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seizures</a:t>
            </a:r>
            <a:r>
              <a:rPr lang="de-CH" dirty="0">
                <a:sym typeface="Wingdings" panose="05000000000000000000" pitchFamily="2" charset="2"/>
              </a:rPr>
              <a:t>, </a:t>
            </a:r>
            <a:r>
              <a:rPr lang="de-CH" dirty="0" err="1">
                <a:sym typeface="Wingdings" panose="05000000000000000000" pitchFamily="2" charset="2"/>
              </a:rPr>
              <a:t>branches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would</a:t>
            </a:r>
            <a:r>
              <a:rPr lang="de-CH" dirty="0">
                <a:sym typeface="Wingdings" panose="05000000000000000000" pitchFamily="2" charset="2"/>
              </a:rPr>
              <a:t> also </a:t>
            </a:r>
            <a:r>
              <a:rPr lang="de-CH" dirty="0" err="1">
                <a:sym typeface="Wingdings" panose="05000000000000000000" pitchFamily="2" charset="2"/>
              </a:rPr>
              <a:t>reduce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credit</a:t>
            </a:r>
            <a:endParaRPr lang="de-CH" dirty="0">
              <a:sym typeface="Wingdings" panose="05000000000000000000" pitchFamily="2" charset="2"/>
            </a:endParaRPr>
          </a:p>
          <a:p>
            <a:pPr lvl="1"/>
            <a:r>
              <a:rPr lang="de-CH" dirty="0" err="1">
                <a:sym typeface="Wingdings" panose="05000000000000000000" pitchFamily="2" charset="2"/>
              </a:rPr>
              <a:t>Testable</a:t>
            </a:r>
            <a:r>
              <a:rPr lang="de-CH" dirty="0">
                <a:sym typeface="Wingdings" panose="05000000000000000000" pitchFamily="2" charset="2"/>
              </a:rPr>
              <a:t>, </a:t>
            </a:r>
            <a:r>
              <a:rPr lang="de-CH" dirty="0" err="1">
                <a:sym typeface="Wingdings" panose="05000000000000000000" pitchFamily="2" charset="2"/>
              </a:rPr>
              <a:t>strengthens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argument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by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contrasting</a:t>
            </a:r>
            <a:r>
              <a:rPr lang="de-CH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Local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credit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by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subsidiaries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 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vs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  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credit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by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branches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behave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 like </a:t>
            </a:r>
            <a:r>
              <a:rPr lang="de-CH" dirty="0" err="1">
                <a:solidFill>
                  <a:schemeClr val="tx1"/>
                </a:solidFill>
                <a:sym typeface="Wingdings" panose="05000000000000000000" pitchFamily="2" charset="2"/>
              </a:rPr>
              <a:t>cross-border</a:t>
            </a: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?)</a:t>
            </a:r>
          </a:p>
          <a:p>
            <a:pPr marL="914400" lvl="2" indent="0">
              <a:buNone/>
            </a:pPr>
            <a:endParaRPr lang="de-CH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CH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54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C2B0C-FB0A-FFC8-5026-CC3957338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C5AB93-3D74-6E38-C2F0-C17AC1BB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Q7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differences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?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168E5-7365-5414-7540-534B03178B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Cross-</a:t>
            </a:r>
            <a:r>
              <a:rPr lang="de-CH" dirty="0" err="1"/>
              <a:t>border</a:t>
            </a:r>
            <a:r>
              <a:rPr lang="de-CH" dirty="0"/>
              <a:t> </a:t>
            </a:r>
            <a:r>
              <a:rPr lang="de-CH" dirty="0" err="1"/>
              <a:t>credit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i="1" dirty="0" err="1"/>
              <a:t>generally</a:t>
            </a:r>
            <a:r>
              <a:rPr lang="de-CH" i="1" dirty="0"/>
              <a:t> </a:t>
            </a:r>
            <a:r>
              <a:rPr lang="de-CH" dirty="0" err="1"/>
              <a:t>more</a:t>
            </a:r>
            <a:r>
              <a:rPr lang="de-CH" dirty="0"/>
              <a:t> volatile </a:t>
            </a:r>
            <a:r>
              <a:rPr lang="de-CH" dirty="0" err="1"/>
              <a:t>than</a:t>
            </a:r>
            <a:r>
              <a:rPr lang="de-CH" dirty="0"/>
              <a:t>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credit</a:t>
            </a:r>
            <a:endParaRPr lang="de-CH" dirty="0"/>
          </a:p>
          <a:p>
            <a:r>
              <a:rPr lang="de-CH" dirty="0" err="1"/>
              <a:t>may</a:t>
            </a:r>
            <a:r>
              <a:rPr lang="de-CH" dirty="0"/>
              <a:t> </a:t>
            </a:r>
            <a:r>
              <a:rPr lang="de-CH" dirty="0" err="1"/>
              <a:t>well</a:t>
            </a:r>
            <a:r>
              <a:rPr lang="de-CH" dirty="0"/>
              <a:t> </a:t>
            </a:r>
            <a:r>
              <a:rPr lang="de-CH" dirty="0" err="1"/>
              <a:t>respond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event</a:t>
            </a:r>
            <a:endParaRPr lang="de-CH" dirty="0"/>
          </a:p>
          <a:p>
            <a:r>
              <a:rPr lang="de-CH" dirty="0"/>
              <a:t>evident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GFC (</a:t>
            </a:r>
            <a:r>
              <a:rPr lang="de-CH" dirty="0" err="1"/>
              <a:t>related</a:t>
            </a:r>
            <a:r>
              <a:rPr lang="de-CH" dirty="0"/>
              <a:t> </a:t>
            </a:r>
            <a:r>
              <a:rPr lang="de-CH" dirty="0">
                <a:hlinkClick r:id="rId3" action="ppaction://hlinksldjump"/>
              </a:rPr>
              <a:t>BIS </a:t>
            </a:r>
            <a:r>
              <a:rPr lang="de-CH" dirty="0" err="1">
                <a:hlinkClick r:id="rId3" action="ppaction://hlinksldjump"/>
              </a:rPr>
              <a:t>papers</a:t>
            </a:r>
            <a:r>
              <a:rPr lang="de-CH" dirty="0"/>
              <a:t>)</a:t>
            </a:r>
            <a:endParaRPr lang="de-CH" dirty="0">
              <a:hlinkClick r:id="rId4"/>
            </a:endParaRPr>
          </a:p>
          <a:p>
            <a:endParaRPr lang="de-CH" dirty="0"/>
          </a:p>
          <a:p>
            <a:r>
              <a:rPr lang="de-CH" dirty="0" err="1"/>
              <a:t>Role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/>
              <a:t>funding</a:t>
            </a:r>
            <a:r>
              <a:rPr lang="de-CH" dirty="0"/>
              <a:t> </a:t>
            </a:r>
            <a:r>
              <a:rPr lang="de-CH" dirty="0" err="1"/>
              <a:t>structure</a:t>
            </a:r>
            <a:endParaRPr lang="de-CH" dirty="0"/>
          </a:p>
          <a:p>
            <a:r>
              <a:rPr lang="de-CH" dirty="0"/>
              <a:t>In GFC, </a:t>
            </a:r>
            <a:r>
              <a:rPr lang="de-CH" dirty="0" err="1"/>
              <a:t>affiliates</a:t>
            </a:r>
            <a:r>
              <a:rPr lang="de-CH" dirty="0"/>
              <a:t> </a:t>
            </a:r>
            <a:r>
              <a:rPr lang="de-CH" dirty="0" err="1"/>
              <a:t>shrank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when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funded</a:t>
            </a:r>
            <a:r>
              <a:rPr lang="de-CH" dirty="0"/>
              <a:t>:</a:t>
            </a:r>
          </a:p>
          <a:p>
            <a:pPr lvl="1"/>
            <a:r>
              <a:rPr lang="de-CH" dirty="0" err="1"/>
              <a:t>cross-border</a:t>
            </a:r>
            <a:endParaRPr lang="de-CH" dirty="0"/>
          </a:p>
          <a:p>
            <a:pPr lvl="1"/>
            <a:r>
              <a:rPr lang="de-CH" dirty="0"/>
              <a:t>in </a:t>
            </a:r>
            <a:r>
              <a:rPr lang="de-CH" dirty="0" err="1"/>
              <a:t>foreign</a:t>
            </a:r>
            <a:r>
              <a:rPr lang="de-CH" dirty="0"/>
              <a:t> </a:t>
            </a:r>
            <a:r>
              <a:rPr lang="de-CH" dirty="0" err="1"/>
              <a:t>currency</a:t>
            </a:r>
            <a:r>
              <a:rPr lang="de-CH" dirty="0"/>
              <a:t>		</a:t>
            </a:r>
          </a:p>
          <a:p>
            <a:pPr lvl="1"/>
            <a:r>
              <a:rPr lang="de-CH" dirty="0" err="1"/>
              <a:t>interbank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Most </a:t>
            </a:r>
            <a:r>
              <a:rPr lang="de-CH" dirty="0" err="1"/>
              <a:t>stable</a:t>
            </a:r>
            <a:r>
              <a:rPr lang="de-CH" dirty="0"/>
              <a:t>: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intermediation</a:t>
            </a:r>
            <a:r>
              <a:rPr lang="de-CH" dirty="0"/>
              <a:t> [</a:t>
            </a:r>
            <a:r>
              <a:rPr lang="de-CH" dirty="0" err="1">
                <a:hlinkClick r:id="rId3" action="ppaction://hlinksldjump"/>
              </a:rPr>
              <a:t>slide</a:t>
            </a:r>
            <a:r>
              <a:rPr lang="de-CH" dirty="0"/>
              <a:t>]</a:t>
            </a:r>
          </a:p>
          <a:p>
            <a:endParaRPr lang="de-CH" dirty="0">
              <a:highlight>
                <a:srgbClr val="FFFF00"/>
              </a:highlight>
            </a:endParaRPr>
          </a:p>
          <a:p>
            <a:r>
              <a:rPr lang="de-CH" dirty="0">
                <a:sym typeface="Wingdings" panose="05000000000000000000" pitchFamily="2" charset="2"/>
              </a:rPr>
              <a:t>Bank </a:t>
            </a:r>
            <a:r>
              <a:rPr lang="de-CH" dirty="0" err="1">
                <a:sym typeface="Wingdings" panose="05000000000000000000" pitchFamily="2" charset="2"/>
              </a:rPr>
              <a:t>fixed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effects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may</a:t>
            </a:r>
            <a:r>
              <a:rPr lang="de-CH" dirty="0">
                <a:sym typeface="Wingdings" panose="05000000000000000000" pitchFamily="2" charset="2"/>
              </a:rPr>
              <a:t> not </a:t>
            </a:r>
            <a:r>
              <a:rPr lang="de-CH" dirty="0" err="1"/>
              <a:t>suffice</a:t>
            </a:r>
            <a:r>
              <a:rPr lang="de-CH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 err="1">
                <a:solidFill>
                  <a:schemeClr val="tx1"/>
                </a:solidFill>
              </a:rPr>
              <a:t>Distinguish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affiliates</a:t>
            </a:r>
            <a:r>
              <a:rPr lang="de-CH" dirty="0">
                <a:solidFill>
                  <a:schemeClr val="tx1"/>
                </a:solidFill>
              </a:rPr>
              <a:t>’ </a:t>
            </a:r>
            <a:r>
              <a:rPr lang="de-CH" dirty="0" err="1">
                <a:solidFill>
                  <a:schemeClr val="tx1"/>
                </a:solidFill>
              </a:rPr>
              <a:t>funding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models</a:t>
            </a:r>
            <a:endParaRPr lang="de-CH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dirty="0"/>
          </a:p>
          <a:p>
            <a:pPr lvl="1"/>
            <a:endParaRPr lang="de-CH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B1E9B-5202-30E0-25F8-3C5397F5A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58636"/>
            <a:ext cx="6091766" cy="42940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F42F02-E74F-0121-B31C-9092213C699E}"/>
              </a:ext>
            </a:extLst>
          </p:cNvPr>
          <p:cNvGrpSpPr/>
          <p:nvPr/>
        </p:nvGrpSpPr>
        <p:grpSpPr>
          <a:xfrm>
            <a:off x="8688288" y="267798"/>
            <a:ext cx="3384375" cy="1684059"/>
            <a:chOff x="8400256" y="4128175"/>
            <a:chExt cx="3384375" cy="1684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5B2064-BB88-4710-BC44-11C4DC2E4C98}"/>
                </a:ext>
              </a:extLst>
            </p:cNvPr>
            <p:cNvGrpSpPr/>
            <p:nvPr/>
          </p:nvGrpSpPr>
          <p:grpSpPr>
            <a:xfrm>
              <a:off x="8519778" y="4128175"/>
              <a:ext cx="2675518" cy="1618740"/>
              <a:chOff x="8519778" y="4128175"/>
              <a:chExt cx="2675518" cy="161874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8C0C82-4015-27F9-DFDE-0763A963C44F}"/>
                  </a:ext>
                </a:extLst>
              </p:cNvPr>
              <p:cNvSpPr txBox="1"/>
              <p:nvPr/>
            </p:nvSpPr>
            <p:spPr>
              <a:xfrm>
                <a:off x="8626029" y="4128175"/>
                <a:ext cx="2569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</a:t>
                </a:r>
                <a:r>
                  <a:rPr lang="de-CH" sz="20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   Balance </a:t>
                </a:r>
                <a:r>
                  <a:rPr lang="de-CH" sz="20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sheet</a:t>
                </a:r>
                <a:r>
                  <a:rPr lang="de-CH" sz="20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   </a:t>
                </a:r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</a:t>
                </a:r>
                <a:endParaRPr lang="en-GB" sz="20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1FAF19E-F0AE-8ADF-83D5-B32F12069EB8}"/>
                  </a:ext>
                </a:extLst>
              </p:cNvPr>
              <p:cNvGrpSpPr/>
              <p:nvPr/>
            </p:nvGrpSpPr>
            <p:grpSpPr>
              <a:xfrm>
                <a:off x="8519778" y="4504116"/>
                <a:ext cx="2641275" cy="1242799"/>
                <a:chOff x="8544272" y="4502125"/>
                <a:chExt cx="2641275" cy="1242799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95A7B7D-C9CF-0B6D-0A00-9CEA353A6B08}"/>
                    </a:ext>
                  </a:extLst>
                </p:cNvPr>
                <p:cNvCxnSpPr/>
                <p:nvPr/>
              </p:nvCxnSpPr>
              <p:spPr bwMode="auto">
                <a:xfrm>
                  <a:off x="8544272" y="4502125"/>
                  <a:ext cx="264127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EA116DE-3DB3-8A72-2DD4-D1DB4B810BA9}"/>
                    </a:ext>
                  </a:extLst>
                </p:cNvPr>
                <p:cNvCxnSpPr/>
                <p:nvPr/>
              </p:nvCxnSpPr>
              <p:spPr bwMode="auto">
                <a:xfrm flipV="1">
                  <a:off x="9910663" y="4509120"/>
                  <a:ext cx="0" cy="1235804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7D64E2-69EB-ED5C-E2B8-3258FCA02E07}"/>
                </a:ext>
              </a:extLst>
            </p:cNvPr>
            <p:cNvGrpSpPr/>
            <p:nvPr/>
          </p:nvGrpSpPr>
          <p:grpSpPr>
            <a:xfrm>
              <a:off x="8616280" y="4581128"/>
              <a:ext cx="3168351" cy="1231106"/>
              <a:chOff x="8544271" y="4591316"/>
              <a:chExt cx="3168351" cy="123110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6316F9-90AE-ED7A-6BC7-2982E2DAFF33}"/>
                  </a:ext>
                </a:extLst>
              </p:cNvPr>
              <p:cNvSpPr txBox="1"/>
              <p:nvPr/>
            </p:nvSpPr>
            <p:spPr>
              <a:xfrm>
                <a:off x="8544271" y="4591316"/>
                <a:ext cx="129614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Loans</a:t>
                </a:r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 </a:t>
                </a:r>
              </a:p>
              <a:p>
                <a:endParaRPr lang="de-CH" sz="1000" dirty="0">
                  <a:ea typeface="Segoe UI" pitchFamily="34" charset="0"/>
                  <a:cs typeface="Segoe UI" pitchFamily="34" charset="0"/>
                </a:endParaRPr>
              </a:p>
              <a:p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Claims</a:t>
                </a:r>
                <a:endParaRPr lang="en-GB" sz="18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8E7A4D-A97B-5599-25CA-22A9E7AF3C4B}"/>
                  </a:ext>
                </a:extLst>
              </p:cNvPr>
              <p:cNvSpPr txBox="1"/>
              <p:nvPr/>
            </p:nvSpPr>
            <p:spPr>
              <a:xfrm>
                <a:off x="10020811" y="4591316"/>
                <a:ext cx="1691811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Local</a:t>
                </a:r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de-CH" sz="18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deposits</a:t>
                </a:r>
                <a:endPara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endParaRPr lang="de-CH" sz="1000" dirty="0">
                  <a:ea typeface="Segoe UI" pitchFamily="34" charset="0"/>
                  <a:cs typeface="Segoe UI" pitchFamily="34" charset="0"/>
                </a:endParaRPr>
              </a:p>
              <a:p>
                <a:r>
                  <a:rPr lang="de-CH" sz="1800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Other </a:t>
                </a:r>
                <a:r>
                  <a:rPr lang="de-CH" sz="1800" dirty="0" err="1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funding</a:t>
                </a:r>
                <a:endParaRPr lang="de-CH" sz="1800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endParaRPr>
              </a:p>
              <a:p>
                <a:endParaRPr lang="de-CH" sz="10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r>
                  <a:rPr lang="de-CH" sz="1800" dirty="0">
                    <a:ea typeface="Segoe UI" pitchFamily="34" charset="0"/>
                    <a:cs typeface="Segoe UI" pitchFamily="34" charset="0"/>
                  </a:rPr>
                  <a:t>Capital</a:t>
                </a:r>
                <a:endPara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2E24770F-94C8-C2D6-230D-4054597A2C9A}"/>
                </a:ext>
              </a:extLst>
            </p:cNvPr>
            <p:cNvSpPr/>
            <p:nvPr/>
          </p:nvSpPr>
          <p:spPr bwMode="auto">
            <a:xfrm>
              <a:off x="8400256" y="4450467"/>
              <a:ext cx="1296133" cy="1235803"/>
            </a:xfrm>
            <a:prstGeom prst="mathMultiply">
              <a:avLst/>
            </a:prstGeom>
            <a:solidFill>
              <a:srgbClr val="FF0000">
                <a:alpha val="50000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9ED58731-3E18-3A74-B154-811A73C5B59A}"/>
                </a:ext>
              </a:extLst>
            </p:cNvPr>
            <p:cNvSpPr/>
            <p:nvPr/>
          </p:nvSpPr>
          <p:spPr bwMode="auto">
            <a:xfrm>
              <a:off x="10200456" y="4362216"/>
              <a:ext cx="872141" cy="870440"/>
            </a:xfrm>
            <a:prstGeom prst="mathMultiply">
              <a:avLst/>
            </a:prstGeom>
            <a:solidFill>
              <a:srgbClr val="FF0000">
                <a:alpha val="50000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43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0E08-F04B-A48A-8B6A-5CFCD74D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B2D51-A5B7-AA27-8CDC-BF6A5ED32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5D8F0-5CAD-E4F3-E362-09B47D24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2F8AE-24E3-C2BC-48B0-12C9535C9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460" y="980728"/>
            <a:ext cx="11261196" cy="5184576"/>
          </a:xfrm>
        </p:spPr>
        <p:txBody>
          <a:bodyPr/>
          <a:lstStyle/>
          <a:p>
            <a:r>
              <a:rPr lang="en-GB" dirty="0"/>
              <a:t>Intriguing paper offering a compelling narrative</a:t>
            </a:r>
          </a:p>
          <a:p>
            <a:pPr lvl="1"/>
            <a:r>
              <a:rPr lang="en-US" dirty="0"/>
              <a:t>Good data: consolidated bank supervisory country exposure data</a:t>
            </a:r>
          </a:p>
          <a:p>
            <a:pPr lvl="1"/>
            <a:r>
              <a:rPr lang="en-US" dirty="0"/>
              <a:t>Clear empirical findings: cross-border versus local lending</a:t>
            </a:r>
          </a:p>
          <a:p>
            <a:pPr lvl="1"/>
            <a:r>
              <a:rPr lang="en-US" dirty="0"/>
              <a:t>Interesting mechanism: expropriation risk</a:t>
            </a:r>
          </a:p>
          <a:p>
            <a:pPr lvl="1"/>
            <a:endParaRPr lang="en-US" dirty="0"/>
          </a:p>
          <a:p>
            <a:r>
              <a:rPr lang="en-GB" dirty="0"/>
              <a:t>Questions / suggestions </a:t>
            </a:r>
          </a:p>
          <a:p>
            <a:pPr lvl="1"/>
            <a:r>
              <a:rPr lang="en-GB" dirty="0"/>
              <a:t>Disentangle GPR and exchange rate effects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Examine institutional nuances: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asset seizure vs nationalisation 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branches vs subsidiaries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Consider alternative explanations for why banks exhibit different responses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Funding structure</a:t>
            </a:r>
            <a:r>
              <a:rPr lang="en-US" dirty="0"/>
              <a:t>						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5400" dirty="0">
                <a:solidFill>
                  <a:srgbClr val="C0C0C0"/>
                </a:solidFill>
              </a:rPr>
              <a:t>Thank you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82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A1944-CB24-5DE0-31C6-FCBA2F90E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D7B28-F557-3C2A-F3CB-736470091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460" y="2060848"/>
            <a:ext cx="10973164" cy="4392488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rgbClr val="C0C0C0"/>
                </a:solidFill>
              </a:rPr>
              <a:t>Extra slides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8981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39B37E-4AF3-DA0D-29CD-7C10C7D57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F692D-D91C-4D61-7369-9BC627C4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57" y="332656"/>
            <a:ext cx="10541001" cy="648169"/>
          </a:xfrm>
        </p:spPr>
        <p:txBody>
          <a:bodyPr/>
          <a:lstStyle/>
          <a:p>
            <a:pPr algn="l"/>
            <a:r>
              <a:rPr lang="de-CH" dirty="0"/>
              <a:t>Consolidated </a:t>
            </a:r>
            <a:r>
              <a:rPr lang="de-CH" dirty="0" err="1"/>
              <a:t>banking</a:t>
            </a:r>
            <a:r>
              <a:rPr lang="de-CH" dirty="0"/>
              <a:t> </a:t>
            </a:r>
            <a:r>
              <a:rPr lang="de-CH" dirty="0" err="1"/>
              <a:t>statistics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5FE9C8-3E47-3706-43F0-59DEF22B9D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99456" y="2924944"/>
            <a:ext cx="8784976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51155-2C71-A0BC-7539-3F31F4CB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5911" y="908720"/>
            <a:ext cx="10320649" cy="2592288"/>
          </a:xfrm>
        </p:spPr>
        <p:txBody>
          <a:bodyPr/>
          <a:lstStyle/>
          <a:p>
            <a:r>
              <a:rPr lang="de-CH" dirty="0">
                <a:cs typeface="Segoe U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FFIEC 009</a:t>
            </a:r>
            <a:r>
              <a:rPr lang="de-CH" dirty="0">
                <a:cs typeface="Segoe UI" pitchFamily="34" charset="0"/>
              </a:rPr>
              <a:t> </a:t>
            </a:r>
            <a:r>
              <a:rPr lang="de-CH" dirty="0" err="1">
                <a:cs typeface="Segoe UI" pitchFamily="34" charset="0"/>
              </a:rPr>
              <a:t>data</a:t>
            </a:r>
            <a:r>
              <a:rPr lang="de-CH" dirty="0">
                <a:cs typeface="Segoe UI" pitchFamily="34" charset="0"/>
              </a:rPr>
              <a:t> </a:t>
            </a:r>
            <a:r>
              <a:rPr lang="de-CH" dirty="0" err="1">
                <a:cs typeface="Segoe UI" pitchFamily="34" charset="0"/>
              </a:rPr>
              <a:t>used</a:t>
            </a:r>
            <a:r>
              <a:rPr lang="de-CH" dirty="0">
                <a:cs typeface="Segoe UI" pitchFamily="34" charset="0"/>
              </a:rPr>
              <a:t> in Niepmann-Shen </a:t>
            </a:r>
            <a:r>
              <a:rPr lang="de-CH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is</a:t>
            </a:r>
            <a:r>
              <a:rPr lang="de-CH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de-CH" dirty="0">
                <a:latin typeface="Segoe UI" pitchFamily="34" charset="0"/>
                <a:ea typeface="Segoe UI" pitchFamily="34" charset="0"/>
                <a:cs typeface="Segoe UI" pitchFamily="34" charset="0"/>
              </a:rPr>
              <a:t> US bank-level </a:t>
            </a:r>
            <a:r>
              <a:rPr lang="de-CH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r>
              <a:rPr lang="de-CH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underlying</a:t>
            </a:r>
            <a:r>
              <a:rPr lang="de-CH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de-CH" dirty="0">
                <a:latin typeface="Segoe UI" pitchFamily="34" charset="0"/>
                <a:ea typeface="Segoe UI" pitchFamily="34" charset="0"/>
                <a:cs typeface="Segoe UI" pitchFamily="34" charset="0"/>
              </a:rPr>
              <a:t> BIS CBS</a:t>
            </a: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de-CH" dirty="0"/>
              <a:t>Country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 err="1">
                <a:hlinkClick r:id="rId4"/>
              </a:rPr>
              <a:t>reference</a:t>
            </a:r>
            <a:r>
              <a:rPr lang="de-CH" dirty="0">
                <a:hlinkClick r:id="rId4"/>
              </a:rPr>
              <a:t> </a:t>
            </a:r>
            <a:r>
              <a:rPr lang="de-CH" dirty="0" err="1">
                <a:hlinkClick r:id="rId4"/>
              </a:rPr>
              <a:t>article</a:t>
            </a:r>
            <a:r>
              <a:rPr lang="de-CH" dirty="0"/>
              <a:t>: Hardy, McGuire and von Peter 2024</a:t>
            </a:r>
          </a:p>
          <a:p>
            <a:r>
              <a:rPr lang="en-US" dirty="0"/>
              <a:t>Claims comprise loans and holdings of securities (debt and equity)</a:t>
            </a:r>
          </a:p>
          <a:p>
            <a:r>
              <a:rPr lang="en-US" dirty="0"/>
              <a:t>Foreign claims (FC) are claims on counterparties outside the bank’s home country</a:t>
            </a:r>
          </a:p>
          <a:p>
            <a:r>
              <a:rPr lang="en-US" dirty="0"/>
              <a:t>Local claims abroad booked by affiliates (subsidiaries and branches)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539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29924-9739-68FA-55E7-B1D2BFF97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265D3-3FC5-4BC7-5DAF-22709F543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2F061-0A88-2868-153F-9401075B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Sensitivity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credit</a:t>
            </a:r>
            <a:r>
              <a:rPr lang="de-CH" dirty="0"/>
              <a:t> </a:t>
            </a:r>
            <a:r>
              <a:rPr lang="de-CH" dirty="0" err="1"/>
              <a:t>depends</a:t>
            </a:r>
            <a:r>
              <a:rPr lang="de-CH" dirty="0"/>
              <a:t> on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affiliates</a:t>
            </a:r>
            <a:r>
              <a:rPr lang="de-CH" dirty="0"/>
              <a:t> </a:t>
            </a:r>
            <a:r>
              <a:rPr lang="de-CH" dirty="0" err="1"/>
              <a:t>fund</a:t>
            </a:r>
            <a:r>
              <a:rPr lang="de-CH" dirty="0"/>
              <a:t> </a:t>
            </a:r>
            <a:r>
              <a:rPr lang="de-CH" dirty="0" err="1"/>
              <a:t>themselves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1B379-ABCA-6896-484C-80959FC2F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9849" y="1196752"/>
            <a:ext cx="4176464" cy="5400600"/>
          </a:xfrm>
        </p:spPr>
        <p:txBody>
          <a:bodyPr/>
          <a:lstStyle/>
          <a:p>
            <a:r>
              <a:rPr lang="de-CH" dirty="0"/>
              <a:t>In GFC, </a:t>
            </a:r>
            <a:r>
              <a:rPr lang="de-CH" dirty="0" err="1"/>
              <a:t>affiliates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local</a:t>
            </a:r>
            <a:r>
              <a:rPr lang="de-CH" dirty="0"/>
              <a:t> </a:t>
            </a:r>
            <a:r>
              <a:rPr lang="de-CH" dirty="0" err="1"/>
              <a:t>intermediation</a:t>
            </a:r>
            <a:r>
              <a:rPr lang="de-CH" dirty="0"/>
              <a:t> </a:t>
            </a:r>
            <a:r>
              <a:rPr lang="de-CH" dirty="0" err="1"/>
              <a:t>contracted</a:t>
            </a:r>
            <a:r>
              <a:rPr lang="de-CH" dirty="0"/>
              <a:t> </a:t>
            </a:r>
            <a:r>
              <a:rPr lang="de-CH" i="1" dirty="0" err="1"/>
              <a:t>less</a:t>
            </a:r>
            <a:endParaRPr lang="de-CH" i="1" dirty="0"/>
          </a:p>
          <a:p>
            <a:endParaRPr lang="de-CH" dirty="0"/>
          </a:p>
          <a:p>
            <a:endParaRPr lang="de-CH" dirty="0"/>
          </a:p>
          <a:p>
            <a:r>
              <a:rPr lang="de-CH" dirty="0" err="1"/>
              <a:t>Affiliates</a:t>
            </a:r>
            <a:r>
              <a:rPr lang="de-CH" dirty="0"/>
              <a:t> </a:t>
            </a:r>
            <a:r>
              <a:rPr lang="de-CH" dirty="0" err="1"/>
              <a:t>shrank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funded</a:t>
            </a:r>
            <a:endParaRPr lang="de-CH" dirty="0"/>
          </a:p>
          <a:p>
            <a:pPr lvl="1"/>
            <a:r>
              <a:rPr lang="de-CH" dirty="0" err="1"/>
              <a:t>cross-border</a:t>
            </a:r>
            <a:endParaRPr lang="de-CH" dirty="0"/>
          </a:p>
          <a:p>
            <a:pPr lvl="1"/>
            <a:r>
              <a:rPr lang="de-CH" dirty="0" err="1"/>
              <a:t>foreign</a:t>
            </a:r>
            <a:r>
              <a:rPr lang="de-CH" dirty="0"/>
              <a:t> </a:t>
            </a:r>
            <a:r>
              <a:rPr lang="de-CH" dirty="0" err="1"/>
              <a:t>currency</a:t>
            </a:r>
            <a:endParaRPr lang="de-CH" dirty="0"/>
          </a:p>
          <a:p>
            <a:pPr lvl="1"/>
            <a:r>
              <a:rPr lang="de-CH" dirty="0" err="1"/>
              <a:t>interbank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 err="1"/>
              <a:t>Related</a:t>
            </a:r>
            <a:r>
              <a:rPr lang="de-CH" dirty="0"/>
              <a:t> BIS </a:t>
            </a:r>
            <a:r>
              <a:rPr lang="de-CH" dirty="0" err="1"/>
              <a:t>work</a:t>
            </a:r>
            <a:r>
              <a:rPr lang="de-CH" dirty="0"/>
              <a:t>: </a:t>
            </a:r>
          </a:p>
          <a:p>
            <a:pPr marL="0" indent="0">
              <a:buNone/>
            </a:pPr>
            <a:r>
              <a:rPr lang="de-CH" sz="1600" dirty="0">
                <a:hlinkClick r:id="rId2"/>
              </a:rPr>
              <a:t>McCauley et al 2010</a:t>
            </a:r>
            <a:endParaRPr lang="de-CH" sz="1600" dirty="0">
              <a:hlinkClick r:id="rId3"/>
            </a:endParaRPr>
          </a:p>
          <a:p>
            <a:pPr marL="0" indent="0">
              <a:buNone/>
            </a:pPr>
            <a:r>
              <a:rPr lang="de-CH" sz="1600" dirty="0">
                <a:hlinkClick r:id="rId3"/>
              </a:rPr>
              <a:t>McGuire von Peter 2016</a:t>
            </a:r>
            <a:r>
              <a:rPr lang="de-CH" sz="1600" dirty="0"/>
              <a:t> </a:t>
            </a:r>
          </a:p>
          <a:p>
            <a:pPr marL="0" indent="0">
              <a:buNone/>
            </a:pPr>
            <a:r>
              <a:rPr lang="de-CH" sz="1600" dirty="0">
                <a:hlinkClick r:id="rId4"/>
              </a:rPr>
              <a:t>McCauley et al 2019</a:t>
            </a:r>
            <a:endParaRPr lang="de-CH" sz="1600" dirty="0"/>
          </a:p>
          <a:p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8EC81-4B51-1456-6E35-C1BDBE1B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607" y="1757836"/>
            <a:ext cx="7691073" cy="4786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2D5A9-BEB3-155D-F42D-7719FD17C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722" y="1111183"/>
            <a:ext cx="6573167" cy="638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9F17B-50D8-B474-CD3F-A880A016E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2" y="1916832"/>
            <a:ext cx="3134162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95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62FC-9255-11DB-E031-BA5491BD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E21F8-4D16-7511-F660-10941C056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029D31-3F20-9B54-1B49-83FA2541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Clear paper with good data…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0A53E1-F4DF-FF38-1BC8-4F8545104B03}"/>
              </a:ext>
            </a:extLst>
          </p:cNvPr>
          <p:cNvGrpSpPr/>
          <p:nvPr/>
        </p:nvGrpSpPr>
        <p:grpSpPr>
          <a:xfrm>
            <a:off x="2124719" y="1866032"/>
            <a:ext cx="2854354" cy="1664915"/>
            <a:chOff x="2140176" y="2276872"/>
            <a:chExt cx="2854354" cy="23042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4D6FB6-D859-4F3D-2EFB-8BD72C1C5591}"/>
                </a:ext>
              </a:extLst>
            </p:cNvPr>
            <p:cNvSpPr/>
            <p:nvPr/>
          </p:nvSpPr>
          <p:spPr bwMode="auto">
            <a:xfrm>
              <a:off x="2140176" y="2276872"/>
              <a:ext cx="2854354" cy="2304256"/>
            </a:xfrm>
            <a:prstGeom prst="rect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BF8530-E5C8-493F-3FF1-E3F8F2807FFD}"/>
                </a:ext>
              </a:extLst>
            </p:cNvPr>
            <p:cNvSpPr txBox="1"/>
            <p:nvPr/>
          </p:nvSpPr>
          <p:spPr>
            <a:xfrm>
              <a:off x="2479921" y="2354280"/>
              <a:ext cx="2418544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ea typeface="Segoe UI" pitchFamily="34" charset="0"/>
                  <a:cs typeface="Segoe UI" pitchFamily="34" charset="0"/>
                </a:rPr>
                <a:t>US </a:t>
              </a:r>
              <a:r>
                <a:rPr lang="de-CH" sz="3600" dirty="0" err="1">
                  <a:ea typeface="Segoe UI" pitchFamily="34" charset="0"/>
                  <a:cs typeface="Segoe UI" pitchFamily="34" charset="0"/>
                </a:rPr>
                <a:t>bank</a:t>
              </a:r>
              <a:r>
                <a:rPr lang="de-CH" sz="36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de-CH" sz="3600" i="1" dirty="0"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5D6552-9569-DE9A-2EA0-397236BAAB7A}"/>
              </a:ext>
            </a:extLst>
          </p:cNvPr>
          <p:cNvCxnSpPr/>
          <p:nvPr/>
        </p:nvCxnSpPr>
        <p:spPr bwMode="auto">
          <a:xfrm>
            <a:off x="5231904" y="2594137"/>
            <a:ext cx="3096344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C1481-5F88-D843-F715-C20F8C43AE95}"/>
              </a:ext>
            </a:extLst>
          </p:cNvPr>
          <p:cNvSpPr/>
          <p:nvPr/>
        </p:nvSpPr>
        <p:spPr bwMode="auto">
          <a:xfrm>
            <a:off x="8472264" y="1844823"/>
            <a:ext cx="2854354" cy="1686121"/>
          </a:xfrm>
          <a:prstGeom prst="rect">
            <a:avLst/>
          </a:prstGeom>
          <a:noFill/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5162-C803-DF48-A950-508DB295B04E}"/>
              </a:ext>
            </a:extLst>
          </p:cNvPr>
          <p:cNvSpPr txBox="1"/>
          <p:nvPr/>
        </p:nvSpPr>
        <p:spPr>
          <a:xfrm>
            <a:off x="8832304" y="1866033"/>
            <a:ext cx="228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Country </a:t>
            </a:r>
            <a:r>
              <a:rPr lang="de-CH" sz="3600" i="1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6AE3B7-2AC6-AE73-CF49-416A214EFE83}"/>
              </a:ext>
            </a:extLst>
          </p:cNvPr>
          <p:cNvCxnSpPr/>
          <p:nvPr/>
        </p:nvCxnSpPr>
        <p:spPr bwMode="auto">
          <a:xfrm>
            <a:off x="3551896" y="3573016"/>
            <a:ext cx="0" cy="16649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EC935A-024C-9F64-A93A-3C80F84E96FE}"/>
              </a:ext>
            </a:extLst>
          </p:cNvPr>
          <p:cNvSpPr txBox="1"/>
          <p:nvPr/>
        </p:nvSpPr>
        <p:spPr>
          <a:xfrm>
            <a:off x="2140174" y="5301208"/>
            <a:ext cx="28543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 err="1">
                <a:ea typeface="Segoe UI" pitchFamily="34" charset="0"/>
                <a:cs typeface="Segoe UI" pitchFamily="34" charset="0"/>
              </a:rPr>
              <a:t>Borrowers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in </a:t>
            </a:r>
            <a:r>
              <a:rPr lang="de-CH" sz="2400" dirty="0" err="1">
                <a:ea typeface="Segoe UI" pitchFamily="34" charset="0"/>
                <a:cs typeface="Segoe UI" pitchFamily="34" charset="0"/>
              </a:rPr>
              <a:t>the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89E844-8833-0348-EF9A-0B2C13811743}"/>
              </a:ext>
            </a:extLst>
          </p:cNvPr>
          <p:cNvSpPr txBox="1"/>
          <p:nvPr/>
        </p:nvSpPr>
        <p:spPr>
          <a:xfrm>
            <a:off x="8544272" y="2924944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ea typeface="Segoe UI" pitchFamily="34" charset="0"/>
                <a:cs typeface="Segoe UI" pitchFamily="34" charset="0"/>
              </a:rPr>
              <a:t>US </a:t>
            </a:r>
            <a:r>
              <a:rPr lang="de-CH" sz="2800" dirty="0" err="1">
                <a:ea typeface="Segoe UI" pitchFamily="34" charset="0"/>
                <a:cs typeface="Segoe UI" pitchFamily="34" charset="0"/>
              </a:rPr>
              <a:t>banks</a:t>
            </a:r>
            <a:endParaRPr lang="de-CH" sz="280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A4F95-19A0-5415-E0A8-26D531294203}"/>
              </a:ext>
            </a:extLst>
          </p:cNvPr>
          <p:cNvSpPr txBox="1"/>
          <p:nvPr/>
        </p:nvSpPr>
        <p:spPr>
          <a:xfrm>
            <a:off x="8616280" y="6525344"/>
            <a:ext cx="33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>
                <a:cs typeface="Segoe U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FFIEC 009</a:t>
            </a:r>
            <a:r>
              <a:rPr lang="de-CH" sz="1800" dirty="0">
                <a:cs typeface="Segoe UI" pitchFamily="34" charset="0"/>
              </a:rPr>
              <a:t> </a:t>
            </a:r>
            <a:r>
              <a:rPr lang="de-CH" sz="18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underpins</a:t>
            </a:r>
            <a:r>
              <a:rPr lang="de-CH" sz="18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sz="1800" b="0" dirty="0">
                <a:latin typeface="Segoe UI" pitchFamily="34" charset="0"/>
                <a:ea typeface="Segoe UI" pitchFamily="34" charset="0"/>
                <a:cs typeface="Segoe UI" pitchFamily="34" charset="0"/>
                <a:hlinkClick r:id="rId4" action="ppaction://hlinksldjump"/>
              </a:rPr>
              <a:t>BIS CBS</a:t>
            </a:r>
            <a:endParaRPr lang="en-GB" sz="18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4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FD51-4BB5-ED08-1249-90AEF712C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42BD6-1262-FCA5-843B-064016013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C09E1-8F79-CC9E-0CD0-092B1E0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clear empirical findings…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44715D-DEF4-2EAE-D7D8-7A1B2F96A35A}"/>
              </a:ext>
            </a:extLst>
          </p:cNvPr>
          <p:cNvGrpSpPr/>
          <p:nvPr/>
        </p:nvGrpSpPr>
        <p:grpSpPr>
          <a:xfrm>
            <a:off x="2124719" y="1866032"/>
            <a:ext cx="2854354" cy="1664915"/>
            <a:chOff x="2140176" y="2276872"/>
            <a:chExt cx="2854354" cy="23042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F83E22-E30C-432E-E8BA-E479DA079D45}"/>
                </a:ext>
              </a:extLst>
            </p:cNvPr>
            <p:cNvSpPr/>
            <p:nvPr/>
          </p:nvSpPr>
          <p:spPr bwMode="auto">
            <a:xfrm>
              <a:off x="2140176" y="2276872"/>
              <a:ext cx="2854354" cy="2304256"/>
            </a:xfrm>
            <a:prstGeom prst="rect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A079CC-3D8B-54AF-8059-35AB8E09BCD9}"/>
                </a:ext>
              </a:extLst>
            </p:cNvPr>
            <p:cNvSpPr txBox="1"/>
            <p:nvPr/>
          </p:nvSpPr>
          <p:spPr>
            <a:xfrm>
              <a:off x="2479921" y="2354280"/>
              <a:ext cx="2418544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ea typeface="Segoe UI" pitchFamily="34" charset="0"/>
                  <a:cs typeface="Segoe UI" pitchFamily="34" charset="0"/>
                </a:rPr>
                <a:t>US </a:t>
              </a:r>
              <a:r>
                <a:rPr lang="de-CH" sz="3600" dirty="0" err="1">
                  <a:ea typeface="Segoe UI" pitchFamily="34" charset="0"/>
                  <a:cs typeface="Segoe UI" pitchFamily="34" charset="0"/>
                </a:rPr>
                <a:t>bank</a:t>
              </a:r>
              <a:r>
                <a:rPr lang="de-CH" sz="36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de-CH" sz="3600" i="1" dirty="0"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784644-B2AD-18E7-F134-7DF027B10290}"/>
              </a:ext>
            </a:extLst>
          </p:cNvPr>
          <p:cNvCxnSpPr/>
          <p:nvPr/>
        </p:nvCxnSpPr>
        <p:spPr bwMode="auto">
          <a:xfrm>
            <a:off x="5231904" y="2594137"/>
            <a:ext cx="3096344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BAA1C-4A4C-5450-BA28-58B6EECBD7FC}"/>
              </a:ext>
            </a:extLst>
          </p:cNvPr>
          <p:cNvSpPr/>
          <p:nvPr/>
        </p:nvSpPr>
        <p:spPr bwMode="auto">
          <a:xfrm>
            <a:off x="8472264" y="1844823"/>
            <a:ext cx="2854354" cy="1686121"/>
          </a:xfrm>
          <a:prstGeom prst="rect">
            <a:avLst/>
          </a:prstGeom>
          <a:noFill/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6A0A7-0061-19DF-43DD-7F1477699291}"/>
              </a:ext>
            </a:extLst>
          </p:cNvPr>
          <p:cNvSpPr txBox="1"/>
          <p:nvPr/>
        </p:nvSpPr>
        <p:spPr>
          <a:xfrm>
            <a:off x="8832304" y="1866033"/>
            <a:ext cx="228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Country </a:t>
            </a:r>
            <a:r>
              <a:rPr lang="de-CH" sz="3600" i="1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D3CEF4-1217-56E7-1464-24874518300D}"/>
              </a:ext>
            </a:extLst>
          </p:cNvPr>
          <p:cNvCxnSpPr/>
          <p:nvPr/>
        </p:nvCxnSpPr>
        <p:spPr bwMode="auto">
          <a:xfrm>
            <a:off x="3551896" y="3573016"/>
            <a:ext cx="0" cy="16649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C66470-5135-C800-82D0-A1EC88ABA773}"/>
              </a:ext>
            </a:extLst>
          </p:cNvPr>
          <p:cNvSpPr txBox="1"/>
          <p:nvPr/>
        </p:nvSpPr>
        <p:spPr>
          <a:xfrm>
            <a:off x="2140174" y="5301208"/>
            <a:ext cx="28543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 err="1">
                <a:ea typeface="Segoe UI" pitchFamily="34" charset="0"/>
                <a:cs typeface="Segoe UI" pitchFamily="34" charset="0"/>
              </a:rPr>
              <a:t>Borrowers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in </a:t>
            </a:r>
            <a:r>
              <a:rPr lang="de-CH" sz="2400" dirty="0" err="1">
                <a:ea typeface="Segoe UI" pitchFamily="34" charset="0"/>
                <a:cs typeface="Segoe UI" pitchFamily="34" charset="0"/>
              </a:rPr>
              <a:t>the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91D9ED-D7AC-F440-0217-47037184B2DC}"/>
              </a:ext>
            </a:extLst>
          </p:cNvPr>
          <p:cNvSpPr txBox="1"/>
          <p:nvPr/>
        </p:nvSpPr>
        <p:spPr>
          <a:xfrm>
            <a:off x="8544272" y="2924944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ea typeface="Segoe UI" pitchFamily="34" charset="0"/>
                <a:cs typeface="Segoe UI" pitchFamily="34" charset="0"/>
              </a:rPr>
              <a:t>US </a:t>
            </a:r>
            <a:r>
              <a:rPr lang="de-CH" sz="2800" dirty="0" err="1">
                <a:ea typeface="Segoe UI" pitchFamily="34" charset="0"/>
                <a:cs typeface="Segoe UI" pitchFamily="34" charset="0"/>
              </a:rPr>
              <a:t>banks</a:t>
            </a:r>
            <a:endParaRPr lang="de-CH" sz="2800" dirty="0"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02D843-D127-5621-E4B6-1E9AF869A14C}"/>
              </a:ext>
            </a:extLst>
          </p:cNvPr>
          <p:cNvGrpSpPr/>
          <p:nvPr/>
        </p:nvGrpSpPr>
        <p:grpSpPr>
          <a:xfrm>
            <a:off x="263352" y="2730124"/>
            <a:ext cx="1439490" cy="546247"/>
            <a:chOff x="120006" y="2730124"/>
            <a:chExt cx="1439490" cy="5462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EA8110-4593-296D-84F7-402887B52705}"/>
                </a:ext>
              </a:extLst>
            </p:cNvPr>
            <p:cNvSpPr txBox="1"/>
            <p:nvPr/>
          </p:nvSpPr>
          <p:spPr>
            <a:xfrm>
              <a:off x="120006" y="2753151"/>
              <a:ext cx="1439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800" dirty="0" err="1">
                  <a:solidFill>
                    <a:srgbClr val="C00000"/>
                  </a:solidFill>
                  <a:ea typeface="Segoe UI" pitchFamily="34" charset="0"/>
                  <a:cs typeface="Segoe UI" pitchFamily="34" charset="0"/>
                </a:rPr>
                <a:t>GPR</a:t>
              </a:r>
              <a:r>
                <a:rPr lang="de-CH" sz="2800" baseline="-25000" dirty="0" err="1">
                  <a:solidFill>
                    <a:srgbClr val="C00000"/>
                  </a:solidFill>
                  <a:ea typeface="Segoe UI" pitchFamily="34" charset="0"/>
                  <a:cs typeface="Segoe UI" pitchFamily="34" charset="0"/>
                </a:rPr>
                <a:t>bc</a:t>
              </a:r>
              <a:endParaRPr lang="de-CH" sz="2800" baseline="-250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5051484A-19A0-E5F8-CDFA-9D360A7C1F59}"/>
                </a:ext>
              </a:extLst>
            </p:cNvPr>
            <p:cNvSpPr/>
            <p:nvPr/>
          </p:nvSpPr>
          <p:spPr bwMode="auto">
            <a:xfrm>
              <a:off x="1199456" y="273012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57D754-CDB2-233B-9B87-8B7212B5627D}"/>
              </a:ext>
            </a:extLst>
          </p:cNvPr>
          <p:cNvGrpSpPr/>
          <p:nvPr/>
        </p:nvGrpSpPr>
        <p:grpSpPr>
          <a:xfrm>
            <a:off x="5735960" y="2006634"/>
            <a:ext cx="2019168" cy="466725"/>
            <a:chOff x="5951984" y="2006634"/>
            <a:chExt cx="2019168" cy="466725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324CBBD7-0E8A-0748-F70D-3757975C4B7A}"/>
                </a:ext>
              </a:extLst>
            </p:cNvPr>
            <p:cNvSpPr/>
            <p:nvPr/>
          </p:nvSpPr>
          <p:spPr bwMode="auto">
            <a:xfrm rot="10800000">
              <a:off x="7464152" y="200663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06876B-C93C-0A06-4BEA-AFF82626B316}"/>
                </a:ext>
              </a:extLst>
            </p:cNvPr>
            <p:cNvSpPr txBox="1"/>
            <p:nvPr/>
          </p:nvSpPr>
          <p:spPr>
            <a:xfrm>
              <a:off x="5951984" y="2006634"/>
              <a:ext cx="201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(2) XB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869ED9-E68E-A2D4-0EB9-9967ED0FBCCF}"/>
              </a:ext>
            </a:extLst>
          </p:cNvPr>
          <p:cNvGrpSpPr/>
          <p:nvPr/>
        </p:nvGrpSpPr>
        <p:grpSpPr>
          <a:xfrm>
            <a:off x="2584120" y="2730123"/>
            <a:ext cx="2019168" cy="758691"/>
            <a:chOff x="2584120" y="2730123"/>
            <a:chExt cx="2019168" cy="7586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D03CB1-EF87-B79B-6107-5A82DD46B257}"/>
                </a:ext>
              </a:extLst>
            </p:cNvPr>
            <p:cNvSpPr txBox="1"/>
            <p:nvPr/>
          </p:nvSpPr>
          <p:spPr>
            <a:xfrm>
              <a:off x="2584120" y="2780928"/>
              <a:ext cx="2019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Both"/>
              </a:pP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PD</a:t>
              </a:r>
              <a:r>
                <a:rPr lang="de-CH" sz="2000" b="0" baseline="-2500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bc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57B5CE69-4FB0-C685-CC26-A89B3B45F9A6}"/>
                </a:ext>
              </a:extLst>
            </p:cNvPr>
            <p:cNvSpPr/>
            <p:nvPr/>
          </p:nvSpPr>
          <p:spPr bwMode="auto">
            <a:xfrm>
              <a:off x="3863752" y="2730123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4FF516-3AD5-5F75-558C-43110F6556F4}"/>
              </a:ext>
            </a:extLst>
          </p:cNvPr>
          <p:cNvGrpSpPr/>
          <p:nvPr/>
        </p:nvGrpSpPr>
        <p:grpSpPr>
          <a:xfrm>
            <a:off x="9120336" y="2420888"/>
            <a:ext cx="2137219" cy="775960"/>
            <a:chOff x="9120336" y="2420888"/>
            <a:chExt cx="2137219" cy="775960"/>
          </a:xfrm>
        </p:grpSpPr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38062E14-8726-953F-3C25-23651CC8483C}"/>
                </a:ext>
              </a:extLst>
            </p:cNvPr>
            <p:cNvSpPr/>
            <p:nvPr/>
          </p:nvSpPr>
          <p:spPr bwMode="auto">
            <a:xfrm>
              <a:off x="9120336" y="2420888"/>
              <a:ext cx="288032" cy="466725"/>
            </a:xfrm>
            <a:prstGeom prst="upArrow">
              <a:avLst/>
            </a:prstGeom>
            <a:solidFill>
              <a:srgbClr val="0070C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348252-54C5-A82A-2108-3190978670EB}"/>
                </a:ext>
              </a:extLst>
            </p:cNvPr>
            <p:cNvSpPr txBox="1"/>
            <p:nvPr/>
          </p:nvSpPr>
          <p:spPr>
            <a:xfrm>
              <a:off x="9345565" y="2488962"/>
              <a:ext cx="1911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(3)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maintained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45046B-BAA4-533D-8D5D-91AB8E102FDC}"/>
              </a:ext>
            </a:extLst>
          </p:cNvPr>
          <p:cNvGrpSpPr/>
          <p:nvPr/>
        </p:nvGrpSpPr>
        <p:grpSpPr>
          <a:xfrm>
            <a:off x="3575720" y="4233282"/>
            <a:ext cx="1944216" cy="707886"/>
            <a:chOff x="3647728" y="4069521"/>
            <a:chExt cx="1944216" cy="707886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9D44E59B-B24A-43CF-067E-CB4DC469F853}"/>
                </a:ext>
              </a:extLst>
            </p:cNvPr>
            <p:cNvSpPr/>
            <p:nvPr/>
          </p:nvSpPr>
          <p:spPr bwMode="auto">
            <a:xfrm rot="10800000">
              <a:off x="5303912" y="4069521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450A12-7270-8D32-4275-2D0B8C3B0F19}"/>
                </a:ext>
              </a:extLst>
            </p:cNvPr>
            <p:cNvSpPr txBox="1"/>
            <p:nvPr/>
          </p:nvSpPr>
          <p:spPr>
            <a:xfrm>
              <a:off x="3647728" y="4069521"/>
              <a:ext cx="1863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(4) C&amp;I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886418-12AD-7B26-2799-33F2BD89B98E}"/>
              </a:ext>
            </a:extLst>
          </p:cNvPr>
          <p:cNvGrpSpPr/>
          <p:nvPr/>
        </p:nvGrpSpPr>
        <p:grpSpPr>
          <a:xfrm>
            <a:off x="4613030" y="3391647"/>
            <a:ext cx="3668293" cy="1817180"/>
            <a:chOff x="4613030" y="3391647"/>
            <a:chExt cx="3668293" cy="181718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C481320-3592-54DF-99C4-03F9A91960F0}"/>
                </a:ext>
              </a:extLst>
            </p:cNvPr>
            <p:cNvCxnSpPr/>
            <p:nvPr/>
          </p:nvCxnSpPr>
          <p:spPr bwMode="auto">
            <a:xfrm flipH="1">
              <a:off x="4613030" y="3391647"/>
              <a:ext cx="3668293" cy="181718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0070C0"/>
              </a:solidFill>
              <a:prstDash val="solid"/>
              <a:round/>
              <a:headEnd type="none" w="med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54AA47-56D4-B3B1-C4F8-5E01CA492C63}"/>
                </a:ext>
              </a:extLst>
            </p:cNvPr>
            <p:cNvSpPr txBox="1"/>
            <p:nvPr/>
          </p:nvSpPr>
          <p:spPr>
            <a:xfrm rot="20009578">
              <a:off x="6010954" y="4185793"/>
              <a:ext cx="136357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dirty="0" err="1">
                  <a:solidFill>
                    <a:srgbClr val="0070C0"/>
                  </a:solidFill>
                  <a:ea typeface="Segoe UI" pitchFamily="34" charset="0"/>
                  <a:cs typeface="Segoe UI" pitchFamily="34" charset="0"/>
                </a:rPr>
                <a:t>Spillover</a:t>
              </a:r>
              <a:endParaRPr lang="de-CH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63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F3E2-F32B-5323-C6B1-D73FAD12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322DE-3756-8ED9-29CA-948887750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313CFF-B60E-C414-F962-A088815B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and interesting mechanism: expropriation risk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186BF1-9E97-94F6-7E40-7E4271D51BCB}"/>
              </a:ext>
            </a:extLst>
          </p:cNvPr>
          <p:cNvGrpSpPr/>
          <p:nvPr/>
        </p:nvGrpSpPr>
        <p:grpSpPr>
          <a:xfrm>
            <a:off x="2124719" y="1866032"/>
            <a:ext cx="2854354" cy="1664915"/>
            <a:chOff x="2140176" y="2276872"/>
            <a:chExt cx="2854354" cy="23042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F58F2F-E11D-0D03-C3CB-627382CBB867}"/>
                </a:ext>
              </a:extLst>
            </p:cNvPr>
            <p:cNvSpPr/>
            <p:nvPr/>
          </p:nvSpPr>
          <p:spPr bwMode="auto">
            <a:xfrm>
              <a:off x="2140176" y="2276872"/>
              <a:ext cx="2854354" cy="2304256"/>
            </a:xfrm>
            <a:prstGeom prst="rect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71F16B-E252-5596-0733-EB95CF853F19}"/>
                </a:ext>
              </a:extLst>
            </p:cNvPr>
            <p:cNvSpPr txBox="1"/>
            <p:nvPr/>
          </p:nvSpPr>
          <p:spPr>
            <a:xfrm>
              <a:off x="2479921" y="2354280"/>
              <a:ext cx="2418544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ea typeface="Segoe UI" pitchFamily="34" charset="0"/>
                  <a:cs typeface="Segoe UI" pitchFamily="34" charset="0"/>
                </a:rPr>
                <a:t>US </a:t>
              </a:r>
              <a:r>
                <a:rPr lang="de-CH" sz="3600" dirty="0" err="1">
                  <a:ea typeface="Segoe UI" pitchFamily="34" charset="0"/>
                  <a:cs typeface="Segoe UI" pitchFamily="34" charset="0"/>
                </a:rPr>
                <a:t>bank</a:t>
              </a:r>
              <a:r>
                <a:rPr lang="de-CH" sz="36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de-CH" sz="3600" i="1" dirty="0"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83AC68-7F7B-74CA-24D0-552366C0F589}"/>
              </a:ext>
            </a:extLst>
          </p:cNvPr>
          <p:cNvCxnSpPr/>
          <p:nvPr/>
        </p:nvCxnSpPr>
        <p:spPr bwMode="auto">
          <a:xfrm>
            <a:off x="5231904" y="2594137"/>
            <a:ext cx="3096344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D3641-B6D5-EA41-802D-EFBB3A7A2360}"/>
              </a:ext>
            </a:extLst>
          </p:cNvPr>
          <p:cNvSpPr/>
          <p:nvPr/>
        </p:nvSpPr>
        <p:spPr bwMode="auto">
          <a:xfrm>
            <a:off x="8472264" y="1844823"/>
            <a:ext cx="2854354" cy="1686121"/>
          </a:xfrm>
          <a:prstGeom prst="rect">
            <a:avLst/>
          </a:prstGeom>
          <a:noFill/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E9CBC4-63B9-7A1C-3315-56CF0CA2361C}"/>
              </a:ext>
            </a:extLst>
          </p:cNvPr>
          <p:cNvSpPr txBox="1"/>
          <p:nvPr/>
        </p:nvSpPr>
        <p:spPr>
          <a:xfrm>
            <a:off x="8832304" y="1866033"/>
            <a:ext cx="228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Country </a:t>
            </a:r>
            <a:r>
              <a:rPr lang="de-CH" sz="3600" i="1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0FCFB6-18AA-B521-09EC-67C3AFB092F5}"/>
              </a:ext>
            </a:extLst>
          </p:cNvPr>
          <p:cNvCxnSpPr/>
          <p:nvPr/>
        </p:nvCxnSpPr>
        <p:spPr bwMode="auto">
          <a:xfrm>
            <a:off x="3551896" y="3573016"/>
            <a:ext cx="0" cy="16649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6F386E-8AB7-D587-267D-C48FAFBC2AD0}"/>
              </a:ext>
            </a:extLst>
          </p:cNvPr>
          <p:cNvSpPr txBox="1"/>
          <p:nvPr/>
        </p:nvSpPr>
        <p:spPr>
          <a:xfrm>
            <a:off x="2140174" y="5301208"/>
            <a:ext cx="28543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 err="1">
                <a:ea typeface="Segoe UI" pitchFamily="34" charset="0"/>
                <a:cs typeface="Segoe UI" pitchFamily="34" charset="0"/>
              </a:rPr>
              <a:t>Borrowers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in </a:t>
            </a:r>
            <a:r>
              <a:rPr lang="de-CH" sz="2400" dirty="0" err="1">
                <a:ea typeface="Segoe UI" pitchFamily="34" charset="0"/>
                <a:cs typeface="Segoe UI" pitchFamily="34" charset="0"/>
              </a:rPr>
              <a:t>the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D775DC-2EED-075F-31F9-25D8D6000E72}"/>
              </a:ext>
            </a:extLst>
          </p:cNvPr>
          <p:cNvSpPr txBox="1"/>
          <p:nvPr/>
        </p:nvSpPr>
        <p:spPr>
          <a:xfrm>
            <a:off x="8544272" y="2924944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ea typeface="Segoe UI" pitchFamily="34" charset="0"/>
                <a:cs typeface="Segoe UI" pitchFamily="34" charset="0"/>
              </a:rPr>
              <a:t>US </a:t>
            </a:r>
            <a:r>
              <a:rPr lang="de-CH" sz="2800" dirty="0" err="1">
                <a:ea typeface="Segoe UI" pitchFamily="34" charset="0"/>
                <a:cs typeface="Segoe UI" pitchFamily="34" charset="0"/>
              </a:rPr>
              <a:t>banks</a:t>
            </a:r>
            <a:endParaRPr lang="de-CH" sz="2800" dirty="0"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ABF6CE-9209-8344-7AB2-B4BBD06974EE}"/>
              </a:ext>
            </a:extLst>
          </p:cNvPr>
          <p:cNvGrpSpPr/>
          <p:nvPr/>
        </p:nvGrpSpPr>
        <p:grpSpPr>
          <a:xfrm>
            <a:off x="263352" y="2730124"/>
            <a:ext cx="1439490" cy="546247"/>
            <a:chOff x="120006" y="2730124"/>
            <a:chExt cx="1439490" cy="5462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CBBA49-71A9-A96B-63CF-283DAB1E6D12}"/>
                </a:ext>
              </a:extLst>
            </p:cNvPr>
            <p:cNvSpPr txBox="1"/>
            <p:nvPr/>
          </p:nvSpPr>
          <p:spPr>
            <a:xfrm>
              <a:off x="120006" y="2753151"/>
              <a:ext cx="1439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800" dirty="0" err="1">
                  <a:solidFill>
                    <a:srgbClr val="C00000"/>
                  </a:solidFill>
                  <a:ea typeface="Segoe UI" pitchFamily="34" charset="0"/>
                  <a:cs typeface="Segoe UI" pitchFamily="34" charset="0"/>
                </a:rPr>
                <a:t>GPR</a:t>
              </a:r>
              <a:r>
                <a:rPr lang="de-CH" sz="2800" baseline="-25000" dirty="0" err="1">
                  <a:solidFill>
                    <a:srgbClr val="C00000"/>
                  </a:solidFill>
                  <a:ea typeface="Segoe UI" pitchFamily="34" charset="0"/>
                  <a:cs typeface="Segoe UI" pitchFamily="34" charset="0"/>
                </a:rPr>
                <a:t>bc</a:t>
              </a:r>
              <a:endParaRPr lang="de-CH" sz="2800" baseline="-250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228AC845-0D41-3A64-5699-1FF485D25620}"/>
                </a:ext>
              </a:extLst>
            </p:cNvPr>
            <p:cNvSpPr/>
            <p:nvPr/>
          </p:nvSpPr>
          <p:spPr bwMode="auto">
            <a:xfrm>
              <a:off x="1199456" y="273012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F8ABFD-DBA8-46A8-4527-81D408924D5C}"/>
              </a:ext>
            </a:extLst>
          </p:cNvPr>
          <p:cNvGrpSpPr/>
          <p:nvPr/>
        </p:nvGrpSpPr>
        <p:grpSpPr>
          <a:xfrm>
            <a:off x="5735960" y="2006634"/>
            <a:ext cx="2019168" cy="466725"/>
            <a:chOff x="5951984" y="2006634"/>
            <a:chExt cx="2019168" cy="466725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6D2B67E3-9B6D-443B-15E2-64D253C5B994}"/>
                </a:ext>
              </a:extLst>
            </p:cNvPr>
            <p:cNvSpPr/>
            <p:nvPr/>
          </p:nvSpPr>
          <p:spPr bwMode="auto">
            <a:xfrm rot="10800000">
              <a:off x="7464152" y="200663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6EBDA3-0F7A-EF38-F6FF-C1A470500937}"/>
                </a:ext>
              </a:extLst>
            </p:cNvPr>
            <p:cNvSpPr txBox="1"/>
            <p:nvPr/>
          </p:nvSpPr>
          <p:spPr>
            <a:xfrm>
              <a:off x="5951984" y="2006634"/>
              <a:ext cx="201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(2) XB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13F4D4-2A28-E8FF-94A4-0089CF7FEB08}"/>
              </a:ext>
            </a:extLst>
          </p:cNvPr>
          <p:cNvGrpSpPr/>
          <p:nvPr/>
        </p:nvGrpSpPr>
        <p:grpSpPr>
          <a:xfrm>
            <a:off x="2584120" y="2730123"/>
            <a:ext cx="2019168" cy="758691"/>
            <a:chOff x="2584120" y="2730123"/>
            <a:chExt cx="2019168" cy="7586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503BBC-915D-CFA8-7170-5BE1FEC6CC19}"/>
                </a:ext>
              </a:extLst>
            </p:cNvPr>
            <p:cNvSpPr txBox="1"/>
            <p:nvPr/>
          </p:nvSpPr>
          <p:spPr>
            <a:xfrm>
              <a:off x="2584120" y="2780928"/>
              <a:ext cx="2019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Both"/>
              </a:pP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PD</a:t>
              </a:r>
              <a:r>
                <a:rPr lang="de-CH" sz="2000" b="0" baseline="-2500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bc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20B9C0A8-E6B4-A614-7B0A-8F217769E0A3}"/>
                </a:ext>
              </a:extLst>
            </p:cNvPr>
            <p:cNvSpPr/>
            <p:nvPr/>
          </p:nvSpPr>
          <p:spPr bwMode="auto">
            <a:xfrm>
              <a:off x="3863752" y="2730123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68DB48-4A05-22D4-ECCB-A8D1BABE536A}"/>
              </a:ext>
            </a:extLst>
          </p:cNvPr>
          <p:cNvGrpSpPr/>
          <p:nvPr/>
        </p:nvGrpSpPr>
        <p:grpSpPr>
          <a:xfrm>
            <a:off x="9120336" y="2420888"/>
            <a:ext cx="2137219" cy="775960"/>
            <a:chOff x="9120336" y="2420888"/>
            <a:chExt cx="2137219" cy="775960"/>
          </a:xfrm>
        </p:grpSpPr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0CB0E244-7796-C746-F49A-C1E7D68D329A}"/>
                </a:ext>
              </a:extLst>
            </p:cNvPr>
            <p:cNvSpPr/>
            <p:nvPr/>
          </p:nvSpPr>
          <p:spPr bwMode="auto">
            <a:xfrm>
              <a:off x="9120336" y="2420888"/>
              <a:ext cx="288032" cy="466725"/>
            </a:xfrm>
            <a:prstGeom prst="upArrow">
              <a:avLst/>
            </a:prstGeom>
            <a:solidFill>
              <a:srgbClr val="0070C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29B93E-A734-E4B9-0DCB-1B256DDED96D}"/>
                </a:ext>
              </a:extLst>
            </p:cNvPr>
            <p:cNvSpPr txBox="1"/>
            <p:nvPr/>
          </p:nvSpPr>
          <p:spPr>
            <a:xfrm>
              <a:off x="9345565" y="2488962"/>
              <a:ext cx="1911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(3)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maintained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2DE0CD-CCDE-C9D9-B563-286B0BD98F68}"/>
              </a:ext>
            </a:extLst>
          </p:cNvPr>
          <p:cNvGrpSpPr/>
          <p:nvPr/>
        </p:nvGrpSpPr>
        <p:grpSpPr>
          <a:xfrm>
            <a:off x="3575720" y="4233282"/>
            <a:ext cx="1944216" cy="707886"/>
            <a:chOff x="3647728" y="4069521"/>
            <a:chExt cx="1944216" cy="707886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28452383-214B-E93A-DC96-12B978205BFA}"/>
                </a:ext>
              </a:extLst>
            </p:cNvPr>
            <p:cNvSpPr/>
            <p:nvPr/>
          </p:nvSpPr>
          <p:spPr bwMode="auto">
            <a:xfrm rot="10800000">
              <a:off x="5303912" y="4069521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779E26-3D13-7B17-271F-E7D531D2322A}"/>
                </a:ext>
              </a:extLst>
            </p:cNvPr>
            <p:cNvSpPr txBox="1"/>
            <p:nvPr/>
          </p:nvSpPr>
          <p:spPr>
            <a:xfrm>
              <a:off x="3647728" y="4069521"/>
              <a:ext cx="1863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(4) C&amp;I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820DDB-B627-CCB3-4022-20315D2FBBAB}"/>
              </a:ext>
            </a:extLst>
          </p:cNvPr>
          <p:cNvGrpSpPr/>
          <p:nvPr/>
        </p:nvGrpSpPr>
        <p:grpSpPr>
          <a:xfrm>
            <a:off x="8519778" y="4128175"/>
            <a:ext cx="2675518" cy="1618740"/>
            <a:chOff x="8519778" y="4128175"/>
            <a:chExt cx="2675518" cy="16187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A8C939-ED6F-FF3F-3D0D-4C71B847423B}"/>
                </a:ext>
              </a:extLst>
            </p:cNvPr>
            <p:cNvSpPr txBox="1"/>
            <p:nvPr/>
          </p:nvSpPr>
          <p:spPr>
            <a:xfrm>
              <a:off x="8626029" y="4128175"/>
              <a:ext cx="2569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</a:t>
              </a:r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   Balance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sheet</a:t>
              </a:r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   </a:t>
              </a:r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9177F3-6243-7F44-0DFF-D56F2A57FAB0}"/>
                </a:ext>
              </a:extLst>
            </p:cNvPr>
            <p:cNvGrpSpPr/>
            <p:nvPr/>
          </p:nvGrpSpPr>
          <p:grpSpPr>
            <a:xfrm>
              <a:off x="8519778" y="4504116"/>
              <a:ext cx="2641275" cy="1242799"/>
              <a:chOff x="8544272" y="4502125"/>
              <a:chExt cx="2641275" cy="124279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CC9B9B9-77BB-E699-5D37-B6CFAB2816C2}"/>
                  </a:ext>
                </a:extLst>
              </p:cNvPr>
              <p:cNvCxnSpPr/>
              <p:nvPr/>
            </p:nvCxnSpPr>
            <p:spPr bwMode="auto">
              <a:xfrm>
                <a:off x="8544272" y="4502125"/>
                <a:ext cx="2641275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D549444-8676-BEA4-5388-9A3E58784B2C}"/>
                  </a:ext>
                </a:extLst>
              </p:cNvPr>
              <p:cNvCxnSpPr/>
              <p:nvPr/>
            </p:nvCxnSpPr>
            <p:spPr bwMode="auto">
              <a:xfrm flipV="1">
                <a:off x="9910663" y="4509120"/>
                <a:ext cx="0" cy="1235804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8A7415-A808-817B-86DD-376D4EA4EB30}"/>
              </a:ext>
            </a:extLst>
          </p:cNvPr>
          <p:cNvGrpSpPr/>
          <p:nvPr/>
        </p:nvGrpSpPr>
        <p:grpSpPr>
          <a:xfrm>
            <a:off x="8616280" y="4581128"/>
            <a:ext cx="3168351" cy="954107"/>
            <a:chOff x="8544271" y="4591316"/>
            <a:chExt cx="3168351" cy="95410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7B1FD0-AA0C-5DB8-188D-88A30FA87B47}"/>
                </a:ext>
              </a:extLst>
            </p:cNvPr>
            <p:cNvSpPr txBox="1"/>
            <p:nvPr/>
          </p:nvSpPr>
          <p:spPr>
            <a:xfrm>
              <a:off x="8544271" y="4591316"/>
              <a:ext cx="1296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 </a:t>
              </a:r>
            </a:p>
            <a:p>
              <a:endParaRPr lang="de-CH" sz="1800" dirty="0">
                <a:ea typeface="Segoe UI" pitchFamily="34" charset="0"/>
                <a:cs typeface="Segoe UI" pitchFamily="34" charset="0"/>
              </a:endParaRPr>
            </a:p>
            <a:p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Claims</a:t>
              </a:r>
              <a:endParaRPr lang="en-GB" sz="18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77264-716E-C0F9-63F5-9050D89DEC05}"/>
                </a:ext>
              </a:extLst>
            </p:cNvPr>
            <p:cNvSpPr txBox="1"/>
            <p:nvPr/>
          </p:nvSpPr>
          <p:spPr>
            <a:xfrm>
              <a:off x="10020811" y="4591316"/>
              <a:ext cx="16918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Local</a:t>
              </a:r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de-CH" sz="18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deposits</a:t>
              </a:r>
              <a:endParaRPr lang="de-CH" sz="18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endParaRPr lang="en-GB" sz="18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2FBD5AC-F94F-E2C0-0BF2-B31ECF74AA96}"/>
              </a:ext>
            </a:extLst>
          </p:cNvPr>
          <p:cNvSpPr/>
          <p:nvPr/>
        </p:nvSpPr>
        <p:spPr bwMode="auto">
          <a:xfrm>
            <a:off x="8400256" y="4450467"/>
            <a:ext cx="1296133" cy="1235803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2C606E37-420E-5F09-B8B7-15D06D89DFC7}"/>
              </a:ext>
            </a:extLst>
          </p:cNvPr>
          <p:cNvSpPr/>
          <p:nvPr/>
        </p:nvSpPr>
        <p:spPr bwMode="auto">
          <a:xfrm>
            <a:off x="10200456" y="4406932"/>
            <a:ext cx="872141" cy="870440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1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10D04-C0A7-9402-75C3-9DA58CE6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6C173-EA4C-BD23-4FCD-2D05DBA3D2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3E2669-04E4-399C-9E8D-DC0721BB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Q1</a:t>
            </a:r>
            <a:r>
              <a:rPr lang="en-GB" dirty="0"/>
              <a:t>: The spillover is surprising – small in the aggregate?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C1C940-E6B6-5365-10FC-2C4E827B22F1}"/>
              </a:ext>
            </a:extLst>
          </p:cNvPr>
          <p:cNvGrpSpPr/>
          <p:nvPr/>
        </p:nvGrpSpPr>
        <p:grpSpPr>
          <a:xfrm>
            <a:off x="2124719" y="1866032"/>
            <a:ext cx="2854354" cy="1664915"/>
            <a:chOff x="2140176" y="2276872"/>
            <a:chExt cx="2854354" cy="23042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62795B-4C83-2655-1AB0-5E352CE8FE7F}"/>
                </a:ext>
              </a:extLst>
            </p:cNvPr>
            <p:cNvSpPr/>
            <p:nvPr/>
          </p:nvSpPr>
          <p:spPr bwMode="auto">
            <a:xfrm>
              <a:off x="2140176" y="2276872"/>
              <a:ext cx="2854354" cy="2304256"/>
            </a:xfrm>
            <a:prstGeom prst="rect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69C089-7AF9-EADF-B507-959E626533A1}"/>
                </a:ext>
              </a:extLst>
            </p:cNvPr>
            <p:cNvSpPr txBox="1"/>
            <p:nvPr/>
          </p:nvSpPr>
          <p:spPr>
            <a:xfrm>
              <a:off x="2479921" y="2354280"/>
              <a:ext cx="2418544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ea typeface="Segoe UI" pitchFamily="34" charset="0"/>
                  <a:cs typeface="Segoe UI" pitchFamily="34" charset="0"/>
                </a:rPr>
                <a:t>US </a:t>
              </a:r>
              <a:r>
                <a:rPr lang="de-CH" sz="3600" dirty="0" err="1">
                  <a:ea typeface="Segoe UI" pitchFamily="34" charset="0"/>
                  <a:cs typeface="Segoe UI" pitchFamily="34" charset="0"/>
                </a:rPr>
                <a:t>bank</a:t>
              </a:r>
              <a:r>
                <a:rPr lang="de-CH" sz="36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de-CH" sz="3600" i="1" dirty="0"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5DA043-64E5-843D-F783-48951F6C60D0}"/>
              </a:ext>
            </a:extLst>
          </p:cNvPr>
          <p:cNvCxnSpPr/>
          <p:nvPr/>
        </p:nvCxnSpPr>
        <p:spPr bwMode="auto">
          <a:xfrm>
            <a:off x="5231904" y="2594137"/>
            <a:ext cx="3096344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E88D0-6698-EEE3-1477-CE183F9EDF7C}"/>
              </a:ext>
            </a:extLst>
          </p:cNvPr>
          <p:cNvSpPr/>
          <p:nvPr/>
        </p:nvSpPr>
        <p:spPr bwMode="auto">
          <a:xfrm>
            <a:off x="8472264" y="1844823"/>
            <a:ext cx="2854354" cy="1686121"/>
          </a:xfrm>
          <a:prstGeom prst="rect">
            <a:avLst/>
          </a:prstGeom>
          <a:noFill/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213CAE-1A2B-DA99-EC5D-C4CD2214702D}"/>
              </a:ext>
            </a:extLst>
          </p:cNvPr>
          <p:cNvSpPr txBox="1"/>
          <p:nvPr/>
        </p:nvSpPr>
        <p:spPr>
          <a:xfrm>
            <a:off x="8832304" y="1866033"/>
            <a:ext cx="228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Country </a:t>
            </a:r>
            <a:r>
              <a:rPr lang="de-CH" sz="3600" i="1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7EB03E-99B2-7A3D-60DD-FC0C59A5FFFA}"/>
              </a:ext>
            </a:extLst>
          </p:cNvPr>
          <p:cNvCxnSpPr/>
          <p:nvPr/>
        </p:nvCxnSpPr>
        <p:spPr bwMode="auto">
          <a:xfrm>
            <a:off x="3551896" y="3573016"/>
            <a:ext cx="0" cy="16649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5AB0A4-2AD2-6D68-0CAC-5416C732487A}"/>
              </a:ext>
            </a:extLst>
          </p:cNvPr>
          <p:cNvSpPr txBox="1"/>
          <p:nvPr/>
        </p:nvSpPr>
        <p:spPr>
          <a:xfrm>
            <a:off x="2140174" y="5301208"/>
            <a:ext cx="28543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CH" sz="2400" dirty="0" err="1">
                <a:ea typeface="Segoe UI" pitchFamily="34" charset="0"/>
                <a:cs typeface="Segoe UI" pitchFamily="34" charset="0"/>
              </a:rPr>
              <a:t>Borrowers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in </a:t>
            </a:r>
            <a:r>
              <a:rPr lang="de-CH" sz="2400" dirty="0" err="1">
                <a:ea typeface="Segoe UI" pitchFamily="34" charset="0"/>
                <a:cs typeface="Segoe UI" pitchFamily="34" charset="0"/>
              </a:rPr>
              <a:t>the</a:t>
            </a:r>
            <a:r>
              <a:rPr lang="de-CH" sz="2400" dirty="0">
                <a:ea typeface="Segoe UI" pitchFamily="34" charset="0"/>
                <a:cs typeface="Segoe UI" pitchFamily="34" charset="0"/>
              </a:rPr>
              <a:t> 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91CC40-D008-EA37-9C43-891B19CE05CC}"/>
              </a:ext>
            </a:extLst>
          </p:cNvPr>
          <p:cNvSpPr txBox="1"/>
          <p:nvPr/>
        </p:nvSpPr>
        <p:spPr>
          <a:xfrm>
            <a:off x="8544272" y="2924944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ea typeface="Segoe UI" pitchFamily="34" charset="0"/>
                <a:cs typeface="Segoe UI" pitchFamily="34" charset="0"/>
              </a:rPr>
              <a:t>US </a:t>
            </a:r>
            <a:r>
              <a:rPr lang="de-CH" sz="2800" dirty="0" err="1">
                <a:ea typeface="Segoe UI" pitchFamily="34" charset="0"/>
                <a:cs typeface="Segoe UI" pitchFamily="34" charset="0"/>
              </a:rPr>
              <a:t>banks</a:t>
            </a:r>
            <a:endParaRPr lang="de-CH" sz="2800" dirty="0"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EC8DA9-E2A5-930E-7DF9-AD6D2084B743}"/>
              </a:ext>
            </a:extLst>
          </p:cNvPr>
          <p:cNvGrpSpPr/>
          <p:nvPr/>
        </p:nvGrpSpPr>
        <p:grpSpPr>
          <a:xfrm>
            <a:off x="263352" y="2730124"/>
            <a:ext cx="1439490" cy="546247"/>
            <a:chOff x="120006" y="2730124"/>
            <a:chExt cx="1439490" cy="5462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E988DA-0D64-65D4-CC10-AC5A4B9A90F2}"/>
                </a:ext>
              </a:extLst>
            </p:cNvPr>
            <p:cNvSpPr txBox="1"/>
            <p:nvPr/>
          </p:nvSpPr>
          <p:spPr>
            <a:xfrm>
              <a:off x="120006" y="2753151"/>
              <a:ext cx="1439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800" dirty="0" err="1">
                  <a:solidFill>
                    <a:srgbClr val="C00000"/>
                  </a:solidFill>
                  <a:ea typeface="Segoe UI" pitchFamily="34" charset="0"/>
                  <a:cs typeface="Segoe UI" pitchFamily="34" charset="0"/>
                </a:rPr>
                <a:t>GPR</a:t>
              </a:r>
              <a:r>
                <a:rPr lang="de-CH" sz="2800" baseline="-25000" dirty="0" err="1">
                  <a:solidFill>
                    <a:srgbClr val="C00000"/>
                  </a:solidFill>
                  <a:ea typeface="Segoe UI" pitchFamily="34" charset="0"/>
                  <a:cs typeface="Segoe UI" pitchFamily="34" charset="0"/>
                </a:rPr>
                <a:t>bc</a:t>
              </a:r>
              <a:endParaRPr lang="de-CH" sz="2800" baseline="-250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C3DAC60B-35BB-FA26-7B3C-FD7DBD18F9F2}"/>
                </a:ext>
              </a:extLst>
            </p:cNvPr>
            <p:cNvSpPr/>
            <p:nvPr/>
          </p:nvSpPr>
          <p:spPr bwMode="auto">
            <a:xfrm>
              <a:off x="1199456" y="273012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57AF7B-46C4-2AD4-DED6-D22E8CAB0FCC}"/>
              </a:ext>
            </a:extLst>
          </p:cNvPr>
          <p:cNvGrpSpPr/>
          <p:nvPr/>
        </p:nvGrpSpPr>
        <p:grpSpPr>
          <a:xfrm>
            <a:off x="5735960" y="2006634"/>
            <a:ext cx="2019168" cy="466725"/>
            <a:chOff x="5951984" y="2006634"/>
            <a:chExt cx="2019168" cy="466725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4A2256C9-302A-E088-9D04-5072A8C1D355}"/>
                </a:ext>
              </a:extLst>
            </p:cNvPr>
            <p:cNvSpPr/>
            <p:nvPr/>
          </p:nvSpPr>
          <p:spPr bwMode="auto">
            <a:xfrm rot="10800000">
              <a:off x="7464152" y="200663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99EA7-922F-3230-538C-BC5FC1F9A4BC}"/>
                </a:ext>
              </a:extLst>
            </p:cNvPr>
            <p:cNvSpPr txBox="1"/>
            <p:nvPr/>
          </p:nvSpPr>
          <p:spPr>
            <a:xfrm>
              <a:off x="5951984" y="2006634"/>
              <a:ext cx="201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(2) XB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9F46C2-6FFF-21B2-2B11-673C6C603ED5}"/>
              </a:ext>
            </a:extLst>
          </p:cNvPr>
          <p:cNvGrpSpPr/>
          <p:nvPr/>
        </p:nvGrpSpPr>
        <p:grpSpPr>
          <a:xfrm>
            <a:off x="2584120" y="2730123"/>
            <a:ext cx="2019168" cy="758691"/>
            <a:chOff x="2584120" y="2730123"/>
            <a:chExt cx="2019168" cy="7586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485656-3E49-43D8-0106-ED8BBA21919A}"/>
                </a:ext>
              </a:extLst>
            </p:cNvPr>
            <p:cNvSpPr txBox="1"/>
            <p:nvPr/>
          </p:nvSpPr>
          <p:spPr>
            <a:xfrm>
              <a:off x="2584120" y="2780928"/>
              <a:ext cx="2019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Both"/>
              </a:pP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PD</a:t>
              </a:r>
              <a:r>
                <a:rPr lang="de-CH" sz="2000" b="0" baseline="-2500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bc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C2E026A2-0FBE-DA81-30AD-5BEF12D2A157}"/>
                </a:ext>
              </a:extLst>
            </p:cNvPr>
            <p:cNvSpPr/>
            <p:nvPr/>
          </p:nvSpPr>
          <p:spPr bwMode="auto">
            <a:xfrm>
              <a:off x="3863752" y="2730123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97FE2C-5684-990F-5382-81106033E9AB}"/>
              </a:ext>
            </a:extLst>
          </p:cNvPr>
          <p:cNvGrpSpPr/>
          <p:nvPr/>
        </p:nvGrpSpPr>
        <p:grpSpPr>
          <a:xfrm>
            <a:off x="9120336" y="2420888"/>
            <a:ext cx="2137219" cy="775960"/>
            <a:chOff x="9120336" y="2420888"/>
            <a:chExt cx="2137219" cy="775960"/>
          </a:xfrm>
        </p:grpSpPr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653A8127-EA50-58EA-DFF9-5C48585A79C5}"/>
                </a:ext>
              </a:extLst>
            </p:cNvPr>
            <p:cNvSpPr/>
            <p:nvPr/>
          </p:nvSpPr>
          <p:spPr bwMode="auto">
            <a:xfrm>
              <a:off x="9120336" y="2420888"/>
              <a:ext cx="288032" cy="466725"/>
            </a:xfrm>
            <a:prstGeom prst="upArrow">
              <a:avLst/>
            </a:prstGeom>
            <a:solidFill>
              <a:srgbClr val="0070C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1FC88-C14C-5CEC-9BD0-8C3031B56E1E}"/>
                </a:ext>
              </a:extLst>
            </p:cNvPr>
            <p:cNvSpPr txBox="1"/>
            <p:nvPr/>
          </p:nvSpPr>
          <p:spPr>
            <a:xfrm>
              <a:off x="9345565" y="2488962"/>
              <a:ext cx="1911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(3)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maintained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C31543-D1A4-C0CF-09AC-0CF4F9D48308}"/>
              </a:ext>
            </a:extLst>
          </p:cNvPr>
          <p:cNvGrpSpPr/>
          <p:nvPr/>
        </p:nvGrpSpPr>
        <p:grpSpPr>
          <a:xfrm>
            <a:off x="3575720" y="4233282"/>
            <a:ext cx="1944216" cy="707886"/>
            <a:chOff x="3647728" y="4069521"/>
            <a:chExt cx="1944216" cy="707886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D623CF80-29F1-EDF8-68E8-7EBD0E27C574}"/>
                </a:ext>
              </a:extLst>
            </p:cNvPr>
            <p:cNvSpPr/>
            <p:nvPr/>
          </p:nvSpPr>
          <p:spPr bwMode="auto">
            <a:xfrm rot="10800000">
              <a:off x="5303912" y="4069521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800338-C8F1-E566-BC66-4CFE19258741}"/>
                </a:ext>
              </a:extLst>
            </p:cNvPr>
            <p:cNvSpPr txBox="1"/>
            <p:nvPr/>
          </p:nvSpPr>
          <p:spPr>
            <a:xfrm>
              <a:off x="3647728" y="4069521"/>
              <a:ext cx="1863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(4) C&amp;I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F66971-77F6-BF6D-1D11-CAA14D03B54D}"/>
              </a:ext>
            </a:extLst>
          </p:cNvPr>
          <p:cNvGrpSpPr/>
          <p:nvPr/>
        </p:nvGrpSpPr>
        <p:grpSpPr>
          <a:xfrm>
            <a:off x="4613030" y="3391647"/>
            <a:ext cx="3668293" cy="1817180"/>
            <a:chOff x="4613030" y="3391647"/>
            <a:chExt cx="3668293" cy="181718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0945442-FFBE-5FCC-6CF6-BA6704E9C994}"/>
                </a:ext>
              </a:extLst>
            </p:cNvPr>
            <p:cNvCxnSpPr/>
            <p:nvPr/>
          </p:nvCxnSpPr>
          <p:spPr bwMode="auto">
            <a:xfrm flipH="1">
              <a:off x="4613030" y="3391647"/>
              <a:ext cx="3668293" cy="181718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0070C0"/>
              </a:solidFill>
              <a:prstDash val="solid"/>
              <a:round/>
              <a:headEnd type="none" w="med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AB25EA-05EA-1C63-E4C8-4F107A765D30}"/>
                </a:ext>
              </a:extLst>
            </p:cNvPr>
            <p:cNvSpPr txBox="1"/>
            <p:nvPr/>
          </p:nvSpPr>
          <p:spPr>
            <a:xfrm rot="20009578">
              <a:off x="6036153" y="4162627"/>
              <a:ext cx="146738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dirty="0" err="1">
                  <a:solidFill>
                    <a:srgbClr val="0070C0"/>
                  </a:solidFill>
                  <a:highlight>
                    <a:srgbClr val="FFFF00"/>
                  </a:highlight>
                  <a:ea typeface="Segoe UI" pitchFamily="34" charset="0"/>
                  <a:cs typeface="Segoe UI" pitchFamily="34" charset="0"/>
                </a:rPr>
                <a:t>Spillover</a:t>
              </a:r>
              <a:endParaRPr lang="de-CH" dirty="0">
                <a:solidFill>
                  <a:srgbClr val="0070C0"/>
                </a:solidFill>
                <a:highlight>
                  <a:srgbClr val="FFFF00"/>
                </a:highlight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EA863F-00D1-00F4-34B2-9894F17D4B9C}"/>
              </a:ext>
            </a:extLst>
          </p:cNvPr>
          <p:cNvSpPr txBox="1"/>
          <p:nvPr/>
        </p:nvSpPr>
        <p:spPr>
          <a:xfrm>
            <a:off x="6144344" y="4998398"/>
            <a:ext cx="5928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ea typeface="Segoe UI" pitchFamily="34" charset="0"/>
                <a:cs typeface="Segoe UI" pitchFamily="34" charset="0"/>
              </a:rPr>
              <a:t>Substantial GPR </a:t>
            </a:r>
            <a:r>
              <a:rPr lang="de-CH" dirty="0" err="1">
                <a:ea typeface="Segoe UI" pitchFamily="34" charset="0"/>
                <a:cs typeface="Segoe UI" pitchFamily="34" charset="0"/>
              </a:rPr>
              <a:t>may</a:t>
            </a:r>
            <a:r>
              <a:rPr lang="de-CH" dirty="0">
                <a:ea typeface="Segoe UI" pitchFamily="34" charset="0"/>
                <a:cs typeface="Segoe UI" pitchFamily="34" charset="0"/>
              </a:rPr>
              <a:t> </a:t>
            </a:r>
            <a:r>
              <a:rPr lang="de-CH" dirty="0" err="1">
                <a:ea typeface="Segoe UI" pitchFamily="34" charset="0"/>
                <a:cs typeface="Segoe UI" pitchFamily="34" charset="0"/>
              </a:rPr>
              <a:t>affect</a:t>
            </a:r>
            <a:r>
              <a:rPr lang="de-CH" dirty="0">
                <a:ea typeface="Segoe UI" pitchFamily="34" charset="0"/>
                <a:cs typeface="Segoe UI" pitchFamily="34" charset="0"/>
              </a:rPr>
              <a:t> &lt;1% </a:t>
            </a:r>
            <a:r>
              <a:rPr lang="de-CH" dirty="0" err="1">
                <a:ea typeface="Segoe UI" pitchFamily="34" charset="0"/>
                <a:cs typeface="Segoe UI" pitchFamily="34" charset="0"/>
              </a:rPr>
              <a:t>banks’</a:t>
            </a:r>
            <a:r>
              <a:rPr lang="de-CH" dirty="0">
                <a:ea typeface="Segoe UI" pitchFamily="34" charset="0"/>
                <a:cs typeface="Segoe UI" pitchFamily="34" charset="0"/>
              </a:rPr>
              <a:t> total </a:t>
            </a:r>
            <a:r>
              <a:rPr lang="de-CH" dirty="0" err="1">
                <a:ea typeface="Segoe UI" pitchFamily="34" charset="0"/>
                <a:cs typeface="Segoe UI" pitchFamily="34" charset="0"/>
              </a:rPr>
              <a:t>assets</a:t>
            </a:r>
            <a:endParaRPr lang="de-CH" dirty="0">
              <a:ea typeface="Segoe UI" pitchFamily="34" charset="0"/>
              <a:cs typeface="Segoe UI" pitchFamily="34" charset="0"/>
            </a:endParaRPr>
          </a:p>
          <a:p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How</a:t>
            </a:r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can</a:t>
            </a:r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GPR </a:t>
            </a:r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affect</a:t>
            </a:r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C&amp;I so </a:t>
            </a:r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much</a:t>
            </a:r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</a:p>
          <a:p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 </a:t>
            </a:r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Beyond</a:t>
            </a:r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dirty="0" err="1">
                <a:ea typeface="Segoe UI" pitchFamily="34" charset="0"/>
                <a:cs typeface="Segoe UI" pitchFamily="34" charset="0"/>
              </a:rPr>
              <a:t>sensitivity</a:t>
            </a:r>
            <a:r>
              <a:rPr lang="de-CH" dirty="0">
                <a:ea typeface="Segoe UI" pitchFamily="34" charset="0"/>
                <a:cs typeface="Segoe UI" pitchFamily="34" charset="0"/>
              </a:rPr>
              <a:t>, </a:t>
            </a:r>
            <a:r>
              <a:rPr lang="de-CH" dirty="0" err="1">
                <a:ea typeface="Segoe UI" pitchFamily="34" charset="0"/>
                <a:cs typeface="Segoe UI" pitchFamily="34" charset="0"/>
              </a:rPr>
              <a:t>estimate</a:t>
            </a:r>
            <a:r>
              <a:rPr lang="de-CH" dirty="0">
                <a:ea typeface="Segoe UI" pitchFamily="34" charset="0"/>
                <a:cs typeface="Segoe UI" pitchFamily="34" charset="0"/>
              </a:rPr>
              <a:t> </a:t>
            </a:r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aggregate</a:t>
            </a:r>
            <a:r>
              <a:rPr lang="de-CH" sz="20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de-CH" sz="2000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effect</a:t>
            </a:r>
            <a:endParaRPr lang="en-GB" sz="20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9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CFC9-C323-E476-6B26-412A5869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CCE98-D553-7C63-7132-221DCC11D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8351C-38BF-44A3-62BA-1162DADA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 response: cross-border vs local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A52B2D-0CF4-A077-6C4A-2183B71D9B7E}"/>
              </a:ext>
            </a:extLst>
          </p:cNvPr>
          <p:cNvGrpSpPr/>
          <p:nvPr/>
        </p:nvGrpSpPr>
        <p:grpSpPr>
          <a:xfrm>
            <a:off x="2124719" y="1866032"/>
            <a:ext cx="2854354" cy="1664915"/>
            <a:chOff x="2140176" y="2276872"/>
            <a:chExt cx="2854354" cy="23042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EAF86A-6B7F-F3E8-C745-D935F802951C}"/>
                </a:ext>
              </a:extLst>
            </p:cNvPr>
            <p:cNvSpPr/>
            <p:nvPr/>
          </p:nvSpPr>
          <p:spPr bwMode="auto">
            <a:xfrm>
              <a:off x="2140176" y="2276872"/>
              <a:ext cx="2854354" cy="2304256"/>
            </a:xfrm>
            <a:prstGeom prst="rect">
              <a:avLst/>
            </a:prstGeom>
            <a:grp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0B9D56-461B-742F-D1C5-85462D2A0FD2}"/>
                </a:ext>
              </a:extLst>
            </p:cNvPr>
            <p:cNvSpPr txBox="1"/>
            <p:nvPr/>
          </p:nvSpPr>
          <p:spPr>
            <a:xfrm>
              <a:off x="2479921" y="2354280"/>
              <a:ext cx="2418544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CH" sz="3600" dirty="0">
                  <a:ea typeface="Segoe UI" pitchFamily="34" charset="0"/>
                  <a:cs typeface="Segoe UI" pitchFamily="34" charset="0"/>
                </a:rPr>
                <a:t>US </a:t>
              </a:r>
              <a:r>
                <a:rPr lang="de-CH" sz="3600" dirty="0" err="1">
                  <a:ea typeface="Segoe UI" pitchFamily="34" charset="0"/>
                  <a:cs typeface="Segoe UI" pitchFamily="34" charset="0"/>
                </a:rPr>
                <a:t>bank</a:t>
              </a:r>
              <a:r>
                <a:rPr lang="de-CH" sz="3600" dirty="0">
                  <a:ea typeface="Segoe UI" pitchFamily="34" charset="0"/>
                  <a:cs typeface="Segoe UI" pitchFamily="34" charset="0"/>
                </a:rPr>
                <a:t> </a:t>
              </a:r>
              <a:r>
                <a:rPr lang="de-CH" sz="3600" i="1" dirty="0">
                  <a:ea typeface="Segoe UI" pitchFamily="34" charset="0"/>
                  <a:cs typeface="Segoe UI" pitchFamily="34" charset="0"/>
                </a:rPr>
                <a:t>b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456950-CE64-E3AD-8F86-1E56A7662601}"/>
              </a:ext>
            </a:extLst>
          </p:cNvPr>
          <p:cNvCxnSpPr/>
          <p:nvPr/>
        </p:nvCxnSpPr>
        <p:spPr bwMode="auto">
          <a:xfrm>
            <a:off x="5231904" y="2594137"/>
            <a:ext cx="3096344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D5BE7C-34B4-02BE-36C0-57325844FC56}"/>
              </a:ext>
            </a:extLst>
          </p:cNvPr>
          <p:cNvSpPr/>
          <p:nvPr/>
        </p:nvSpPr>
        <p:spPr bwMode="auto">
          <a:xfrm>
            <a:off x="8472264" y="1844823"/>
            <a:ext cx="2854354" cy="1686121"/>
          </a:xfrm>
          <a:prstGeom prst="rect">
            <a:avLst/>
          </a:prstGeom>
          <a:noFill/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780B3-8F1A-1B5B-BA00-711CFA3CED4D}"/>
              </a:ext>
            </a:extLst>
          </p:cNvPr>
          <p:cNvSpPr txBox="1"/>
          <p:nvPr/>
        </p:nvSpPr>
        <p:spPr>
          <a:xfrm>
            <a:off x="8832304" y="1866033"/>
            <a:ext cx="228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Country </a:t>
            </a:r>
            <a:r>
              <a:rPr lang="de-CH" sz="3600" i="1" dirty="0">
                <a:solidFill>
                  <a:srgbClr val="C00000"/>
                </a:solidFill>
                <a:ea typeface="Segoe UI" pitchFamily="34" charset="0"/>
                <a:cs typeface="Segoe UI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7FE87C-2E99-DE79-2BBB-0D5FE6EE3728}"/>
              </a:ext>
            </a:extLst>
          </p:cNvPr>
          <p:cNvSpPr txBox="1"/>
          <p:nvPr/>
        </p:nvSpPr>
        <p:spPr>
          <a:xfrm>
            <a:off x="8544272" y="2924944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800" dirty="0">
                <a:ea typeface="Segoe UI" pitchFamily="34" charset="0"/>
                <a:cs typeface="Segoe UI" pitchFamily="34" charset="0"/>
              </a:rPr>
              <a:t>US </a:t>
            </a:r>
            <a:r>
              <a:rPr lang="de-CH" sz="2800" dirty="0" err="1">
                <a:ea typeface="Segoe UI" pitchFamily="34" charset="0"/>
                <a:cs typeface="Segoe UI" pitchFamily="34" charset="0"/>
              </a:rPr>
              <a:t>banks</a:t>
            </a:r>
            <a:endParaRPr lang="de-CH" sz="2800" dirty="0"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E41D09-D493-ABE1-5CCF-14CEAC690DE1}"/>
              </a:ext>
            </a:extLst>
          </p:cNvPr>
          <p:cNvGrpSpPr/>
          <p:nvPr/>
        </p:nvGrpSpPr>
        <p:grpSpPr>
          <a:xfrm>
            <a:off x="5735960" y="2006634"/>
            <a:ext cx="2019168" cy="466725"/>
            <a:chOff x="5951984" y="2006634"/>
            <a:chExt cx="2019168" cy="466725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46189294-8691-FC43-99A0-3A40890D82FB}"/>
                </a:ext>
              </a:extLst>
            </p:cNvPr>
            <p:cNvSpPr/>
            <p:nvPr/>
          </p:nvSpPr>
          <p:spPr bwMode="auto">
            <a:xfrm rot="10800000">
              <a:off x="7464152" y="2006634"/>
              <a:ext cx="288032" cy="466725"/>
            </a:xfrm>
            <a:prstGeom prst="upArrow">
              <a:avLst/>
            </a:prstGeom>
            <a:solidFill>
              <a:srgbClr val="C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5D416C-0BF6-DFBB-3ED9-B5E4A5F71469}"/>
                </a:ext>
              </a:extLst>
            </p:cNvPr>
            <p:cNvSpPr txBox="1"/>
            <p:nvPr/>
          </p:nvSpPr>
          <p:spPr>
            <a:xfrm>
              <a:off x="5951984" y="2006634"/>
              <a:ext cx="201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(2) XB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D13667-9C21-BC6E-1D33-DC3080F1AB31}"/>
              </a:ext>
            </a:extLst>
          </p:cNvPr>
          <p:cNvGrpSpPr/>
          <p:nvPr/>
        </p:nvGrpSpPr>
        <p:grpSpPr>
          <a:xfrm>
            <a:off x="9120336" y="2420888"/>
            <a:ext cx="2137219" cy="775960"/>
            <a:chOff x="9120336" y="2420888"/>
            <a:chExt cx="2137219" cy="775960"/>
          </a:xfrm>
        </p:grpSpPr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D898AEB7-6C19-9B86-AE29-D4DECAFEDF60}"/>
                </a:ext>
              </a:extLst>
            </p:cNvPr>
            <p:cNvSpPr/>
            <p:nvPr/>
          </p:nvSpPr>
          <p:spPr bwMode="auto">
            <a:xfrm>
              <a:off x="9120336" y="2420888"/>
              <a:ext cx="288032" cy="466725"/>
            </a:xfrm>
            <a:prstGeom prst="upArrow">
              <a:avLst/>
            </a:prstGeom>
            <a:solidFill>
              <a:srgbClr val="0070C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C2118D-1421-8D8C-AF86-1565FFFB1173}"/>
                </a:ext>
              </a:extLst>
            </p:cNvPr>
            <p:cNvSpPr txBox="1"/>
            <p:nvPr/>
          </p:nvSpPr>
          <p:spPr>
            <a:xfrm>
              <a:off x="9345565" y="2488962"/>
              <a:ext cx="19119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(3) </a:t>
              </a:r>
              <a:r>
                <a:rPr lang="de-CH" sz="2000" b="0" dirty="0" err="1">
                  <a:latin typeface="Segoe UI" pitchFamily="34" charset="0"/>
                  <a:ea typeface="Segoe UI" pitchFamily="34" charset="0"/>
                  <a:cs typeface="Segoe UI" pitchFamily="34" charset="0"/>
                </a:rPr>
                <a:t>maintained</a:t>
              </a:r>
              <a:endParaRPr lang="de-CH" sz="2000" b="0" baseline="-250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r>
                <a:rPr lang="de-CH" sz="2000" b="0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endParaRPr lang="en-GB" sz="2000" b="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1B6AB8-7813-00F4-0F14-9A76EB993330}"/>
              </a:ext>
            </a:extLst>
          </p:cNvPr>
          <p:cNvGrpSpPr/>
          <p:nvPr/>
        </p:nvGrpSpPr>
        <p:grpSpPr>
          <a:xfrm>
            <a:off x="8400256" y="4128175"/>
            <a:ext cx="3384375" cy="1618740"/>
            <a:chOff x="8400256" y="4128175"/>
            <a:chExt cx="3384375" cy="16187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EAE82B-18FF-A2BF-4984-889D6E6C695A}"/>
                </a:ext>
              </a:extLst>
            </p:cNvPr>
            <p:cNvGrpSpPr/>
            <p:nvPr/>
          </p:nvGrpSpPr>
          <p:grpSpPr>
            <a:xfrm>
              <a:off x="8519778" y="4128175"/>
              <a:ext cx="2675518" cy="1618740"/>
              <a:chOff x="8519778" y="4128175"/>
              <a:chExt cx="2675518" cy="16187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5C72B6-BA49-8B40-B749-BB59CE32FFB7}"/>
                  </a:ext>
                </a:extLst>
              </p:cNvPr>
              <p:cNvSpPr txBox="1"/>
              <p:nvPr/>
            </p:nvSpPr>
            <p:spPr>
              <a:xfrm>
                <a:off x="8626029" y="4128175"/>
                <a:ext cx="2569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A</a:t>
                </a:r>
                <a:r>
                  <a:rPr lang="de-CH" sz="20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   Balance </a:t>
                </a:r>
                <a:r>
                  <a:rPr lang="de-CH" sz="20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sheet</a:t>
                </a:r>
                <a:r>
                  <a:rPr lang="de-CH" sz="20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   </a:t>
                </a:r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</a:t>
                </a:r>
                <a:endParaRPr lang="en-GB" sz="20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7411147-ABB1-F57A-E5C0-4DDBE30ED8C4}"/>
                  </a:ext>
                </a:extLst>
              </p:cNvPr>
              <p:cNvGrpSpPr/>
              <p:nvPr/>
            </p:nvGrpSpPr>
            <p:grpSpPr>
              <a:xfrm>
                <a:off x="8519778" y="4504116"/>
                <a:ext cx="2641275" cy="1242799"/>
                <a:chOff x="8544272" y="4502125"/>
                <a:chExt cx="2641275" cy="1242799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2C637D6-9FB8-4D17-60D1-13A43A9F7C79}"/>
                    </a:ext>
                  </a:extLst>
                </p:cNvPr>
                <p:cNvCxnSpPr/>
                <p:nvPr/>
              </p:nvCxnSpPr>
              <p:spPr bwMode="auto">
                <a:xfrm>
                  <a:off x="8544272" y="4502125"/>
                  <a:ext cx="264127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7E03189-CA8E-BCA2-EE3D-1001491AC177}"/>
                    </a:ext>
                  </a:extLst>
                </p:cNvPr>
                <p:cNvCxnSpPr/>
                <p:nvPr/>
              </p:nvCxnSpPr>
              <p:spPr bwMode="auto">
                <a:xfrm flipV="1">
                  <a:off x="9910663" y="4509120"/>
                  <a:ext cx="0" cy="1235804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09EC42C-EDDC-03D1-703D-D473D9EEBD33}"/>
                </a:ext>
              </a:extLst>
            </p:cNvPr>
            <p:cNvGrpSpPr/>
            <p:nvPr/>
          </p:nvGrpSpPr>
          <p:grpSpPr>
            <a:xfrm>
              <a:off x="8616280" y="4581128"/>
              <a:ext cx="3168351" cy="954107"/>
              <a:chOff x="8544271" y="4591316"/>
              <a:chExt cx="3168351" cy="95410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1D0D58-4FFF-2641-5B83-13E2E33A1733}"/>
                  </a:ext>
                </a:extLst>
              </p:cNvPr>
              <p:cNvSpPr txBox="1"/>
              <p:nvPr/>
            </p:nvSpPr>
            <p:spPr>
              <a:xfrm>
                <a:off x="8544271" y="4591316"/>
                <a:ext cx="12961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Loans</a:t>
                </a:r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 </a:t>
                </a:r>
              </a:p>
              <a:p>
                <a:endParaRPr lang="de-CH" sz="1800" dirty="0">
                  <a:ea typeface="Segoe UI" pitchFamily="34" charset="0"/>
                  <a:cs typeface="Segoe UI" pitchFamily="34" charset="0"/>
                </a:endParaRPr>
              </a:p>
              <a:p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Claims</a:t>
                </a:r>
                <a:endParaRPr lang="en-GB" sz="18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D694E6-1812-7304-81E1-A69EC25C3977}"/>
                  </a:ext>
                </a:extLst>
              </p:cNvPr>
              <p:cNvSpPr txBox="1"/>
              <p:nvPr/>
            </p:nvSpPr>
            <p:spPr>
              <a:xfrm>
                <a:off x="10020811" y="4591316"/>
                <a:ext cx="1691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Local</a:t>
                </a:r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de-CH" sz="1800" b="0" dirty="0" err="1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deposits</a:t>
                </a:r>
                <a:endParaRPr lang="de-CH" sz="18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  <a:p>
                <a:r>
                  <a:rPr lang="de-CH" sz="1800" b="0" dirty="0"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 </a:t>
                </a:r>
              </a:p>
            </p:txBody>
          </p:sp>
        </p:grpSp>
        <p:sp>
          <p:nvSpPr>
            <p:cNvPr id="39" name="Multiplication Sign 38">
              <a:extLst>
                <a:ext uri="{FF2B5EF4-FFF2-40B4-BE49-F238E27FC236}">
                  <a16:creationId xmlns:a16="http://schemas.microsoft.com/office/drawing/2014/main" id="{31CBD9FC-853C-A8E3-B12F-9F39A6ED4452}"/>
                </a:ext>
              </a:extLst>
            </p:cNvPr>
            <p:cNvSpPr/>
            <p:nvPr/>
          </p:nvSpPr>
          <p:spPr bwMode="auto">
            <a:xfrm>
              <a:off x="8400256" y="4450467"/>
              <a:ext cx="1296133" cy="1235803"/>
            </a:xfrm>
            <a:prstGeom prst="mathMultiply">
              <a:avLst/>
            </a:prstGeom>
            <a:solidFill>
              <a:srgbClr val="FF0000">
                <a:alpha val="50000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Multiplication Sign 39">
              <a:extLst>
                <a:ext uri="{FF2B5EF4-FFF2-40B4-BE49-F238E27FC236}">
                  <a16:creationId xmlns:a16="http://schemas.microsoft.com/office/drawing/2014/main" id="{1237BA0D-87BE-1866-84DC-56DF1F447EDB}"/>
                </a:ext>
              </a:extLst>
            </p:cNvPr>
            <p:cNvSpPr/>
            <p:nvPr/>
          </p:nvSpPr>
          <p:spPr bwMode="auto">
            <a:xfrm>
              <a:off x="10200456" y="4406932"/>
              <a:ext cx="872141" cy="870440"/>
            </a:xfrm>
            <a:prstGeom prst="mathMultiply">
              <a:avLst/>
            </a:prstGeom>
            <a:solidFill>
              <a:srgbClr val="FF0000">
                <a:alpha val="50000"/>
              </a:srgb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B316ACB-FD32-7370-7B55-CD18491BEC1B}"/>
              </a:ext>
            </a:extLst>
          </p:cNvPr>
          <p:cNvSpPr/>
          <p:nvPr/>
        </p:nvSpPr>
        <p:spPr bwMode="auto">
          <a:xfrm rot="288096">
            <a:off x="5638942" y="1450602"/>
            <a:ext cx="5612351" cy="2035061"/>
          </a:xfrm>
          <a:prstGeom prst="ellipse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12700" cap="sq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936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9F93B75-A692-00C9-456F-9EFCD698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60" y="1340768"/>
            <a:ext cx="3533724" cy="2615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186C1-B241-082C-BBAA-763FC0A88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AE86EC-13B6-9F14-CA50-B7C44219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Q2</a:t>
            </a:r>
            <a:r>
              <a:rPr lang="de-CH" dirty="0"/>
              <a:t>: </a:t>
            </a:r>
            <a:r>
              <a:rPr lang="de-CH" dirty="0" err="1"/>
              <a:t>Confounding</a:t>
            </a:r>
            <a:r>
              <a:rPr lang="de-CH" dirty="0"/>
              <a:t> GPR and </a:t>
            </a:r>
            <a:r>
              <a:rPr lang="de-CH" dirty="0" err="1"/>
              <a:t>exchange</a:t>
            </a:r>
            <a:r>
              <a:rPr lang="de-CH" dirty="0"/>
              <a:t> rate?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9A38D-CF6C-DE83-5093-FF539C057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053529"/>
            <a:ext cx="6839117" cy="5476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380F8C-B987-154B-32AF-A3ADEBF4A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1586903"/>
            <a:ext cx="3219242" cy="48964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D98FEA-231B-D209-69BB-73B704E96031}"/>
              </a:ext>
            </a:extLst>
          </p:cNvPr>
          <p:cNvSpPr/>
          <p:nvPr/>
        </p:nvSpPr>
        <p:spPr bwMode="auto">
          <a:xfrm>
            <a:off x="7896199" y="1693098"/>
            <a:ext cx="1636451" cy="1473037"/>
          </a:xfrm>
          <a:prstGeom prst="rect">
            <a:avLst/>
          </a:prstGeom>
          <a:solidFill>
            <a:srgbClr val="00B05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5093D-6EDB-F3D3-FAD7-0EFE35234183}"/>
              </a:ext>
            </a:extLst>
          </p:cNvPr>
          <p:cNvSpPr/>
          <p:nvPr/>
        </p:nvSpPr>
        <p:spPr bwMode="auto">
          <a:xfrm>
            <a:off x="9621437" y="1693098"/>
            <a:ext cx="1587131" cy="1473037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BBD4A17-F866-2D64-ED4E-D2B857C02AF1}"/>
              </a:ext>
            </a:extLst>
          </p:cNvPr>
          <p:cNvSpPr/>
          <p:nvPr/>
        </p:nvSpPr>
        <p:spPr bwMode="auto">
          <a:xfrm>
            <a:off x="7035058" y="303444"/>
            <a:ext cx="2805358" cy="1181340"/>
          </a:xfrm>
          <a:prstGeom prst="curvedDownArrow">
            <a:avLst/>
          </a:prstGeom>
          <a:solidFill>
            <a:schemeClr val="accent3">
              <a:lumMod val="40000"/>
              <a:lumOff val="60000"/>
            </a:schemeClr>
          </a:solidFill>
          <a:ln w="12700" cap="sq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F20E7-C291-E821-2E7B-E71469D06475}"/>
              </a:ext>
            </a:extLst>
          </p:cNvPr>
          <p:cNvSpPr/>
          <p:nvPr/>
        </p:nvSpPr>
        <p:spPr bwMode="auto">
          <a:xfrm>
            <a:off x="5879976" y="1693098"/>
            <a:ext cx="1636451" cy="147303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3BEBEB-97CB-E539-4524-656515DD90F9}"/>
              </a:ext>
            </a:extLst>
          </p:cNvPr>
          <p:cNvSpPr/>
          <p:nvPr/>
        </p:nvSpPr>
        <p:spPr bwMode="auto">
          <a:xfrm>
            <a:off x="6528048" y="3573017"/>
            <a:ext cx="988380" cy="520834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C47E10-5FF1-F6A3-FCA8-D187930A63EC}"/>
              </a:ext>
            </a:extLst>
          </p:cNvPr>
          <p:cNvSpPr/>
          <p:nvPr/>
        </p:nvSpPr>
        <p:spPr bwMode="auto">
          <a:xfrm>
            <a:off x="839416" y="3573017"/>
            <a:ext cx="10369152" cy="520834"/>
          </a:xfrm>
          <a:prstGeom prst="rect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72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0175A-62A4-B4D2-3BCF-3E9043330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059AC-AEBD-FBA8-F83C-43AD0938B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E87CC-686C-72CF-3F3D-047696C4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636007" cy="466725"/>
          </a:xfrm>
        </p:spPr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Q3</a:t>
            </a:r>
            <a:r>
              <a:rPr lang="de-CH" dirty="0"/>
              <a:t>: Are US </a:t>
            </a:r>
            <a:r>
              <a:rPr lang="de-CH" dirty="0" err="1"/>
              <a:t>banks</a:t>
            </a:r>
            <a:r>
              <a:rPr lang="de-CH" dirty="0"/>
              <a:t> </a:t>
            </a:r>
            <a:r>
              <a:rPr lang="de-CH" dirty="0" err="1"/>
              <a:t>representative</a:t>
            </a:r>
            <a:r>
              <a:rPr lang="de-CH" dirty="0"/>
              <a:t>?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3B06F-DAD1-C855-E021-28B86C37D8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468" y="5797649"/>
            <a:ext cx="11477220" cy="72769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Cross-border positions did fall more than local credit: slow to withdraw (few disposals)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US banks </a:t>
            </a:r>
            <a:r>
              <a:rPr lang="en-GB" i="1" dirty="0">
                <a:solidFill>
                  <a:schemeClr val="tx1"/>
                </a:solidFill>
              </a:rPr>
              <a:t>expanded</a:t>
            </a:r>
            <a:r>
              <a:rPr lang="en-GB" dirty="0">
                <a:solidFill>
                  <a:schemeClr val="tx1"/>
                </a:solidFill>
              </a:rPr>
              <a:t> local rouble credit in spite of valuation effects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83362-9A55-D354-3381-73E5B51B7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986000"/>
            <a:ext cx="8595067" cy="478306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1BFA43-6E13-FDC2-0DFC-5F3E509E1357}"/>
              </a:ext>
            </a:extLst>
          </p:cNvPr>
          <p:cNvCxnSpPr/>
          <p:nvPr/>
        </p:nvCxnSpPr>
        <p:spPr bwMode="auto">
          <a:xfrm flipV="1">
            <a:off x="7464152" y="4005064"/>
            <a:ext cx="720080" cy="223224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9854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1D3C-E624-F534-9878-9E17C02F3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FD767-3110-14DE-C6D8-3D6677BF9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300AF-B8CA-3E47-5212-0FF23B3B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highlight>
                  <a:srgbClr val="FFFF00"/>
                </a:highlight>
              </a:rPr>
              <a:t>Q4</a:t>
            </a:r>
            <a:r>
              <a:rPr lang="de-CH" dirty="0"/>
              <a:t> </a:t>
            </a:r>
            <a:r>
              <a:rPr lang="de-CH" dirty="0" err="1"/>
              <a:t>Geopolitical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 = </a:t>
            </a:r>
            <a:r>
              <a:rPr lang="de-CH" dirty="0" err="1"/>
              <a:t>expropriation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D9093-DD98-3BA0-8125-13221E938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460" y="1052736"/>
            <a:ext cx="11452540" cy="5184576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Paper </a:t>
            </a:r>
            <a:r>
              <a:rPr lang="de-CH" dirty="0" err="1"/>
              <a:t>focuses</a:t>
            </a:r>
            <a:r>
              <a:rPr lang="de-CH" dirty="0"/>
              <a:t> on </a:t>
            </a:r>
            <a:r>
              <a:rPr lang="de-CH" dirty="0" err="1"/>
              <a:t>expropriation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distinctive</a:t>
            </a:r>
            <a:r>
              <a:rPr lang="de-CH" dirty="0"/>
              <a:t> feature </a:t>
            </a:r>
            <a:r>
              <a:rPr lang="de-CH" dirty="0" err="1"/>
              <a:t>of</a:t>
            </a:r>
            <a:r>
              <a:rPr lang="de-CH" dirty="0"/>
              <a:t> GPR</a:t>
            </a:r>
          </a:p>
          <a:p>
            <a:endParaRPr lang="de-CH" dirty="0"/>
          </a:p>
          <a:p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, same </a:t>
            </a:r>
            <a:r>
              <a:rPr lang="de-CH" dirty="0" err="1"/>
              <a:t>response</a:t>
            </a:r>
            <a:r>
              <a:rPr lang="de-CH" dirty="0"/>
              <a:t>? </a:t>
            </a:r>
          </a:p>
          <a:p>
            <a:pPr lvl="1"/>
            <a:r>
              <a:rPr lang="en-US" dirty="0"/>
              <a:t>In 2022-23, 48 countries (“The West”) imposed sanctions on Russia </a:t>
            </a:r>
            <a:r>
              <a:rPr lang="en-US" sz="1800" dirty="0">
                <a:hlinkClick r:id="rId3"/>
              </a:rPr>
              <a:t>Global Sanctions database</a:t>
            </a:r>
            <a:endParaRPr lang="de-CH" dirty="0"/>
          </a:p>
          <a:p>
            <a:pPr lvl="1"/>
            <a:r>
              <a:rPr lang="de-CH" dirty="0"/>
              <a:t>Russia </a:t>
            </a:r>
            <a:r>
              <a:rPr lang="de-CH" dirty="0" err="1"/>
              <a:t>retaliated</a:t>
            </a:r>
            <a:r>
              <a:rPr lang="de-CH" dirty="0"/>
              <a:t> </a:t>
            </a:r>
            <a:r>
              <a:rPr lang="de-CH" dirty="0" err="1"/>
              <a:t>against</a:t>
            </a:r>
            <a:r>
              <a:rPr lang="de-CH" dirty="0"/>
              <a:t> Western </a:t>
            </a:r>
            <a:r>
              <a:rPr lang="de-CH" dirty="0" err="1"/>
              <a:t>banks</a:t>
            </a:r>
            <a:endParaRPr lang="de-CH" dirty="0"/>
          </a:p>
          <a:p>
            <a:pPr lvl="1"/>
            <a:r>
              <a:rPr lang="de-CH" dirty="0"/>
              <a:t>Western </a:t>
            </a:r>
            <a:r>
              <a:rPr lang="de-CH" dirty="0" err="1"/>
              <a:t>banks</a:t>
            </a:r>
            <a:r>
              <a:rPr lang="de-CH" dirty="0"/>
              <a:t> </a:t>
            </a:r>
            <a:r>
              <a:rPr lang="de-CH" dirty="0" err="1"/>
              <a:t>facing</a:t>
            </a:r>
            <a:r>
              <a:rPr lang="de-CH" dirty="0"/>
              <a:t> </a:t>
            </a:r>
            <a:r>
              <a:rPr lang="de-CH" dirty="0" err="1"/>
              <a:t>similar</a:t>
            </a:r>
            <a:r>
              <a:rPr lang="de-CH" dirty="0"/>
              <a:t> </a:t>
            </a:r>
            <a:r>
              <a:rPr lang="de-CH" dirty="0" err="1"/>
              <a:t>risk</a:t>
            </a:r>
            <a:r>
              <a:rPr lang="de-CH" dirty="0"/>
              <a:t>, </a:t>
            </a:r>
            <a:r>
              <a:rPr lang="de-CH" dirty="0" err="1">
                <a:sym typeface="Wingdings" panose="05000000000000000000" pitchFamily="2" charset="2"/>
              </a:rPr>
              <a:t>yet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their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responses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are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distinct</a:t>
            </a:r>
            <a:r>
              <a:rPr lang="de-CH" dirty="0">
                <a:sym typeface="Wingdings" panose="05000000000000000000" pitchFamily="2" charset="2"/>
              </a:rPr>
              <a:t> – </a:t>
            </a:r>
            <a:r>
              <a:rPr lang="de-CH" dirty="0" err="1">
                <a:sym typeface="Wingdings" panose="05000000000000000000" pitchFamily="2" charset="2"/>
              </a:rPr>
              <a:t>why</a:t>
            </a:r>
            <a:r>
              <a:rPr lang="de-CH" dirty="0">
                <a:sym typeface="Wingdings" panose="05000000000000000000" pitchFamily="2" charset="2"/>
              </a:rPr>
              <a:t>?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dirty="0" err="1">
                <a:solidFill>
                  <a:schemeClr val="tx1"/>
                </a:solidFill>
              </a:rPr>
              <a:t>Empirics</a:t>
            </a:r>
            <a:r>
              <a:rPr lang="de-CH" dirty="0">
                <a:solidFill>
                  <a:schemeClr val="tx1"/>
                </a:solidFill>
              </a:rPr>
              <a:t> and </a:t>
            </a:r>
            <a:r>
              <a:rPr lang="de-CH" dirty="0" err="1">
                <a:solidFill>
                  <a:schemeClr val="tx1"/>
                </a:solidFill>
              </a:rPr>
              <a:t>model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should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allow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for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factors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explain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why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banks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exhibit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differences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suggestions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nuance</a:t>
            </a:r>
            <a:endParaRPr lang="de-CH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36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.BIS-16-9 BIS" id="{E8DA9D8D-BB28-BA4C-A9C0-690382ED30D8}" vid="{3D60112E-FA23-2342-B12B-1396B7110F2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57592B86F3542BA091A30ECB66635" ma:contentTypeVersion="11" ma:contentTypeDescription="Create a new document." ma:contentTypeScope="" ma:versionID="30f038581f1499971e85676ab4ead582">
  <xsd:schema xmlns:xsd="http://www.w3.org/2001/XMLSchema" xmlns:xs="http://www.w3.org/2001/XMLSchema" xmlns:p="http://schemas.microsoft.com/office/2006/metadata/properties" xmlns:ns2="ffb818fd-df7d-4599-b324-cd129b9aa411" xmlns:ns3="d5120422-b942-4ad8-b607-26ac468aec11" targetNamespace="http://schemas.microsoft.com/office/2006/metadata/properties" ma:root="true" ma:fieldsID="f46066444593844e3e30ccfda02ac034" ns2:_="" ns3:_="">
    <xsd:import namespace="ffb818fd-df7d-4599-b324-cd129b9aa411"/>
    <xsd:import namespace="d5120422-b942-4ad8-b607-26ac468ae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818fd-df7d-4599-b324-cd129b9aa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b0229-19ef-4425-8520-9f00e8db6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20422-b942-4ad8-b607-26ac468aec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de8f77-7cf8-4a47-a298-15a1da1f2943}" ma:internalName="TaxCatchAll" ma:showField="CatchAllData" ma:web="d5120422-b942-4ad8-b607-26ac468ae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b818fd-df7d-4599-b324-cd129b9aa411">
      <Terms xmlns="http://schemas.microsoft.com/office/infopath/2007/PartnerControls"/>
    </lcf76f155ced4ddcb4097134ff3c332f>
    <TaxCatchAll xmlns="d5120422-b942-4ad8-b607-26ac468aec11" xsi:nil="true"/>
  </documentManagement>
</p:properties>
</file>

<file path=customXml/itemProps1.xml><?xml version="1.0" encoding="utf-8"?>
<ds:datastoreItem xmlns:ds="http://schemas.openxmlformats.org/officeDocument/2006/customXml" ds:itemID="{59EFFD9B-03B5-4F0E-AF32-822EF4DB9400}"/>
</file>

<file path=customXml/itemProps2.xml><?xml version="1.0" encoding="utf-8"?>
<ds:datastoreItem xmlns:ds="http://schemas.openxmlformats.org/officeDocument/2006/customXml" ds:itemID="{3696FBC4-F591-45A4-8991-4CF5EB0F8413}"/>
</file>

<file path=customXml/itemProps3.xml><?xml version="1.0" encoding="utf-8"?>
<ds:datastoreItem xmlns:ds="http://schemas.openxmlformats.org/officeDocument/2006/customXml" ds:itemID="{EF27ACC4-B1AA-4727-8F8B-52964B98B7E2}"/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0</TotalTime>
  <Words>928</Words>
  <Application>Microsoft Office PowerPoint</Application>
  <PresentationFormat>Widescreen</PresentationFormat>
  <Paragraphs>228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Segoe UI</vt:lpstr>
      <vt:lpstr>Wingdings</vt:lpstr>
      <vt:lpstr>1_tower</vt:lpstr>
      <vt:lpstr>Geopolitical Risk and Global Banking</vt:lpstr>
      <vt:lpstr>Clear paper with good data…</vt:lpstr>
      <vt:lpstr>… clear empirical findings…</vt:lpstr>
      <vt:lpstr>… and interesting mechanism: expropriation risk</vt:lpstr>
      <vt:lpstr>Q1: The spillover is surprising – small in the aggregate?</vt:lpstr>
      <vt:lpstr>Asymmetric response: cross-border vs local</vt:lpstr>
      <vt:lpstr>Q2: Confounding GPR and exchange rate?</vt:lpstr>
      <vt:lpstr>Q3: Are US banks representative?</vt:lpstr>
      <vt:lpstr>Q4 Geopolitical risk = expropriation risk?</vt:lpstr>
      <vt:lpstr>Q5 Forms of expropriation: asset seizure vs nationalitsation</vt:lpstr>
      <vt:lpstr>Q6 More institutional background to nuance the argument</vt:lpstr>
      <vt:lpstr>Q7 What other differences could explain the results? </vt:lpstr>
      <vt:lpstr>In sum</vt:lpstr>
      <vt:lpstr>PowerPoint Presentation</vt:lpstr>
      <vt:lpstr>Consolidated banking statistics</vt:lpstr>
      <vt:lpstr>Sensitivity of credit depends on how affiliates fund themselves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2025-11-03T10:59:21Z</dcterms:created>
  <dcterms:modified xsi:type="dcterms:W3CDTF">2025-11-16T16:05:10Z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83f1c3-a10d-4410-85b0-d65b63fafd9f_Enabled">
    <vt:lpwstr>true</vt:lpwstr>
  </property>
  <property fmtid="{D5CDD505-2E9C-101B-9397-08002B2CF9AE}" pid="3" name="MSIP_Label_b883f1c3-a10d-4410-85b0-d65b63fafd9f_SetDate">
    <vt:lpwstr>2025-11-03T11:05:35Z</vt:lpwstr>
  </property>
  <property fmtid="{D5CDD505-2E9C-101B-9397-08002B2CF9AE}" pid="4" name="MSIP_Label_b883f1c3-a10d-4410-85b0-d65b63fafd9f_Method">
    <vt:lpwstr>Privileged</vt:lpwstr>
  </property>
  <property fmtid="{D5CDD505-2E9C-101B-9397-08002B2CF9AE}" pid="5" name="MSIP_Label_b883f1c3-a10d-4410-85b0-d65b63fafd9f_Name">
    <vt:lpwstr>Unrestricted - Marking</vt:lpwstr>
  </property>
  <property fmtid="{D5CDD505-2E9C-101B-9397-08002B2CF9AE}" pid="6" name="MSIP_Label_b883f1c3-a10d-4410-85b0-d65b63fafd9f_SiteId">
    <vt:lpwstr>03e82858-fc14-4f12-b078-aac6d25c87da</vt:lpwstr>
  </property>
  <property fmtid="{D5CDD505-2E9C-101B-9397-08002B2CF9AE}" pid="7" name="MSIP_Label_b883f1c3-a10d-4410-85b0-d65b63fafd9f_ActionId">
    <vt:lpwstr>d0a5180b-6cf6-4605-95cf-499db3119b43</vt:lpwstr>
  </property>
  <property fmtid="{D5CDD505-2E9C-101B-9397-08002B2CF9AE}" pid="8" name="MSIP_Label_b883f1c3-a10d-4410-85b0-d65b63fafd9f_ContentBits">
    <vt:lpwstr>1</vt:lpwstr>
  </property>
  <property fmtid="{D5CDD505-2E9C-101B-9397-08002B2CF9AE}" pid="9" name="MSIP_Label_b883f1c3-a10d-4410-85b0-d65b63fafd9f_Tag">
    <vt:lpwstr>10, 0, 1, 1</vt:lpwstr>
  </property>
  <property fmtid="{D5CDD505-2E9C-101B-9397-08002B2CF9AE}" pid="10" name="ClassificationContentMarkingHeaderLocations">
    <vt:lpwstr>1_tower:3</vt:lpwstr>
  </property>
  <property fmtid="{D5CDD505-2E9C-101B-9397-08002B2CF9AE}" pid="11" name="ClassificationContentMarkingHeaderText">
    <vt:lpwstr>Unrestricted</vt:lpwstr>
  </property>
  <property fmtid="{D5CDD505-2E9C-101B-9397-08002B2CF9AE}" pid="12" name="ContentTypeId">
    <vt:lpwstr>0x0101009EF57592B86F3542BA091A30ECB66635</vt:lpwstr>
  </property>
</Properties>
</file>