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670" r:id="rId5"/>
    <p:sldId id="928" r:id="rId6"/>
    <p:sldId id="919" r:id="rId7"/>
    <p:sldId id="930" r:id="rId8"/>
    <p:sldId id="931" r:id="rId9"/>
    <p:sldId id="933" r:id="rId10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86D16B-CEC2-DAFE-4937-4A03970815C4}" name="Ayhan Kose" initials="AK" userId="S::akose@worldbank.org::9c31028f-6339-4101-993c-61d0f0df37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02F"/>
    <a:srgbClr val="34733A"/>
    <a:srgbClr val="95002A"/>
    <a:srgbClr val="D8BDBA"/>
    <a:srgbClr val="FFCCCC"/>
    <a:srgbClr val="777777"/>
    <a:srgbClr val="757A88"/>
    <a:srgbClr val="366B93"/>
    <a:srgbClr val="1A212A"/>
    <a:srgbClr val="C45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3808"/>
      </p:guideLst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ue, Mingyue" userId="S::mxue@imf.org::e2fab54b-8ee8-490c-8913-543ae921215c" providerId="AD" clId="Web-{C8D25E16-6F21-8C4C-7512-730B28FA8E9D}"/>
    <pc:docChg chg="mod">
      <pc:chgData name="Xue, Mingyue" userId="S::mxue@imf.org::e2fab54b-8ee8-490c-8913-543ae921215c" providerId="AD" clId="Web-{C8D25E16-6F21-8C4C-7512-730B28FA8E9D}" dt="2025-11-06T13:26:50.571" v="0" actId="33475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3" y="3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73E3CCB-D544-4688-9FE6-6D8DD63DFAA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71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3" y="8829971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6178AC0-47E5-420A-8D4A-C49022FA7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82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3" y="3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BC32CAF-3CE6-4E35-AA52-2C2BFB42598A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4" y="4473895"/>
            <a:ext cx="5505449" cy="3660459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71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3" y="8829971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670B6A-7E4F-43EF-9E50-40E1C6B2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22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70B6A-7E4F-43EF-9E50-40E1C6B204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3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EEF39A56-8CE6-43E6-844C-43544581000B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2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1FB5742D-189B-4D2A-A94D-A79ACD77439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7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DDE19235-69FE-42CE-A2AC-423BDBCB892C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41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EBABF495-F633-4C69-9D76-A16149C4F443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3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4EAD8B69-33D3-483C-BD99-D8047F8AA534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B202F"/>
                </a:solidFill>
              </a:defRPr>
            </a:lvl1pPr>
          </a:lstStyle>
          <a:p>
            <a:fld id="{026A839D-8BA3-EB44-8091-71BB10A77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2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4EAD8B69-33D3-483C-BD99-D8047F8AA534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B202F"/>
                </a:solidFill>
              </a:defRPr>
            </a:lvl1pPr>
          </a:lstStyle>
          <a:p>
            <a:fld id="{026A839D-8BA3-EB44-8091-71BB10A77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41B3225A-0C1A-494F-8C3F-0730EE8E44C6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9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81E3B472-5E99-4DFC-90E5-CE945BE097BF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5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DD58C3F7-0732-4F73-8FB8-EF8DF886C0FC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8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F13B89EA-D548-4A80-AAE9-61BC7431A06C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8BEADDFD-0EF3-4795-BB7D-8E5542A6163F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3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02043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2E221829-1807-40DF-BD95-A884A4EDBED9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4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"/>
            <a:ext cx="12192000" cy="182880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23293C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740" y="331625"/>
            <a:ext cx="1138694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740" y="2059741"/>
            <a:ext cx="11386941" cy="406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839D-8BA3-EB44-8091-71BB10A77D7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MITSloan_Dome_RGB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90" y="6330229"/>
            <a:ext cx="760449" cy="441552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 userDrawn="1"/>
        </p:nvSpPr>
        <p:spPr>
          <a:xfrm>
            <a:off x="400740" y="513798"/>
            <a:ext cx="11386941" cy="1470025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br>
              <a:rPr lang="en-US" sz="3300" b="1">
                <a:solidFill>
                  <a:srgbClr val="252A32"/>
                </a:solidFill>
                <a:latin typeface="Arial"/>
                <a:cs typeface="Arial"/>
              </a:rPr>
            </a:br>
            <a:endParaRPr lang="en-US" sz="3300" b="1">
              <a:solidFill>
                <a:srgbClr val="252A3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479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3000" b="0" i="0" kern="1200">
          <a:solidFill>
            <a:schemeClr val="bg1"/>
          </a:solidFill>
          <a:latin typeface="Futura LT Pro Bold"/>
          <a:ea typeface="+mj-ea"/>
          <a:cs typeface="Futura LT Pro Bold"/>
        </a:defRPr>
      </a:lvl1pPr>
    </p:titleStyle>
    <p:bodyStyle>
      <a:lvl1pPr marL="0" indent="0" algn="l" defTabSz="342900" rtl="0" eaLnBrk="1" latinLnBrk="0" hangingPunct="1">
        <a:spcBef>
          <a:spcPct val="20000"/>
        </a:spcBef>
        <a:buFont typeface="Arial"/>
        <a:buNone/>
        <a:defRPr sz="165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2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bg2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2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350" kern="1200">
          <a:solidFill>
            <a:schemeClr val="bg2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E70749B-FC9E-1BC9-6537-D96C18A39513}"/>
              </a:ext>
            </a:extLst>
          </p:cNvPr>
          <p:cNvSpPr txBox="1">
            <a:spLocks/>
          </p:cNvSpPr>
          <p:nvPr/>
        </p:nvSpPr>
        <p:spPr>
          <a:xfrm>
            <a:off x="621174" y="1328357"/>
            <a:ext cx="10949651" cy="3067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3000" b="0" i="0" kern="1200">
                <a:solidFill>
                  <a:schemeClr val="bg1"/>
                </a:solidFill>
                <a:latin typeface="Futura LT Pro Bold"/>
                <a:ea typeface="+mj-ea"/>
                <a:cs typeface="Futura LT Pro Bold"/>
              </a:defRPr>
            </a:lvl1pPr>
          </a:lstStyle>
          <a:p>
            <a:pPr algn="ctr"/>
            <a:r>
              <a:rPr lang="en-US" sz="4400" b="1">
                <a:latin typeface="+mj-lt"/>
              </a:rPr>
              <a:t>A World in Transition:</a:t>
            </a:r>
          </a:p>
          <a:p>
            <a:pPr algn="ctr"/>
            <a:r>
              <a:rPr lang="en-US" sz="4400" b="1" i="1">
                <a:latin typeface="+mj-lt"/>
              </a:rPr>
              <a:t>Are We Ready to Adapt?</a:t>
            </a:r>
            <a:br>
              <a:rPr lang="en-US" sz="3600" b="1" i="1">
                <a:latin typeface="+mj-lt"/>
              </a:rPr>
            </a:br>
            <a:endParaRPr lang="en-US" sz="1800" b="1" i="1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algn="ctr"/>
            <a:endParaRPr lang="en-US" sz="1800" b="1" i="1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algn="ctr"/>
            <a:r>
              <a:rPr lang="en-US" sz="2400" b="1" i="1">
                <a:solidFill>
                  <a:schemeClr val="bg1">
                    <a:lumMod val="65000"/>
                  </a:schemeClr>
                </a:solidFill>
                <a:latin typeface="+mj-lt"/>
              </a:rPr>
              <a:t>Kristin Forbes </a:t>
            </a:r>
          </a:p>
          <a:p>
            <a:pPr algn="ctr"/>
            <a:r>
              <a:rPr lang="en-US" sz="2400" b="1" i="1">
                <a:solidFill>
                  <a:schemeClr val="bg1">
                    <a:lumMod val="65000"/>
                  </a:schemeClr>
                </a:solidFill>
                <a:latin typeface="+mj-lt"/>
              </a:rPr>
              <a:t>MIT-Sloan School of Management, NBER &amp; CEPR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784801-F4B8-EBAA-6CD4-3E19B89BBD02}"/>
              </a:ext>
            </a:extLst>
          </p:cNvPr>
          <p:cNvSpPr/>
          <p:nvPr/>
        </p:nvSpPr>
        <p:spPr>
          <a:xfrm>
            <a:off x="1" y="4489704"/>
            <a:ext cx="12191999" cy="23682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MITsloan_web.png">
            <a:extLst>
              <a:ext uri="{FF2B5EF4-FFF2-40B4-BE49-F238E27FC236}">
                <a16:creationId xmlns:a16="http://schemas.microsoft.com/office/drawing/2014/main" id="{25B564F2-A152-1524-2DF3-8E05621B3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31" y="4986115"/>
            <a:ext cx="1667274" cy="168664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E19F13-A858-F9DD-F99D-4CF7F64837DE}"/>
              </a:ext>
            </a:extLst>
          </p:cNvPr>
          <p:cNvSpPr txBox="1"/>
          <p:nvPr/>
        </p:nvSpPr>
        <p:spPr>
          <a:xfrm>
            <a:off x="5138928" y="4914090"/>
            <a:ext cx="6461341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000">
                <a:solidFill>
                  <a:srgbClr val="1B202F"/>
                </a:solidFill>
                <a:latin typeface="+mj-lt"/>
                <a:cs typeface="Futura LT Pro Bold"/>
              </a:rPr>
              <a:t>26</a:t>
            </a:r>
            <a:r>
              <a:rPr lang="en-US" sz="2000" baseline="30000">
                <a:solidFill>
                  <a:srgbClr val="1B202F"/>
                </a:solidFill>
                <a:latin typeface="+mj-lt"/>
                <a:cs typeface="Futura LT Pro Bold"/>
              </a:rPr>
              <a:t>th</a:t>
            </a:r>
            <a:r>
              <a:rPr lang="en-US" sz="2000">
                <a:solidFill>
                  <a:srgbClr val="1B202F"/>
                </a:solidFill>
                <a:latin typeface="+mj-lt"/>
                <a:cs typeface="Futura LT Pro Bold"/>
              </a:rPr>
              <a:t> Annual Research Conference</a:t>
            </a:r>
          </a:p>
          <a:p>
            <a:pPr algn="r"/>
            <a:r>
              <a:rPr lang="en-US" sz="2000">
                <a:solidFill>
                  <a:srgbClr val="1B202F"/>
                </a:solidFill>
                <a:latin typeface="+mj-lt"/>
                <a:cs typeface="Futura LT Pro Bold"/>
              </a:rPr>
              <a:t>International Monetary Fund</a:t>
            </a:r>
          </a:p>
          <a:p>
            <a:pPr algn="r"/>
            <a:r>
              <a:rPr lang="en-US" sz="2000">
                <a:solidFill>
                  <a:srgbClr val="1B202F"/>
                </a:solidFill>
                <a:latin typeface="+mj-lt"/>
                <a:cs typeface="Futura LT Pro Bold"/>
              </a:rPr>
              <a:t>November 6, 2025</a:t>
            </a:r>
          </a:p>
        </p:txBody>
      </p:sp>
    </p:spTree>
    <p:extLst>
      <p:ext uri="{BB962C8B-B14F-4D97-AF65-F5344CB8AC3E}">
        <p14:creationId xmlns:p14="http://schemas.microsoft.com/office/powerpoint/2010/main" val="89109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8D100-EDA1-D24B-91B0-22B8BDE7B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FD72D-F5CC-8DCC-492C-A997585CA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Resilience in the US Economy</a:t>
            </a:r>
            <a:endParaRPr lang="en-US" sz="3600" i="1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D1A2A6-3E82-C3E7-7D31-DCD658D08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95610-DA9D-AFF5-47DA-DCA13C408E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1719" b="14588"/>
          <a:stretch>
            <a:fillRect/>
          </a:stretch>
        </p:blipFill>
        <p:spPr>
          <a:xfrm>
            <a:off x="883222" y="2566743"/>
            <a:ext cx="3078748" cy="33870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3D7FE5-EF1E-2FB6-B467-B41A186E3857}"/>
              </a:ext>
            </a:extLst>
          </p:cNvPr>
          <p:cNvSpPr txBox="1"/>
          <p:nvPr/>
        </p:nvSpPr>
        <p:spPr>
          <a:xfrm>
            <a:off x="776973" y="1873610"/>
            <a:ext cx="2987308" cy="726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MSCI Equity Indices: </a:t>
            </a:r>
          </a:p>
          <a:p>
            <a:pPr algn="ctr">
              <a:lnSpc>
                <a:spcPct val="120000"/>
              </a:lnSpc>
            </a:pPr>
            <a:r>
              <a:rPr lang="en-US" b="1" i="1">
                <a:solidFill>
                  <a:srgbClr val="1B202F"/>
                </a:solidFill>
                <a:latin typeface="Arial" charset="0"/>
              </a:rPr>
              <a:t>USA vs. World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247485-572D-77F5-E479-725001C8C21E}"/>
              </a:ext>
            </a:extLst>
          </p:cNvPr>
          <p:cNvSpPr txBox="1"/>
          <p:nvPr/>
        </p:nvSpPr>
        <p:spPr>
          <a:xfrm>
            <a:off x="1966227" y="3355193"/>
            <a:ext cx="1193933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MSCI USA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26C268-65AE-496F-7A62-4660A580917F}"/>
              </a:ext>
            </a:extLst>
          </p:cNvPr>
          <p:cNvSpPr txBox="1"/>
          <p:nvPr/>
        </p:nvSpPr>
        <p:spPr>
          <a:xfrm>
            <a:off x="2402707" y="4505650"/>
            <a:ext cx="1193933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1B202F"/>
                </a:solidFill>
                <a:latin typeface="Arial" charset="0"/>
              </a:rPr>
              <a:t>MSCI World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17F36B-993F-BA28-37A7-FD6BA4018F3A}"/>
              </a:ext>
            </a:extLst>
          </p:cNvPr>
          <p:cNvSpPr txBox="1"/>
          <p:nvPr/>
        </p:nvSpPr>
        <p:spPr>
          <a:xfrm>
            <a:off x="3362961" y="2573166"/>
            <a:ext cx="711200" cy="339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700">
                <a:solidFill>
                  <a:srgbClr val="1B202F"/>
                </a:solidFill>
                <a:latin typeface="Arial" charset="0"/>
              </a:rPr>
              <a:t>% change from 1/1/20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19C72D1-5281-3847-B68A-51C0E59D4C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011" y="2357292"/>
            <a:ext cx="3165316" cy="36975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ECCE622-76E9-006D-1A6B-DDB754994A4E}"/>
              </a:ext>
            </a:extLst>
          </p:cNvPr>
          <p:cNvSpPr txBox="1"/>
          <p:nvPr/>
        </p:nvSpPr>
        <p:spPr>
          <a:xfrm>
            <a:off x="4469539" y="1846557"/>
            <a:ext cx="2987308" cy="726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US Interest Rates</a:t>
            </a:r>
          </a:p>
          <a:p>
            <a:pPr algn="ctr">
              <a:lnSpc>
                <a:spcPct val="120000"/>
              </a:lnSpc>
            </a:pPr>
            <a:r>
              <a:rPr lang="en-US" b="1" i="1">
                <a:solidFill>
                  <a:srgbClr val="1B202F"/>
                </a:solidFill>
                <a:latin typeface="Arial" charset="0"/>
              </a:rPr>
              <a:t>Nominal vs. Real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8718FA-3D22-363B-6A39-6B78FBFF7295}"/>
              </a:ext>
            </a:extLst>
          </p:cNvPr>
          <p:cNvSpPr txBox="1"/>
          <p:nvPr/>
        </p:nvSpPr>
        <p:spPr>
          <a:xfrm>
            <a:off x="172852" y="5953760"/>
            <a:ext cx="2987308" cy="243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900" b="1">
                <a:solidFill>
                  <a:srgbClr val="1B202F"/>
                </a:solidFill>
                <a:latin typeface="Arial" charset="0"/>
              </a:rPr>
              <a:t>Source: </a:t>
            </a:r>
            <a:r>
              <a:rPr lang="en-US" sz="900">
                <a:solidFill>
                  <a:srgbClr val="1B202F"/>
                </a:solidFill>
                <a:latin typeface="Arial" charset="0"/>
              </a:rPr>
              <a:t>Longtermtrends.net</a:t>
            </a:r>
            <a:endParaRPr lang="en-US" sz="900" i="1">
              <a:solidFill>
                <a:srgbClr val="1B202F"/>
              </a:solidFill>
              <a:latin typeface="Arial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CAF35A-02C4-44CC-58D9-9096F2F3013B}"/>
              </a:ext>
            </a:extLst>
          </p:cNvPr>
          <p:cNvSpPr txBox="1"/>
          <p:nvPr/>
        </p:nvSpPr>
        <p:spPr>
          <a:xfrm>
            <a:off x="4450397" y="5946790"/>
            <a:ext cx="3482712" cy="52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800" b="1">
                <a:solidFill>
                  <a:srgbClr val="1B202F"/>
                </a:solidFill>
                <a:latin typeface="Arial" charset="0"/>
              </a:rPr>
              <a:t>Source: </a:t>
            </a:r>
            <a:r>
              <a:rPr lang="en-US" sz="800">
                <a:solidFill>
                  <a:srgbClr val="1B202F"/>
                </a:solidFill>
                <a:latin typeface="Arial" charset="0"/>
              </a:rPr>
              <a:t>FRED for data on nominal rates and inflation; authors calculations for real rate. </a:t>
            </a:r>
          </a:p>
          <a:p>
            <a:pPr>
              <a:lnSpc>
                <a:spcPct val="120000"/>
              </a:lnSpc>
            </a:pPr>
            <a:r>
              <a:rPr lang="en-US" sz="800">
                <a:solidFill>
                  <a:srgbClr val="1B202F"/>
                </a:solidFill>
                <a:latin typeface="Arial" charset="0"/>
              </a:rPr>
              <a:t>Note: Real rate is calculated as nominal rate less PCE inflation.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AF33CE-26EE-7DBF-2023-770592F1A332}"/>
              </a:ext>
            </a:extLst>
          </p:cNvPr>
          <p:cNvSpPr txBox="1"/>
          <p:nvPr/>
        </p:nvSpPr>
        <p:spPr>
          <a:xfrm>
            <a:off x="7653886" y="5933273"/>
            <a:ext cx="2987308" cy="243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900" b="1">
                <a:solidFill>
                  <a:srgbClr val="1B202F"/>
                </a:solidFill>
                <a:latin typeface="Arial" charset="0"/>
              </a:rPr>
              <a:t>Source: </a:t>
            </a:r>
            <a:r>
              <a:rPr lang="en-US" sz="900">
                <a:solidFill>
                  <a:srgbClr val="1B202F"/>
                </a:solidFill>
                <a:latin typeface="Arial" charset="0"/>
              </a:rPr>
              <a:t>IMF, WEO database (10/25)</a:t>
            </a:r>
            <a:endParaRPr lang="en-US" sz="900" i="1">
              <a:solidFill>
                <a:srgbClr val="1B202F"/>
              </a:solidFill>
              <a:latin typeface="Arial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B77B0E-B77F-6E5F-95F7-24943BED9E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9888" y="2310414"/>
            <a:ext cx="3233224" cy="36433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B70560-6305-03E9-7BB2-FCB585911AF0}"/>
              </a:ext>
            </a:extLst>
          </p:cNvPr>
          <p:cNvSpPr txBox="1"/>
          <p:nvPr/>
        </p:nvSpPr>
        <p:spPr>
          <a:xfrm>
            <a:off x="8110330" y="1864705"/>
            <a:ext cx="3368784" cy="726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US Fiscal Balance</a:t>
            </a:r>
          </a:p>
          <a:p>
            <a:pPr algn="ctr">
              <a:lnSpc>
                <a:spcPct val="120000"/>
              </a:lnSpc>
            </a:pPr>
            <a:r>
              <a:rPr lang="en-US" b="1" i="1">
                <a:solidFill>
                  <a:srgbClr val="1B202F"/>
                </a:solidFill>
                <a:latin typeface="Arial" charset="0"/>
              </a:rPr>
              <a:t>(Federal)</a:t>
            </a:r>
          </a:p>
        </p:txBody>
      </p:sp>
    </p:spTree>
    <p:extLst>
      <p:ext uri="{BB962C8B-B14F-4D97-AF65-F5344CB8AC3E}">
        <p14:creationId xmlns:p14="http://schemas.microsoft.com/office/powerpoint/2010/main" val="337799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5A921-1247-1B57-BB34-D5FFEB1F1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A063C-F460-FC8A-2D5B-FE49662B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529" y="331625"/>
            <a:ext cx="11386941" cy="1143000"/>
          </a:xfrm>
        </p:spPr>
        <p:txBody>
          <a:bodyPr anchor="ctr">
            <a:normAutofit/>
          </a:bodyPr>
          <a:lstStyle/>
          <a:p>
            <a:r>
              <a:rPr lang="en-US" sz="3600"/>
              <a:t>Risks from Monetary Policy?</a:t>
            </a:r>
            <a:endParaRPr lang="en-US" sz="3600" i="1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48133-5E68-BB4D-9D4F-B6D16BEE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1407" y="5675205"/>
            <a:ext cx="4303764" cy="365125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b="1">
                <a:latin typeface="Arial" charset="0"/>
              </a:rPr>
              <a:t>Source</a:t>
            </a:r>
            <a:r>
              <a:rPr lang="en-US">
                <a:latin typeface="Arial" charset="0"/>
              </a:rPr>
              <a:t>: Calculated based on CPI inflation data from FRED.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A99BEB-E130-6F08-A163-C8DBF4E09AAD}"/>
              </a:ext>
            </a:extLst>
          </p:cNvPr>
          <p:cNvSpPr txBox="1"/>
          <p:nvPr/>
        </p:nvSpPr>
        <p:spPr>
          <a:xfrm>
            <a:off x="6655585" y="2024340"/>
            <a:ext cx="4575408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CPI Inflation: 1972 vs 2020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AD2A90B-EF51-B4B7-7171-C2AC691EC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504362"/>
            <a:ext cx="5134993" cy="293631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876D3A2-9692-92A4-C9F1-988785557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70" y="2011680"/>
            <a:ext cx="5786830" cy="36250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CD40707-C4E5-90E6-6238-6F298337A3F8}"/>
              </a:ext>
            </a:extLst>
          </p:cNvPr>
          <p:cNvSpPr txBox="1"/>
          <p:nvPr/>
        </p:nvSpPr>
        <p:spPr>
          <a:xfrm>
            <a:off x="949434" y="5686682"/>
            <a:ext cx="5029198" cy="66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800" b="1">
                <a:solidFill>
                  <a:srgbClr val="1B202F"/>
                </a:solidFill>
                <a:latin typeface="Arial" charset="0"/>
              </a:rPr>
              <a:t>Note: </a:t>
            </a:r>
            <a:r>
              <a:rPr lang="en-US" sz="800">
                <a:solidFill>
                  <a:srgbClr val="1B202F"/>
                </a:solidFill>
                <a:latin typeface="Arial" charset="0"/>
              </a:rPr>
              <a:t>Ratio is calculated as the accumulated excess increase in the PCE price level (above 2% inflation) relative to the accumulated negative output gap over each tightening phase.</a:t>
            </a:r>
          </a:p>
          <a:p>
            <a:pPr>
              <a:lnSpc>
                <a:spcPct val="120000"/>
              </a:lnSpc>
            </a:pPr>
            <a:r>
              <a:rPr lang="en-US" sz="800" b="1">
                <a:solidFill>
                  <a:srgbClr val="1B202F"/>
                </a:solidFill>
                <a:latin typeface="Arial" charset="0"/>
              </a:rPr>
              <a:t>Source</a:t>
            </a:r>
            <a:r>
              <a:rPr lang="en-US" sz="800">
                <a:solidFill>
                  <a:srgbClr val="1B202F"/>
                </a:solidFill>
                <a:latin typeface="Arial" charset="0"/>
              </a:rPr>
              <a:t>: Based on analysis in Forbes, Ha and Kose (2025), “Tradeoffs over Rate Cycles: Activity, Inflation and the Price Level,” </a:t>
            </a:r>
            <a:r>
              <a:rPr lang="en-US" sz="800" i="1">
                <a:solidFill>
                  <a:srgbClr val="1B202F"/>
                </a:solidFill>
                <a:latin typeface="Arial" charset="0"/>
              </a:rPr>
              <a:t>NBER Macroeconomics Annual </a:t>
            </a:r>
            <a:r>
              <a:rPr lang="en-US" sz="800">
                <a:solidFill>
                  <a:srgbClr val="1B202F"/>
                </a:solidFill>
                <a:latin typeface="Arial" charset="0"/>
              </a:rPr>
              <a:t>(April). </a:t>
            </a:r>
          </a:p>
        </p:txBody>
      </p:sp>
    </p:spTree>
    <p:extLst>
      <p:ext uri="{BB962C8B-B14F-4D97-AF65-F5344CB8AC3E}">
        <p14:creationId xmlns:p14="http://schemas.microsoft.com/office/powerpoint/2010/main" val="398614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FB968-95D9-2C33-D1D8-D5D7D45F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Risks from Fiscal Policy?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EB2A68A-5820-E5F6-E731-D88DF9A38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4448" y="2409865"/>
            <a:ext cx="4822824" cy="348430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BE990-046C-1280-B325-9A5C33FB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C3B017-885C-6A01-06E6-0B98740942B0}"/>
              </a:ext>
            </a:extLst>
          </p:cNvPr>
          <p:cNvSpPr txBox="1"/>
          <p:nvPr/>
        </p:nvSpPr>
        <p:spPr>
          <a:xfrm>
            <a:off x="648156" y="1987526"/>
            <a:ext cx="4575408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US Federal Debt Held by Public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84E55F-E5AB-EC88-BEA7-711D68993002}"/>
              </a:ext>
            </a:extLst>
          </p:cNvPr>
          <p:cNvSpPr txBox="1">
            <a:spLocks/>
          </p:cNvSpPr>
          <p:nvPr/>
        </p:nvSpPr>
        <p:spPr>
          <a:xfrm>
            <a:off x="648156" y="5954991"/>
            <a:ext cx="4303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1B202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b="1">
                <a:latin typeface="Arial" charset="0"/>
              </a:rPr>
              <a:t>Source</a:t>
            </a:r>
            <a:r>
              <a:rPr lang="en-US">
                <a:latin typeface="Arial" charset="0"/>
              </a:rPr>
              <a:t>: Long-Term Budget Outlook: 2025-2055. CBO. (March 2025)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0B1265-A11F-5DCF-E858-69639EFF8E10}"/>
              </a:ext>
            </a:extLst>
          </p:cNvPr>
          <p:cNvSpPr txBox="1"/>
          <p:nvPr/>
        </p:nvSpPr>
        <p:spPr>
          <a:xfrm>
            <a:off x="5886826" y="1956133"/>
            <a:ext cx="5379556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US Net International Investment Position (NIIP)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A4973A-39FF-9CCF-AEFB-0C0AEA93B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5794" y="2350343"/>
            <a:ext cx="5201878" cy="3969773"/>
          </a:xfrm>
          <a:prstGeom prst="rect">
            <a:avLst/>
          </a:prstGeom>
        </p:spPr>
      </p:pic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FF713B89-C239-CEE5-5E73-648A103EB867}"/>
              </a:ext>
            </a:extLst>
          </p:cNvPr>
          <p:cNvSpPr txBox="1">
            <a:spLocks/>
          </p:cNvSpPr>
          <p:nvPr/>
        </p:nvSpPr>
        <p:spPr>
          <a:xfrm>
            <a:off x="6094210" y="5926001"/>
            <a:ext cx="4303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1B202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1100" b="1">
                <a:latin typeface="Arial" charset="0"/>
              </a:rPr>
              <a:t>Source: </a:t>
            </a:r>
            <a:r>
              <a:rPr lang="en-US" sz="1100" err="1">
                <a:latin typeface="Arial" charset="0"/>
              </a:rPr>
              <a:t>Adjviev</a:t>
            </a:r>
            <a:r>
              <a:rPr lang="en-US" sz="1100">
                <a:latin typeface="Arial" charset="0"/>
              </a:rPr>
              <a:t>, Forbes and Nenova (2025)</a:t>
            </a:r>
          </a:p>
        </p:txBody>
      </p:sp>
    </p:spTree>
    <p:extLst>
      <p:ext uri="{BB962C8B-B14F-4D97-AF65-F5344CB8AC3E}">
        <p14:creationId xmlns:p14="http://schemas.microsoft.com/office/powerpoint/2010/main" val="250924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0D8B9-A6B3-22DE-19DF-F42162998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7A38-2F12-EA74-EE0C-C4C5F0EA2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Explaining Changes in the US NIIP Position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9EFEF-AD5D-30BD-189F-33E9DCFB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5043052-1602-5D7F-8467-87C68DE9A50F}"/>
              </a:ext>
            </a:extLst>
          </p:cNvPr>
          <p:cNvSpPr txBox="1">
            <a:spLocks/>
          </p:cNvSpPr>
          <p:nvPr/>
        </p:nvSpPr>
        <p:spPr>
          <a:xfrm>
            <a:off x="3454401" y="6090262"/>
            <a:ext cx="4907913" cy="341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1B202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1100" b="1">
                <a:latin typeface="Arial" charset="0"/>
              </a:rPr>
              <a:t>Source: </a:t>
            </a:r>
            <a:r>
              <a:rPr lang="en-US" sz="1100" err="1">
                <a:latin typeface="Arial" charset="0"/>
              </a:rPr>
              <a:t>Adjviev</a:t>
            </a:r>
            <a:r>
              <a:rPr lang="en-US" sz="1100">
                <a:latin typeface="Arial" charset="0"/>
              </a:rPr>
              <a:t>, Forbes and Nenova (2025), update of Forbes, </a:t>
            </a:r>
            <a:r>
              <a:rPr lang="en-US" sz="1100" err="1">
                <a:latin typeface="Arial" charset="0"/>
              </a:rPr>
              <a:t>Hjortsoe</a:t>
            </a:r>
            <a:r>
              <a:rPr lang="en-US" sz="1100">
                <a:latin typeface="Arial" charset="0"/>
              </a:rPr>
              <a:t> and Nenova (2017)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42C6AE-FDCE-CE75-F8C8-E3B5AF905A7E}"/>
              </a:ext>
            </a:extLst>
          </p:cNvPr>
          <p:cNvSpPr txBox="1"/>
          <p:nvPr/>
        </p:nvSpPr>
        <p:spPr>
          <a:xfrm>
            <a:off x="6539014" y="1949594"/>
            <a:ext cx="4397171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Decomposing US Valuation Changes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C8260B8-870C-F481-7EB2-43CD72B6E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81" y="2251946"/>
            <a:ext cx="5400591" cy="37981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F7CE736-2E47-FE2C-E823-5567BCA2A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2291408"/>
            <a:ext cx="5298605" cy="37192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4BDA5F-ECCD-FEFA-2576-D029D8B5331A}"/>
              </a:ext>
            </a:extLst>
          </p:cNvPr>
          <p:cNvSpPr txBox="1"/>
          <p:nvPr/>
        </p:nvSpPr>
        <p:spPr>
          <a:xfrm>
            <a:off x="934990" y="1949594"/>
            <a:ext cx="4397171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Decomposing the US NIIP</a:t>
            </a:r>
          </a:p>
        </p:txBody>
      </p:sp>
    </p:spTree>
    <p:extLst>
      <p:ext uri="{BB962C8B-B14F-4D97-AF65-F5344CB8AC3E}">
        <p14:creationId xmlns:p14="http://schemas.microsoft.com/office/powerpoint/2010/main" val="399074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C1417-6D7E-D667-EC01-7026E0F22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8CEB9-428A-6F8D-5261-2E36DCA4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Important Implications for World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251C9-9D47-27E7-6170-03FE708F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839D-8BA3-EB44-8091-71BB10A77D7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DBFD28-9D61-3455-04C7-89A035227C92}"/>
              </a:ext>
            </a:extLst>
          </p:cNvPr>
          <p:cNvSpPr txBox="1"/>
          <p:nvPr/>
        </p:nvSpPr>
        <p:spPr>
          <a:xfrm>
            <a:off x="6210431" y="1827765"/>
            <a:ext cx="5577249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Change in NIIP as % of Domestic GDP, 2010-2024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4FD81D-8C14-B842-2557-B69FC1CE0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432" y="2221975"/>
            <a:ext cx="5577249" cy="42594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DE9C26-9252-52A4-1E37-27B8402F8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7" y="2221975"/>
            <a:ext cx="5382809" cy="4134378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43BE040-653D-9395-C245-9D038A70C2C2}"/>
              </a:ext>
            </a:extLst>
          </p:cNvPr>
          <p:cNvSpPr txBox="1">
            <a:spLocks/>
          </p:cNvSpPr>
          <p:nvPr/>
        </p:nvSpPr>
        <p:spPr>
          <a:xfrm>
            <a:off x="4104214" y="6116256"/>
            <a:ext cx="4303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1B202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1100" b="1">
                <a:latin typeface="Arial" charset="0"/>
              </a:rPr>
              <a:t>Source: </a:t>
            </a:r>
            <a:r>
              <a:rPr lang="en-US" sz="1100" err="1">
                <a:latin typeface="Arial" charset="0"/>
              </a:rPr>
              <a:t>Adjviev</a:t>
            </a:r>
            <a:r>
              <a:rPr lang="en-US" sz="1100">
                <a:latin typeface="Arial" charset="0"/>
              </a:rPr>
              <a:t>, Forbes and Nenova (2025)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991C39-2714-13BF-A9D8-BA7422A3F02D}"/>
              </a:ext>
            </a:extLst>
          </p:cNvPr>
          <p:cNvSpPr txBox="1"/>
          <p:nvPr/>
        </p:nvSpPr>
        <p:spPr>
          <a:xfrm>
            <a:off x="760016" y="1827765"/>
            <a:ext cx="4805093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>
                <a:solidFill>
                  <a:srgbClr val="1B202F"/>
                </a:solidFill>
                <a:latin typeface="Arial" charset="0"/>
              </a:rPr>
              <a:t>NIIP Positions as % of Global GDP in 2024</a:t>
            </a:r>
          </a:p>
        </p:txBody>
      </p:sp>
    </p:spTree>
    <p:extLst>
      <p:ext uri="{BB962C8B-B14F-4D97-AF65-F5344CB8AC3E}">
        <p14:creationId xmlns:p14="http://schemas.microsoft.com/office/powerpoint/2010/main" val="104418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C00000"/>
      </a:dk1>
      <a:lt1>
        <a:sysClr val="window" lastClr="FFFFFF"/>
      </a:lt1>
      <a:dk2>
        <a:srgbClr val="1F497D"/>
      </a:dk2>
      <a:lt2>
        <a:srgbClr val="EEECE1"/>
      </a:lt2>
      <a:accent1>
        <a:srgbClr val="C00000"/>
      </a:accent1>
      <a:accent2>
        <a:srgbClr val="E5B9B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200" b="1" dirty="0" smtClean="0">
            <a:solidFill>
              <a:srgbClr val="1B202F"/>
            </a:solidFill>
            <a:latin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F57592B86F3542BA091A30ECB66635" ma:contentTypeVersion="11" ma:contentTypeDescription="Create a new document." ma:contentTypeScope="" ma:versionID="30f038581f1499971e85676ab4ead582">
  <xsd:schema xmlns:xsd="http://www.w3.org/2001/XMLSchema" xmlns:xs="http://www.w3.org/2001/XMLSchema" xmlns:p="http://schemas.microsoft.com/office/2006/metadata/properties" xmlns:ns2="ffb818fd-df7d-4599-b324-cd129b9aa411" xmlns:ns3="d5120422-b942-4ad8-b607-26ac468aec11" targetNamespace="http://schemas.microsoft.com/office/2006/metadata/properties" ma:root="true" ma:fieldsID="f46066444593844e3e30ccfda02ac034" ns2:_="" ns3:_="">
    <xsd:import namespace="ffb818fd-df7d-4599-b324-cd129b9aa411"/>
    <xsd:import namespace="d5120422-b942-4ad8-b607-26ac468aec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b818fd-df7d-4599-b324-cd129b9aa4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81b0229-19ef-4425-8520-9f00e8db62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120422-b942-4ad8-b607-26ac468aec1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8de8f77-7cf8-4a47-a298-15a1da1f2943}" ma:internalName="TaxCatchAll" ma:showField="CatchAllData" ma:web="d5120422-b942-4ad8-b607-26ac468aec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b818fd-df7d-4599-b324-cd129b9aa411">
      <Terms xmlns="http://schemas.microsoft.com/office/infopath/2007/PartnerControls"/>
    </lcf76f155ced4ddcb4097134ff3c332f>
    <TaxCatchAll xmlns="d5120422-b942-4ad8-b607-26ac468aec1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3F21B4-9822-4106-A2DE-8C9ADFEA1221}">
  <ds:schemaRefs>
    <ds:schemaRef ds:uri="d5120422-b942-4ad8-b607-26ac468aec11"/>
    <ds:schemaRef ds:uri="ffb818fd-df7d-4599-b324-cd129b9aa41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054E222-F050-4696-A289-89B3CFFCA055}">
  <ds:schemaRefs>
    <ds:schemaRef ds:uri="764e3496-af0a-4616-998e-7cf2c26fbdd2"/>
    <ds:schemaRef ds:uri="d5120422-b942-4ad8-b607-26ac468aec11"/>
    <ds:schemaRef ds:uri="ffb818fd-df7d-4599-b324-cd129b9aa41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842911-A5A5-4316-94DA-A5B590A633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Widescreen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Futura LT Pro Bold</vt:lpstr>
      <vt:lpstr>Arial</vt:lpstr>
      <vt:lpstr>Calibri</vt:lpstr>
      <vt:lpstr>Office Theme</vt:lpstr>
      <vt:lpstr>PowerPoint Presentation</vt:lpstr>
      <vt:lpstr>Resilience in the US Economy</vt:lpstr>
      <vt:lpstr>Risks from Monetary Policy?</vt:lpstr>
      <vt:lpstr>Risks from Fiscal Policy?</vt:lpstr>
      <vt:lpstr>Explaining Changes in the US NIIP Position</vt:lpstr>
      <vt:lpstr>Important Implications for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Xue, Mingyue</cp:lastModifiedBy>
  <cp:revision>1</cp:revision>
  <cp:lastPrinted>2025-05-06T14:55:09Z</cp:lastPrinted>
  <dcterms:created xsi:type="dcterms:W3CDTF">2016-03-21T21:22:00Z</dcterms:created>
  <dcterms:modified xsi:type="dcterms:W3CDTF">2025-11-06T16:47:41Z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0x0101009EF57592B86F3542BA091A30ECB66635</vt:lpwstr>
  </property>
  <property fmtid="{D5CDD505-2E9C-101B-9397-08002B2CF9AE}" pid="3" name="MSIP_Label_0c07ed86-5dc5-4593-ad03-a8684b843815_Enabled">
    <vt:lpwstr>true</vt:lpwstr>
  </property>
  <property fmtid="{D5CDD505-2E9C-101B-9397-08002B2CF9AE}" pid="4" name="MSIP_Label_0c07ed86-5dc5-4593-ad03-a8684b843815_SetDate">
    <vt:lpwstr>2025-11-06T13:26:50Z</vt:lpwstr>
  </property>
  <property fmtid="{D5CDD505-2E9C-101B-9397-08002B2CF9AE}" pid="5" name="MSIP_Label_0c07ed86-5dc5-4593-ad03-a8684b843815_Method">
    <vt:lpwstr>Standard</vt:lpwstr>
  </property>
  <property fmtid="{D5CDD505-2E9C-101B-9397-08002B2CF9AE}" pid="6" name="MSIP_Label_0c07ed86-5dc5-4593-ad03-a8684b843815_Name">
    <vt:lpwstr>0c07ed86-5dc5-4593-ad03-a8684b843815</vt:lpwstr>
  </property>
  <property fmtid="{D5CDD505-2E9C-101B-9397-08002B2CF9AE}" pid="7" name="MSIP_Label_0c07ed86-5dc5-4593-ad03-a8684b843815_SiteId">
    <vt:lpwstr>8085fa43-302e-45bd-b171-a6648c3b6be7</vt:lpwstr>
  </property>
  <property fmtid="{D5CDD505-2E9C-101B-9397-08002B2CF9AE}" pid="8" name="MSIP_Label_0c07ed86-5dc5-4593-ad03-a8684b843815_ActionId">
    <vt:lpwstr>2bf7a90c-885f-4cd8-9dfe-08f21ed23761</vt:lpwstr>
  </property>
  <property fmtid="{D5CDD505-2E9C-101B-9397-08002B2CF9AE}" pid="9" name="MSIP_Label_0c07ed86-5dc5-4593-ad03-a8684b843815_ContentBits">
    <vt:lpwstr>0</vt:lpwstr>
  </property>
  <property fmtid="{D5CDD505-2E9C-101B-9397-08002B2CF9AE}" pid="10" name="MSIP_Label_0c07ed86-5dc5-4593-ad03-a8684b843815_Tag">
    <vt:lpwstr>10, 3, 0, 2</vt:lpwstr>
  </property>
  <property fmtid="{D5CDD505-2E9C-101B-9397-08002B2CF9AE}" pid="11" name="MediaServiceImageTags">
    <vt:lpwstr/>
  </property>
</Properties>
</file>