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notesSlides/notesSlide6.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20.xml" ContentType="application/vnd.openxmlformats-officedocument.presentationml.notesSlide+xml"/>
  <Override PartName="/ppt/notesSlides/notesSlide22.xml" ContentType="application/vnd.openxmlformats-officedocument.presentationml.notesSlide+xml"/>
  <Override PartName="/ppt/notesSlides/notesSlide14.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845" r:id="rId1"/>
  </p:sldMasterIdLst>
  <p:notesMasterIdLst>
    <p:notesMasterId r:id="rId52"/>
  </p:notesMasterIdLst>
  <p:handoutMasterIdLst>
    <p:handoutMasterId r:id="rId53"/>
  </p:handoutMasterIdLst>
  <p:sldIdLst>
    <p:sldId id="278" r:id="rId2"/>
    <p:sldId id="280" r:id="rId3"/>
    <p:sldId id="281" r:id="rId4"/>
    <p:sldId id="282" r:id="rId5"/>
    <p:sldId id="284" r:id="rId6"/>
    <p:sldId id="283" r:id="rId7"/>
    <p:sldId id="288" r:id="rId8"/>
    <p:sldId id="335" r:id="rId9"/>
    <p:sldId id="338" r:id="rId10"/>
    <p:sldId id="339" r:id="rId11"/>
    <p:sldId id="340" r:id="rId12"/>
    <p:sldId id="328" r:id="rId13"/>
    <p:sldId id="329" r:id="rId14"/>
    <p:sldId id="330" r:id="rId15"/>
    <p:sldId id="331" r:id="rId16"/>
    <p:sldId id="332" r:id="rId17"/>
    <p:sldId id="333" r:id="rId18"/>
    <p:sldId id="334" r:id="rId19"/>
    <p:sldId id="295" r:id="rId20"/>
    <p:sldId id="323" r:id="rId21"/>
    <p:sldId id="296" r:id="rId22"/>
    <p:sldId id="297" r:id="rId23"/>
    <p:sldId id="298" r:id="rId24"/>
    <p:sldId id="299" r:id="rId25"/>
    <p:sldId id="303" r:id="rId26"/>
    <p:sldId id="322" r:id="rId27"/>
    <p:sldId id="286" r:id="rId28"/>
    <p:sldId id="304" r:id="rId29"/>
    <p:sldId id="287" r:id="rId30"/>
    <p:sldId id="285" r:id="rId31"/>
    <p:sldId id="312" r:id="rId32"/>
    <p:sldId id="313" r:id="rId33"/>
    <p:sldId id="305" r:id="rId34"/>
    <p:sldId id="306" r:id="rId35"/>
    <p:sldId id="307" r:id="rId36"/>
    <p:sldId id="308" r:id="rId37"/>
    <p:sldId id="309" r:id="rId38"/>
    <p:sldId id="324" r:id="rId39"/>
    <p:sldId id="321" r:id="rId40"/>
    <p:sldId id="325" r:id="rId41"/>
    <p:sldId id="326" r:id="rId42"/>
    <p:sldId id="327" r:id="rId43"/>
    <p:sldId id="289" r:id="rId44"/>
    <p:sldId id="316" r:id="rId45"/>
    <p:sldId id="317" r:id="rId46"/>
    <p:sldId id="290" r:id="rId47"/>
    <p:sldId id="314" r:id="rId48"/>
    <p:sldId id="318" r:id="rId49"/>
    <p:sldId id="319" r:id="rId50"/>
    <p:sldId id="291"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94660"/>
  </p:normalViewPr>
  <p:slideViewPr>
    <p:cSldViewPr snapToGrid="0">
      <p:cViewPr varScale="1">
        <p:scale>
          <a:sx n="68" d="100"/>
          <a:sy n="68" d="100"/>
        </p:scale>
        <p:origin x="564" y="72"/>
      </p:cViewPr>
      <p:guideLst>
        <p:guide orient="horz" pos="2160"/>
        <p:guide pos="2880"/>
      </p:guideLst>
    </p:cSldViewPr>
  </p:slideViewPr>
  <p:notesTextViewPr>
    <p:cViewPr>
      <p:scale>
        <a:sx n="1" d="1"/>
        <a:sy n="1" d="1"/>
      </p:scale>
      <p:origin x="0" y="0"/>
    </p:cViewPr>
  </p:notesTextViewPr>
  <p:notesViewPr>
    <p:cSldViewPr snapToGrid="0">
      <p:cViewPr varScale="1">
        <p:scale>
          <a:sx n="87" d="100"/>
          <a:sy n="87" d="100"/>
        </p:scale>
        <p:origin x="384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15A327-9695-45CD-A514-DBC436D2CED5}" type="datetimeFigureOut">
              <a:rPr lang="en-US" smtClean="0"/>
              <a:t>10/31/2016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2D714B1-3F72-4602-9FD5-92907DF65023}" type="slidenum">
              <a:rPr lang="en-US" smtClean="0"/>
              <a:t>‹#›</a:t>
            </a:fld>
            <a:endParaRPr lang="en-US"/>
          </a:p>
        </p:txBody>
      </p:sp>
    </p:spTree>
    <p:extLst>
      <p:ext uri="{BB962C8B-B14F-4D97-AF65-F5344CB8AC3E}">
        <p14:creationId xmlns:p14="http://schemas.microsoft.com/office/powerpoint/2010/main" val="2646250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DB93D-6F9E-4DDB-8721-3588E1B5DED3}" type="datetimeFigureOut">
              <a:rPr lang="en-US" smtClean="0"/>
              <a:t>10/31/2016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F7DEA0-7B5B-46D3-998D-10391FB98C9E}" type="slidenum">
              <a:rPr lang="en-US" smtClean="0"/>
              <a:t>‹#›</a:t>
            </a:fld>
            <a:endParaRPr lang="en-US"/>
          </a:p>
        </p:txBody>
      </p:sp>
    </p:spTree>
    <p:extLst>
      <p:ext uri="{BB962C8B-B14F-4D97-AF65-F5344CB8AC3E}">
        <p14:creationId xmlns:p14="http://schemas.microsoft.com/office/powerpoint/2010/main" val="446479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1</a:t>
            </a:fld>
            <a:endParaRPr lang="en-US"/>
          </a:p>
        </p:txBody>
      </p:sp>
    </p:spTree>
    <p:extLst>
      <p:ext uri="{BB962C8B-B14F-4D97-AF65-F5344CB8AC3E}">
        <p14:creationId xmlns:p14="http://schemas.microsoft.com/office/powerpoint/2010/main" val="16074100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Lisa</a:t>
            </a:r>
          </a:p>
        </p:txBody>
      </p:sp>
      <p:sp>
        <p:nvSpPr>
          <p:cNvPr id="4" name="Slide Number Placeholder 3"/>
          <p:cNvSpPr>
            <a:spLocks noGrp="1"/>
          </p:cNvSpPr>
          <p:nvPr>
            <p:ph type="sldNum" sz="quarter" idx="10"/>
          </p:nvPr>
        </p:nvSpPr>
        <p:spPr/>
        <p:txBody>
          <a:bodyPr/>
          <a:lstStyle/>
          <a:p>
            <a:fld id="{3EC23CE7-A03E-4C02-BEEB-6E300CDB53D1}" type="slidenum">
              <a:rPr lang="en-US" smtClean="0"/>
              <a:pPr/>
              <a:t>21</a:t>
            </a:fld>
            <a:endParaRPr lang="en-US"/>
          </a:p>
        </p:txBody>
      </p:sp>
    </p:spTree>
    <p:extLst>
      <p:ext uri="{BB962C8B-B14F-4D97-AF65-F5344CB8AC3E}">
        <p14:creationId xmlns:p14="http://schemas.microsoft.com/office/powerpoint/2010/main" val="3720823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Lisa</a:t>
            </a:r>
          </a:p>
        </p:txBody>
      </p:sp>
      <p:sp>
        <p:nvSpPr>
          <p:cNvPr id="4" name="Slide Number Placeholder 3"/>
          <p:cNvSpPr>
            <a:spLocks noGrp="1"/>
          </p:cNvSpPr>
          <p:nvPr>
            <p:ph type="sldNum" sz="quarter" idx="10"/>
          </p:nvPr>
        </p:nvSpPr>
        <p:spPr/>
        <p:txBody>
          <a:bodyPr/>
          <a:lstStyle/>
          <a:p>
            <a:fld id="{3EC23CE7-A03E-4C02-BEEB-6E300CDB53D1}" type="slidenum">
              <a:rPr lang="en-US" smtClean="0"/>
              <a:pPr/>
              <a:t>22</a:t>
            </a:fld>
            <a:endParaRPr lang="en-US"/>
          </a:p>
        </p:txBody>
      </p:sp>
    </p:spTree>
    <p:extLst>
      <p:ext uri="{BB962C8B-B14F-4D97-AF65-F5344CB8AC3E}">
        <p14:creationId xmlns:p14="http://schemas.microsoft.com/office/powerpoint/2010/main" val="4119162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Lisa</a:t>
            </a:r>
          </a:p>
        </p:txBody>
      </p:sp>
      <p:sp>
        <p:nvSpPr>
          <p:cNvPr id="4" name="Slide Number Placeholder 3"/>
          <p:cNvSpPr>
            <a:spLocks noGrp="1"/>
          </p:cNvSpPr>
          <p:nvPr>
            <p:ph type="sldNum" sz="quarter" idx="10"/>
          </p:nvPr>
        </p:nvSpPr>
        <p:spPr/>
        <p:txBody>
          <a:bodyPr/>
          <a:lstStyle/>
          <a:p>
            <a:fld id="{3EC23CE7-A03E-4C02-BEEB-6E300CDB53D1}" type="slidenum">
              <a:rPr lang="en-US" smtClean="0"/>
              <a:pPr/>
              <a:t>24</a:t>
            </a:fld>
            <a:endParaRPr lang="en-US"/>
          </a:p>
        </p:txBody>
      </p:sp>
    </p:spTree>
    <p:extLst>
      <p:ext uri="{BB962C8B-B14F-4D97-AF65-F5344CB8AC3E}">
        <p14:creationId xmlns:p14="http://schemas.microsoft.com/office/powerpoint/2010/main" val="444171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25</a:t>
            </a:fld>
            <a:endParaRPr lang="en-US"/>
          </a:p>
        </p:txBody>
      </p:sp>
    </p:spTree>
    <p:extLst>
      <p:ext uri="{BB962C8B-B14F-4D97-AF65-F5344CB8AC3E}">
        <p14:creationId xmlns:p14="http://schemas.microsoft.com/office/powerpoint/2010/main" val="3049986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26</a:t>
            </a:fld>
            <a:endParaRPr lang="en-US"/>
          </a:p>
        </p:txBody>
      </p:sp>
    </p:spTree>
    <p:extLst>
      <p:ext uri="{BB962C8B-B14F-4D97-AF65-F5344CB8AC3E}">
        <p14:creationId xmlns:p14="http://schemas.microsoft.com/office/powerpoint/2010/main" val="813339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27</a:t>
            </a:fld>
            <a:endParaRPr lang="en-US"/>
          </a:p>
        </p:txBody>
      </p:sp>
    </p:spTree>
    <p:extLst>
      <p:ext uri="{BB962C8B-B14F-4D97-AF65-F5344CB8AC3E}">
        <p14:creationId xmlns:p14="http://schemas.microsoft.com/office/powerpoint/2010/main" val="315595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28</a:t>
            </a:fld>
            <a:endParaRPr lang="en-US"/>
          </a:p>
        </p:txBody>
      </p:sp>
    </p:spTree>
    <p:extLst>
      <p:ext uri="{BB962C8B-B14F-4D97-AF65-F5344CB8AC3E}">
        <p14:creationId xmlns:p14="http://schemas.microsoft.com/office/powerpoint/2010/main" val="23588158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29</a:t>
            </a:fld>
            <a:endParaRPr lang="en-US"/>
          </a:p>
        </p:txBody>
      </p:sp>
    </p:spTree>
    <p:extLst>
      <p:ext uri="{BB962C8B-B14F-4D97-AF65-F5344CB8AC3E}">
        <p14:creationId xmlns:p14="http://schemas.microsoft.com/office/powerpoint/2010/main" val="19138833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30</a:t>
            </a:fld>
            <a:endParaRPr lang="en-US"/>
          </a:p>
        </p:txBody>
      </p:sp>
    </p:spTree>
    <p:extLst>
      <p:ext uri="{BB962C8B-B14F-4D97-AF65-F5344CB8AC3E}">
        <p14:creationId xmlns:p14="http://schemas.microsoft.com/office/powerpoint/2010/main" val="803700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31</a:t>
            </a:fld>
            <a:endParaRPr lang="en-US"/>
          </a:p>
        </p:txBody>
      </p:sp>
    </p:spTree>
    <p:extLst>
      <p:ext uri="{BB962C8B-B14F-4D97-AF65-F5344CB8AC3E}">
        <p14:creationId xmlns:p14="http://schemas.microsoft.com/office/powerpoint/2010/main" val="1729773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a:t>
            </a:fld>
            <a:endParaRPr lang="en-US"/>
          </a:p>
        </p:txBody>
      </p:sp>
    </p:spTree>
    <p:extLst>
      <p:ext uri="{BB962C8B-B14F-4D97-AF65-F5344CB8AC3E}">
        <p14:creationId xmlns:p14="http://schemas.microsoft.com/office/powerpoint/2010/main" val="29552831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600"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32</a:t>
            </a:fld>
            <a:endParaRPr lang="en-US"/>
          </a:p>
        </p:txBody>
      </p:sp>
    </p:spTree>
    <p:extLst>
      <p:ext uri="{BB962C8B-B14F-4D97-AF65-F5344CB8AC3E}">
        <p14:creationId xmlns:p14="http://schemas.microsoft.com/office/powerpoint/2010/main" val="702504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39</a:t>
            </a:fld>
            <a:endParaRPr lang="en-US"/>
          </a:p>
        </p:txBody>
      </p:sp>
    </p:spTree>
    <p:extLst>
      <p:ext uri="{BB962C8B-B14F-4D97-AF65-F5344CB8AC3E}">
        <p14:creationId xmlns:p14="http://schemas.microsoft.com/office/powerpoint/2010/main" val="21871565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43</a:t>
            </a:fld>
            <a:endParaRPr lang="en-US"/>
          </a:p>
        </p:txBody>
      </p:sp>
    </p:spTree>
    <p:extLst>
      <p:ext uri="{BB962C8B-B14F-4D97-AF65-F5344CB8AC3E}">
        <p14:creationId xmlns:p14="http://schemas.microsoft.com/office/powerpoint/2010/main" val="3951622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44</a:t>
            </a:fld>
            <a:endParaRPr lang="en-US"/>
          </a:p>
        </p:txBody>
      </p:sp>
    </p:spTree>
    <p:extLst>
      <p:ext uri="{BB962C8B-B14F-4D97-AF65-F5344CB8AC3E}">
        <p14:creationId xmlns:p14="http://schemas.microsoft.com/office/powerpoint/2010/main" val="38055123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45</a:t>
            </a:fld>
            <a:endParaRPr lang="en-US"/>
          </a:p>
        </p:txBody>
      </p:sp>
    </p:spTree>
    <p:extLst>
      <p:ext uri="{BB962C8B-B14F-4D97-AF65-F5344CB8AC3E}">
        <p14:creationId xmlns:p14="http://schemas.microsoft.com/office/powerpoint/2010/main" val="54530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46</a:t>
            </a:fld>
            <a:endParaRPr lang="en-US"/>
          </a:p>
        </p:txBody>
      </p:sp>
    </p:spTree>
    <p:extLst>
      <p:ext uri="{BB962C8B-B14F-4D97-AF65-F5344CB8AC3E}">
        <p14:creationId xmlns:p14="http://schemas.microsoft.com/office/powerpoint/2010/main" val="38836284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47</a:t>
            </a:fld>
            <a:endParaRPr lang="en-US"/>
          </a:p>
        </p:txBody>
      </p:sp>
    </p:spTree>
    <p:extLst>
      <p:ext uri="{BB962C8B-B14F-4D97-AF65-F5344CB8AC3E}">
        <p14:creationId xmlns:p14="http://schemas.microsoft.com/office/powerpoint/2010/main" val="24271651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48</a:t>
            </a:fld>
            <a:endParaRPr lang="en-US"/>
          </a:p>
        </p:txBody>
      </p:sp>
    </p:spTree>
    <p:extLst>
      <p:ext uri="{BB962C8B-B14F-4D97-AF65-F5344CB8AC3E}">
        <p14:creationId xmlns:p14="http://schemas.microsoft.com/office/powerpoint/2010/main" val="11816629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49</a:t>
            </a:fld>
            <a:endParaRPr lang="en-US"/>
          </a:p>
        </p:txBody>
      </p:sp>
    </p:spTree>
    <p:extLst>
      <p:ext uri="{BB962C8B-B14F-4D97-AF65-F5344CB8AC3E}">
        <p14:creationId xmlns:p14="http://schemas.microsoft.com/office/powerpoint/2010/main" val="5544965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50</a:t>
            </a:fld>
            <a:endParaRPr lang="en-US"/>
          </a:p>
        </p:txBody>
      </p:sp>
    </p:spTree>
    <p:extLst>
      <p:ext uri="{BB962C8B-B14F-4D97-AF65-F5344CB8AC3E}">
        <p14:creationId xmlns:p14="http://schemas.microsoft.com/office/powerpoint/2010/main" val="2618492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3</a:t>
            </a:fld>
            <a:endParaRPr lang="en-US"/>
          </a:p>
        </p:txBody>
      </p:sp>
    </p:spTree>
    <p:extLst>
      <p:ext uri="{BB962C8B-B14F-4D97-AF65-F5344CB8AC3E}">
        <p14:creationId xmlns:p14="http://schemas.microsoft.com/office/powerpoint/2010/main" val="3931189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4</a:t>
            </a:fld>
            <a:endParaRPr lang="en-US"/>
          </a:p>
        </p:txBody>
      </p:sp>
    </p:spTree>
    <p:extLst>
      <p:ext uri="{BB962C8B-B14F-4D97-AF65-F5344CB8AC3E}">
        <p14:creationId xmlns:p14="http://schemas.microsoft.com/office/powerpoint/2010/main" val="2814781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5</a:t>
            </a:fld>
            <a:endParaRPr lang="en-US"/>
          </a:p>
        </p:txBody>
      </p:sp>
    </p:spTree>
    <p:extLst>
      <p:ext uri="{BB962C8B-B14F-4D97-AF65-F5344CB8AC3E}">
        <p14:creationId xmlns:p14="http://schemas.microsoft.com/office/powerpoint/2010/main" val="2591271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1EEAFA2-CFAC-413A-BC34-5F0B911BD13C}" type="slidenum">
              <a:rPr lang="en-US" smtClean="0"/>
              <a:pPr/>
              <a:t>6</a:t>
            </a:fld>
            <a:endParaRPr lang="en-US"/>
          </a:p>
        </p:txBody>
      </p:sp>
    </p:spTree>
    <p:extLst>
      <p:ext uri="{BB962C8B-B14F-4D97-AF65-F5344CB8AC3E}">
        <p14:creationId xmlns:p14="http://schemas.microsoft.com/office/powerpoint/2010/main" val="230383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7</a:t>
            </a:fld>
            <a:endParaRPr lang="en-US"/>
          </a:p>
        </p:txBody>
      </p:sp>
    </p:spTree>
    <p:extLst>
      <p:ext uri="{BB962C8B-B14F-4D97-AF65-F5344CB8AC3E}">
        <p14:creationId xmlns:p14="http://schemas.microsoft.com/office/powerpoint/2010/main" val="1691801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1313" lvl="2" indent="-341313">
              <a:buClr>
                <a:srgbClr val="FFC000"/>
              </a:buClr>
              <a:buFont typeface="Wingdings" pitchFamily="2" charset="2"/>
              <a:buChar char="§"/>
            </a:pPr>
            <a:r>
              <a:rPr lang="en-US" dirty="0"/>
              <a:t>In the Middle East, Morocco has been a leader in the region. As part of a gender budgeting initiative, Morocco has focused on developing frameworks for the government to assess the needs of women and girls in education, health, and employment and to ensure their equal access to education and health care, while expanding women’s labor market opportunities. </a:t>
            </a:r>
          </a:p>
          <a:p>
            <a:pPr marL="341313" lvl="2" indent="-341313">
              <a:buClr>
                <a:srgbClr val="FFC000"/>
              </a:buClr>
              <a:buFont typeface="Wingdings" pitchFamily="2" charset="2"/>
              <a:buChar char="§"/>
            </a:pPr>
            <a:r>
              <a:rPr lang="en-US" dirty="0"/>
              <a:t>In 2014, changes to the organic finance law required gender equality to be considered when defining performance objectives, results, and indicators, in all parts of the budget, and that a Gender Report be included as part of each year’s Finance Bill.</a:t>
            </a:r>
          </a:p>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19</a:t>
            </a:fld>
            <a:endParaRPr lang="en-US"/>
          </a:p>
        </p:txBody>
      </p:sp>
    </p:spTree>
    <p:extLst>
      <p:ext uri="{BB962C8B-B14F-4D97-AF65-F5344CB8AC3E}">
        <p14:creationId xmlns:p14="http://schemas.microsoft.com/office/powerpoint/2010/main" val="3132740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1313" lvl="2" indent="-341313">
              <a:buClr>
                <a:srgbClr val="FFC000"/>
              </a:buClr>
              <a:buFont typeface="Wingdings" pitchFamily="2" charset="2"/>
              <a:buChar char="§"/>
            </a:pPr>
            <a:r>
              <a:rPr lang="en-US" dirty="0"/>
              <a:t>In the Middle East, Morocco has been a leader in the region. As part of a gender budgeting initiative, Morocco has focused on developing frameworks for the government to assess the needs of women and girls in education, health, and employment and to ensure their equal access to education and health care, while expanding women’s labor market opportunities. </a:t>
            </a:r>
          </a:p>
          <a:p>
            <a:pPr marL="341313" lvl="2" indent="-341313">
              <a:buClr>
                <a:srgbClr val="FFC000"/>
              </a:buClr>
              <a:buFont typeface="Wingdings" pitchFamily="2" charset="2"/>
              <a:buChar char="§"/>
            </a:pPr>
            <a:r>
              <a:rPr lang="en-US" dirty="0"/>
              <a:t>In 2014, changes to the organic finance law required gender equality to be considered when defining performance objectives, results, and indicators, in all parts of the budget, and that a Gender Report be included as part of each year’s Finance Bill.</a:t>
            </a:r>
          </a:p>
          <a:p>
            <a:endParaRPr lang="en-US" dirty="0"/>
          </a:p>
        </p:txBody>
      </p:sp>
      <p:sp>
        <p:nvSpPr>
          <p:cNvPr id="4" name="Slide Number Placeholder 3"/>
          <p:cNvSpPr>
            <a:spLocks noGrp="1"/>
          </p:cNvSpPr>
          <p:nvPr>
            <p:ph type="sldNum" sz="quarter" idx="10"/>
          </p:nvPr>
        </p:nvSpPr>
        <p:spPr/>
        <p:txBody>
          <a:bodyPr/>
          <a:lstStyle/>
          <a:p>
            <a:fld id="{E1EEAFA2-CFAC-413A-BC34-5F0B911BD13C}" type="slidenum">
              <a:rPr lang="en-US" smtClean="0"/>
              <a:pPr/>
              <a:t>20</a:t>
            </a:fld>
            <a:endParaRPr lang="en-US"/>
          </a:p>
        </p:txBody>
      </p:sp>
    </p:spTree>
    <p:extLst>
      <p:ext uri="{BB962C8B-B14F-4D97-AF65-F5344CB8AC3E}">
        <p14:creationId xmlns:p14="http://schemas.microsoft.com/office/powerpoint/2010/main" val="1176777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a:xfrm>
            <a:off x="2743973" y="5870576"/>
            <a:ext cx="3932137" cy="377825"/>
          </a:xfrm>
        </p:spPr>
        <p:txBody>
          <a:bodyPr/>
          <a:lstStyle/>
          <a:p>
            <a:endParaRPr lang="en-US"/>
          </a:p>
        </p:txBody>
      </p:sp>
      <p:sp>
        <p:nvSpPr>
          <p:cNvPr id="6" name="Slide Number Placeholder 5"/>
          <p:cNvSpPr>
            <a:spLocks noGrp="1"/>
          </p:cNvSpPr>
          <p:nvPr>
            <p:ph type="sldNum" sz="quarter" idx="12"/>
          </p:nvPr>
        </p:nvSpPr>
        <p:spPr>
          <a:xfrm>
            <a:off x="8040685" y="5870576"/>
            <a:ext cx="417516" cy="377825"/>
          </a:xfrm>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50733420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122640C-CB2D-4BF4-AB37-7D5EB751E408}"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54914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69065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3"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846141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en-US"/>
              <a:t>Click to edit Master title style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731282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505368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811381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2838455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54113340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127434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22640C-CB2D-4BF4-AB37-7D5EB751E408}"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772158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22640C-CB2D-4BF4-AB37-7D5EB751E408}"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113119868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22640C-CB2D-4BF4-AB37-7D5EB751E408}" type="datetimeFigureOut">
              <a:rPr lang="en-US" smtClean="0"/>
              <a:t>10/31/2016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283743299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22640C-CB2D-4BF4-AB37-7D5EB751E408}" type="datetimeFigureOut">
              <a:rPr lang="en-US" smtClean="0"/>
              <a:t>10/31/2016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272283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0122640C-CB2D-4BF4-AB37-7D5EB751E408}" type="datetimeFigureOut">
              <a:rPr lang="en-US" smtClean="0"/>
              <a:t>10/31/2016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373540450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122640C-CB2D-4BF4-AB37-7D5EB751E408}"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284677189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122640C-CB2D-4BF4-AB37-7D5EB751E408}"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83825EC-673A-4CE2-A0B7-E50E0AF0FB74}" type="slidenum">
              <a:rPr lang="en-US" smtClean="0"/>
              <a:t>‹#›</a:t>
            </a:fld>
            <a:endParaRPr lang="en-US"/>
          </a:p>
        </p:txBody>
      </p:sp>
    </p:spTree>
    <p:extLst>
      <p:ext uri="{BB962C8B-B14F-4D97-AF65-F5344CB8AC3E}">
        <p14:creationId xmlns:p14="http://schemas.microsoft.com/office/powerpoint/2010/main" val="1790667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122640C-CB2D-4BF4-AB37-7D5EB751E408}" type="datetimeFigureOut">
              <a:rPr lang="en-US" smtClean="0"/>
              <a:t>10/31/2016</a:t>
            </a:fld>
            <a:endParaRPr lang="en-US"/>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83825EC-673A-4CE2-A0B7-E50E0AF0FB74}" type="slidenum">
              <a:rPr lang="en-US" smtClean="0"/>
              <a:t>‹#›</a:t>
            </a:fld>
            <a:endParaRPr lang="en-US"/>
          </a:p>
        </p:txBody>
      </p:sp>
    </p:spTree>
    <p:extLst>
      <p:ext uri="{BB962C8B-B14F-4D97-AF65-F5344CB8AC3E}">
        <p14:creationId xmlns:p14="http://schemas.microsoft.com/office/powerpoint/2010/main" val="2442608024"/>
      </p:ext>
    </p:extLst>
  </p:cSld>
  <p:clrMap bg1="dk1" tx1="lt1" bg2="dk2" tx2="lt2" accent1="accent1" accent2="accent2" accent3="accent3" accent4="accent4" accent5="accent5" accent6="accent6" hlink="hlink" folHlink="folHlink"/>
  <p:sldLayoutIdLst>
    <p:sldLayoutId id="2147484846" r:id="rId1"/>
    <p:sldLayoutId id="2147484847" r:id="rId2"/>
    <p:sldLayoutId id="2147484848" r:id="rId3"/>
    <p:sldLayoutId id="2147484849" r:id="rId4"/>
    <p:sldLayoutId id="2147484850" r:id="rId5"/>
    <p:sldLayoutId id="2147484851" r:id="rId6"/>
    <p:sldLayoutId id="2147484852" r:id="rId7"/>
    <p:sldLayoutId id="2147484853" r:id="rId8"/>
    <p:sldLayoutId id="2147484854" r:id="rId9"/>
    <p:sldLayoutId id="2147484855" r:id="rId10"/>
    <p:sldLayoutId id="2147484856" r:id="rId11"/>
    <p:sldLayoutId id="2147484857" r:id="rId12"/>
    <p:sldLayoutId id="2147484858" r:id="rId13"/>
    <p:sldLayoutId id="2147484859" r:id="rId14"/>
    <p:sldLayoutId id="2147484860" r:id="rId15"/>
    <p:sldLayoutId id="2147484861" r:id="rId16"/>
    <p:sldLayoutId id="2147484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imf.org/external/np/res/dfidim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582738"/>
            <a:ext cx="7061200" cy="2328862"/>
          </a:xfrm>
        </p:spPr>
        <p:txBody>
          <a:bodyPr>
            <a:noAutofit/>
          </a:bodyPr>
          <a:lstStyle/>
          <a:p>
            <a:pPr algn="ctr"/>
            <a:br>
              <a:rPr lang="en-US" sz="6000" dirty="0">
                <a:solidFill>
                  <a:schemeClr val="tx1">
                    <a:lumMod val="95000"/>
                  </a:schemeClr>
                </a:solidFill>
              </a:rPr>
            </a:br>
            <a:br>
              <a:rPr lang="en-US" sz="6000" dirty="0">
                <a:solidFill>
                  <a:schemeClr val="tx1">
                    <a:lumMod val="95000"/>
                  </a:schemeClr>
                </a:solidFill>
              </a:rPr>
            </a:br>
            <a:r>
              <a:rPr lang="en-US" sz="6000" b="1" dirty="0">
                <a:solidFill>
                  <a:schemeClr val="tx1">
                    <a:lumMod val="95000"/>
                  </a:schemeClr>
                </a:solidFill>
              </a:rPr>
              <a:t>Gender Budgeting</a:t>
            </a:r>
            <a:br>
              <a:rPr lang="en-US" sz="5400" b="1" dirty="0">
                <a:solidFill>
                  <a:schemeClr val="tx1">
                    <a:lumMod val="95000"/>
                  </a:schemeClr>
                </a:solidFill>
              </a:rPr>
            </a:br>
            <a:br>
              <a:rPr lang="en-US" sz="5400" dirty="0">
                <a:solidFill>
                  <a:schemeClr val="tx1">
                    <a:lumMod val="95000"/>
                  </a:schemeClr>
                </a:solidFill>
              </a:rPr>
            </a:br>
            <a:endParaRPr lang="en-US" sz="5400" dirty="0">
              <a:solidFill>
                <a:schemeClr val="tx1">
                  <a:lumMod val="95000"/>
                </a:schemeClr>
              </a:solidFill>
            </a:endParaRPr>
          </a:p>
        </p:txBody>
      </p:sp>
      <p:sp>
        <p:nvSpPr>
          <p:cNvPr id="4" name="TextBox 3"/>
          <p:cNvSpPr txBox="1"/>
          <p:nvPr/>
        </p:nvSpPr>
        <p:spPr>
          <a:xfrm>
            <a:off x="762000" y="4809066"/>
            <a:ext cx="7636933" cy="1354217"/>
          </a:xfrm>
          <a:prstGeom prst="rect">
            <a:avLst/>
          </a:prstGeom>
          <a:noFill/>
        </p:spPr>
        <p:txBody>
          <a:bodyPr wrap="square" rtlCol="0">
            <a:spAutoFit/>
          </a:bodyPr>
          <a:lstStyle/>
          <a:p>
            <a:pPr algn="r"/>
            <a:endParaRPr lang="en-US" dirty="0"/>
          </a:p>
          <a:p>
            <a:r>
              <a:rPr lang="en-US" sz="1600" dirty="0"/>
              <a:t>This presentation reflects work by the panel members and their co-authors. The views expressed in this presentation are those of the panelists and do not necessarily represent those of the IMF, its Executive Board, or its management, or of the UK Department for International Development. </a:t>
            </a:r>
          </a:p>
        </p:txBody>
      </p:sp>
    </p:spTree>
    <p:extLst>
      <p:ext uri="{BB962C8B-B14F-4D97-AF65-F5344CB8AC3E}">
        <p14:creationId xmlns:p14="http://schemas.microsoft.com/office/powerpoint/2010/main" val="824680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Korea</a:t>
            </a:r>
            <a:endParaRPr lang="en-US" dirty="0"/>
          </a:p>
        </p:txBody>
      </p:sp>
      <p:sp>
        <p:nvSpPr>
          <p:cNvPr id="3" name="Content Placeholder 2"/>
          <p:cNvSpPr>
            <a:spLocks noGrp="1"/>
          </p:cNvSpPr>
          <p:nvPr>
            <p:ph idx="1"/>
          </p:nvPr>
        </p:nvSpPr>
        <p:spPr/>
        <p:txBody>
          <a:bodyPr/>
          <a:lstStyle/>
          <a:p>
            <a:r>
              <a:rPr lang="en-US"/>
              <a:t>In Korea, gender budgeting was initiated by a partnership between the Ministry of Finance and a Seoul-based think tank, as in India. </a:t>
            </a:r>
          </a:p>
          <a:p>
            <a:r>
              <a:rPr lang="en-US"/>
              <a:t>Gender budgeting was made mandatory in Korea, in 2006, through reform to the National Finance Law.</a:t>
            </a:r>
          </a:p>
          <a:p>
            <a:r>
              <a:rPr lang="en-US"/>
              <a:t>Fiscal reforms to the medium-term framework provided an opportunity to incorporate gender-based goals into the budget.</a:t>
            </a:r>
          </a:p>
          <a:p>
            <a:r>
              <a:rPr lang="en-US"/>
              <a:t>The most tangible success was in providing infrastructure to aid women’s integration into economic activities. </a:t>
            </a:r>
          </a:p>
          <a:p>
            <a:r>
              <a:rPr lang="en-US"/>
              <a:t>Korea is one of the few countries to assess its success through collection and analysis of relevant data.</a:t>
            </a:r>
            <a:endParaRPr lang="en-US" dirty="0"/>
          </a:p>
        </p:txBody>
      </p:sp>
    </p:spTree>
    <p:extLst>
      <p:ext uri="{BB962C8B-B14F-4D97-AF65-F5344CB8AC3E}">
        <p14:creationId xmlns:p14="http://schemas.microsoft.com/office/powerpoint/2010/main" val="1626813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Philippines</a:t>
            </a:r>
            <a:endParaRPr lang="en-US" dirty="0"/>
          </a:p>
        </p:txBody>
      </p:sp>
      <p:sp>
        <p:nvSpPr>
          <p:cNvPr id="3" name="Content Placeholder 2"/>
          <p:cNvSpPr>
            <a:spLocks noGrp="1"/>
          </p:cNvSpPr>
          <p:nvPr>
            <p:ph idx="1"/>
          </p:nvPr>
        </p:nvSpPr>
        <p:spPr/>
        <p:txBody>
          <a:bodyPr/>
          <a:lstStyle/>
          <a:p>
            <a:r>
              <a:rPr lang="en-US"/>
              <a:t>The Philippines introduced gender budgeting through revisions to the budget laws.</a:t>
            </a:r>
          </a:p>
          <a:p>
            <a:r>
              <a:rPr lang="en-US"/>
              <a:t>The specific form was to earmark a specific portion (5 percent) of sectoral budgets for gender-related activities. </a:t>
            </a:r>
          </a:p>
          <a:p>
            <a:r>
              <a:rPr lang="en-US"/>
              <a:t>However, the assessment was that this across-the-board approach was not necessarily leading to good choices in all ministry/departments and its was subsequently modified to allow more discretion in spending for well-identified purposes.</a:t>
            </a:r>
          </a:p>
          <a:p>
            <a:r>
              <a:rPr lang="en-US"/>
              <a:t>The lack of involvement of the Ministry of Finance has limited the results.</a:t>
            </a:r>
          </a:p>
          <a:p>
            <a:r>
              <a:rPr lang="en-US"/>
              <a:t>With the advent of fiscal decentralization, a “results-oriented” approach to gender budgeting was adopted in some local governments (“communes”). </a:t>
            </a:r>
            <a:endParaRPr lang="en-US" dirty="0"/>
          </a:p>
        </p:txBody>
      </p:sp>
    </p:spTree>
    <p:extLst>
      <p:ext uri="{BB962C8B-B14F-4D97-AF65-F5344CB8AC3E}">
        <p14:creationId xmlns:p14="http://schemas.microsoft.com/office/powerpoint/2010/main" val="524919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Europe:</a:t>
            </a:r>
            <a:endParaRPr lang="en-US" dirty="0"/>
          </a:p>
        </p:txBody>
      </p:sp>
      <p:sp>
        <p:nvSpPr>
          <p:cNvPr id="3" name="Content Placeholder 2"/>
          <p:cNvSpPr>
            <a:spLocks noGrp="1"/>
          </p:cNvSpPr>
          <p:nvPr>
            <p:ph idx="1"/>
          </p:nvPr>
        </p:nvSpPr>
        <p:spPr/>
        <p:txBody>
          <a:bodyPr/>
          <a:lstStyle/>
          <a:p>
            <a:r>
              <a:rPr lang="en-US"/>
              <a:t>Gender budgeting initiatives in Europe have been many and diverse, with integration of gender-related goals into fiscal institutions and policies.</a:t>
            </a:r>
          </a:p>
          <a:p>
            <a:r>
              <a:rPr lang="en-US"/>
              <a:t>Methods employed include:</a:t>
            </a:r>
          </a:p>
          <a:p>
            <a:pPr lvl="1"/>
            <a:r>
              <a:rPr lang="en-US"/>
              <a:t>Amending primary legislation</a:t>
            </a:r>
            <a:r>
              <a:rPr lang="mr-IN"/>
              <a:t>–</a:t>
            </a:r>
            <a:r>
              <a:rPr lang="en-US"/>
              <a:t>Austria, Belgium, and Andalucia.</a:t>
            </a:r>
          </a:p>
          <a:p>
            <a:pPr lvl="1"/>
            <a:r>
              <a:rPr lang="en-US"/>
              <a:t>Changing budget institutions</a:t>
            </a:r>
            <a:r>
              <a:rPr lang="mr-IN"/>
              <a:t>–</a:t>
            </a:r>
            <a:r>
              <a:rPr lang="en-US"/>
              <a:t>Albania, Belgium, and Iceland.</a:t>
            </a:r>
          </a:p>
          <a:p>
            <a:pPr lvl="1"/>
            <a:r>
              <a:rPr lang="en-US"/>
              <a:t>Marrying equality policy with economic policy</a:t>
            </a:r>
            <a:r>
              <a:rPr lang="mr-IN"/>
              <a:t>–</a:t>
            </a:r>
            <a:r>
              <a:rPr lang="en-US"/>
              <a:t>Sweden, Finland, and Iceland.</a:t>
            </a:r>
            <a:endParaRPr lang="en-US" dirty="0"/>
          </a:p>
        </p:txBody>
      </p:sp>
    </p:spTree>
    <p:extLst>
      <p:ext uri="{BB962C8B-B14F-4D97-AF65-F5344CB8AC3E}">
        <p14:creationId xmlns:p14="http://schemas.microsoft.com/office/powerpoint/2010/main" val="4068616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Austria</a:t>
            </a:r>
            <a:endParaRPr lang="en-US" dirty="0"/>
          </a:p>
        </p:txBody>
      </p:sp>
      <p:sp>
        <p:nvSpPr>
          <p:cNvPr id="3" name="Content Placeholder 2"/>
          <p:cNvSpPr>
            <a:spLocks noGrp="1"/>
          </p:cNvSpPr>
          <p:nvPr>
            <p:ph idx="1"/>
          </p:nvPr>
        </p:nvSpPr>
        <p:spPr/>
        <p:txBody>
          <a:bodyPr/>
          <a:lstStyle/>
          <a:p>
            <a:r>
              <a:rPr lang="en-US"/>
              <a:t>Gender budgeting was introduced within public finance management reform.</a:t>
            </a:r>
          </a:p>
          <a:p>
            <a:r>
              <a:rPr lang="en-US"/>
              <a:t>Gender equality is anchored within one of two new constitutionally mandated budgetary principles; and is integrated into the organic budget law. </a:t>
            </a:r>
          </a:p>
          <a:p>
            <a:r>
              <a:rPr lang="en-US"/>
              <a:t>Performance-oriented budgeting calls for the identification of five objectives for each budget chapter</a:t>
            </a:r>
            <a:r>
              <a:rPr lang="mr-IN"/>
              <a:t>–</a:t>
            </a:r>
            <a:r>
              <a:rPr lang="en-US"/>
              <a:t>one of which relates to gender equality. </a:t>
            </a:r>
          </a:p>
          <a:p>
            <a:r>
              <a:rPr lang="en-US"/>
              <a:t>The income tax was amended to reduce effective taxation on secondary earners to encourage greater female labor force participation.</a:t>
            </a:r>
            <a:endParaRPr lang="en-GB"/>
          </a:p>
          <a:p>
            <a:endParaRPr lang="en-US" dirty="0"/>
          </a:p>
        </p:txBody>
      </p:sp>
    </p:spTree>
    <p:extLst>
      <p:ext uri="{BB962C8B-B14F-4D97-AF65-F5344CB8AC3E}">
        <p14:creationId xmlns:p14="http://schemas.microsoft.com/office/powerpoint/2010/main" val="4041871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Iceland</a:t>
            </a:r>
            <a:endParaRPr lang="en-US" dirty="0"/>
          </a:p>
        </p:txBody>
      </p:sp>
      <p:sp>
        <p:nvSpPr>
          <p:cNvPr id="3" name="Content Placeholder 2"/>
          <p:cNvSpPr>
            <a:spLocks noGrp="1"/>
          </p:cNvSpPr>
          <p:nvPr>
            <p:ph idx="1"/>
          </p:nvPr>
        </p:nvSpPr>
        <p:spPr/>
        <p:txBody>
          <a:bodyPr/>
          <a:lstStyle/>
          <a:p>
            <a:r>
              <a:rPr lang="en-US"/>
              <a:t>In 2009, gender budgeting was a key element in the response to the recession.</a:t>
            </a:r>
          </a:p>
          <a:p>
            <a:r>
              <a:rPr lang="en-US"/>
              <a:t>In 2015, the five-year plan emphasized:</a:t>
            </a:r>
          </a:p>
          <a:p>
            <a:pPr lvl="2"/>
            <a:r>
              <a:rPr lang="en-US"/>
              <a:t>A gender impact analysis of all new budget items.</a:t>
            </a:r>
          </a:p>
          <a:p>
            <a:pPr lvl="2"/>
            <a:r>
              <a:rPr lang="en-US"/>
              <a:t>Cost benefit analysis of new legislation from a gender perspective.</a:t>
            </a:r>
          </a:p>
          <a:p>
            <a:r>
              <a:rPr lang="en-US"/>
              <a:t>In 2016, the new organic budget law mandates responsibility to the Ministry of Finance and requires the Budget Bill to lay out its impact on gender equality.</a:t>
            </a:r>
            <a:endParaRPr lang="en-US" dirty="0"/>
          </a:p>
        </p:txBody>
      </p:sp>
    </p:spTree>
    <p:extLst>
      <p:ext uri="{BB962C8B-B14F-4D97-AF65-F5344CB8AC3E}">
        <p14:creationId xmlns:p14="http://schemas.microsoft.com/office/powerpoint/2010/main" val="728234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Andalucia</a:t>
            </a:r>
            <a:endParaRPr lang="en-US" dirty="0"/>
          </a:p>
        </p:txBody>
      </p:sp>
      <p:sp>
        <p:nvSpPr>
          <p:cNvPr id="3" name="Content Placeholder 2"/>
          <p:cNvSpPr>
            <a:spLocks noGrp="1"/>
          </p:cNvSpPr>
          <p:nvPr>
            <p:ph idx="1"/>
          </p:nvPr>
        </p:nvSpPr>
        <p:spPr/>
        <p:txBody>
          <a:bodyPr/>
          <a:lstStyle/>
          <a:p>
            <a:r>
              <a:rPr lang="en-US"/>
              <a:t>Gender budgeting has a strong legal basis, beginning with a 2003 law on fiscal and administrative measures.</a:t>
            </a:r>
          </a:p>
          <a:p>
            <a:r>
              <a:rPr lang="en-US"/>
              <a:t>The approach has evolved with a combination of ensuring priority for spending on gender-related goals in the budget, gender impact reports, and documentation of progress through the budget. </a:t>
            </a:r>
          </a:p>
          <a:p>
            <a:r>
              <a:rPr lang="en-US"/>
              <a:t>The outcomes include an expansion of after school services; an increase in female ownership of agricultural land;  improved pensions; and more women as university professors and in senior positions within administration and the High Court.</a:t>
            </a:r>
          </a:p>
          <a:p>
            <a:endParaRPr lang="en-US" dirty="0"/>
          </a:p>
        </p:txBody>
      </p:sp>
    </p:spTree>
    <p:extLst>
      <p:ext uri="{BB962C8B-B14F-4D97-AF65-F5344CB8AC3E}">
        <p14:creationId xmlns:p14="http://schemas.microsoft.com/office/powerpoint/2010/main" val="3846127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Albania, Macedonia, and Ukraine</a:t>
            </a:r>
            <a:endParaRPr lang="en-US" dirty="0"/>
          </a:p>
        </p:txBody>
      </p:sp>
      <p:sp>
        <p:nvSpPr>
          <p:cNvPr id="3" name="Content Placeholder 2"/>
          <p:cNvSpPr>
            <a:spLocks noGrp="1"/>
          </p:cNvSpPr>
          <p:nvPr>
            <p:ph idx="1"/>
          </p:nvPr>
        </p:nvSpPr>
        <p:spPr/>
        <p:txBody>
          <a:bodyPr/>
          <a:lstStyle/>
          <a:p>
            <a:r>
              <a:rPr lang="en-US"/>
              <a:t>Gender budgeting has emerged as part of a push for EU membership and the development of intergovernmental and donor relationships.</a:t>
            </a:r>
          </a:p>
          <a:p>
            <a:r>
              <a:rPr lang="en-US"/>
              <a:t>Albania: Its initiative is strongly influenced by the Austrian model; and its strength is its alignment with its gender equality goals, and in the 2015 budget, nine gender equality objectives are associated budgetary allocations. </a:t>
            </a:r>
          </a:p>
          <a:p>
            <a:r>
              <a:rPr lang="en-US"/>
              <a:t>FYR Macedonia: In 2012, it laid out its strategy on gender budgeting, which applies at national and local levels.</a:t>
            </a:r>
          </a:p>
          <a:p>
            <a:r>
              <a:rPr lang="en-US"/>
              <a:t>Ukraine: Its initiative is significant for its commitment of donor funding. It is led by the Ministry of Finance and aligned with public financial management reform.</a:t>
            </a:r>
            <a:endParaRPr lang="en-US" dirty="0"/>
          </a:p>
        </p:txBody>
      </p:sp>
    </p:spTree>
    <p:extLst>
      <p:ext uri="{BB962C8B-B14F-4D97-AF65-F5344CB8AC3E}">
        <p14:creationId xmlns:p14="http://schemas.microsoft.com/office/powerpoint/2010/main" val="286032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Sweden</a:t>
            </a:r>
            <a:endParaRPr lang="en-US" dirty="0"/>
          </a:p>
        </p:txBody>
      </p:sp>
      <p:sp>
        <p:nvSpPr>
          <p:cNvPr id="3" name="Content Placeholder 2"/>
          <p:cNvSpPr>
            <a:spLocks noGrp="1"/>
          </p:cNvSpPr>
          <p:nvPr>
            <p:ph idx="1"/>
          </p:nvPr>
        </p:nvSpPr>
        <p:spPr/>
        <p:txBody>
          <a:bodyPr/>
          <a:lstStyle/>
          <a:p>
            <a:r>
              <a:rPr lang="en-US"/>
              <a:t>Sweden has achieved a very gender equal society, along with its Scandinavian neighbors.</a:t>
            </a:r>
          </a:p>
          <a:p>
            <a:r>
              <a:rPr lang="en-US"/>
              <a:t>Since the 1980s, Sweden has integrated a gender perspective in economic policy and since 2003, a Budget Bill appendix  shows the distribution of economic resources between men and women. </a:t>
            </a:r>
          </a:p>
          <a:p>
            <a:r>
              <a:rPr lang="en-GB"/>
              <a:t>The new feminist government of 2014 has strengthened the commitment to gender budgeting. From 2016, the budget circular includes instructions on the application of gender budgeting throughout the budget process.</a:t>
            </a:r>
            <a:endParaRPr lang="en-US" dirty="0"/>
          </a:p>
        </p:txBody>
      </p:sp>
    </p:spTree>
    <p:extLst>
      <p:ext uri="{BB962C8B-B14F-4D97-AF65-F5344CB8AC3E}">
        <p14:creationId xmlns:p14="http://schemas.microsoft.com/office/powerpoint/2010/main" val="338814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Role of Civil Society</a:t>
            </a:r>
            <a:endParaRPr lang="en-US" dirty="0"/>
          </a:p>
        </p:txBody>
      </p:sp>
      <p:sp>
        <p:nvSpPr>
          <p:cNvPr id="3" name="Content Placeholder 2"/>
          <p:cNvSpPr>
            <a:spLocks noGrp="1"/>
          </p:cNvSpPr>
          <p:nvPr>
            <p:ph idx="1"/>
          </p:nvPr>
        </p:nvSpPr>
        <p:spPr/>
        <p:txBody>
          <a:bodyPr/>
          <a:lstStyle/>
          <a:p>
            <a:r>
              <a:rPr lang="en-US"/>
              <a:t>Civil society is a key driver of gender budgeting in Europe and has provided the impetus for many of the government-led initiatives and led monitoring of outcomes.</a:t>
            </a:r>
          </a:p>
          <a:p>
            <a:r>
              <a:rPr lang="en-US"/>
              <a:t>Analysis reaches many facets of fiscal policy outside scope of government-led gender budgeting initiative.</a:t>
            </a:r>
          </a:p>
          <a:p>
            <a:r>
              <a:rPr lang="en-US"/>
              <a:t>The depth of analysis leaves no uncertainty about the relevance of gender to economic policy.</a:t>
            </a:r>
          </a:p>
          <a:p>
            <a:r>
              <a:rPr lang="en-US"/>
              <a:t>The dissemination of analysis to policy-makers, academics, public representatives and general public makes a huge contribution to the debate.</a:t>
            </a:r>
          </a:p>
          <a:p>
            <a:pPr lvl="1"/>
            <a:endParaRPr lang="en-US" dirty="0"/>
          </a:p>
        </p:txBody>
      </p:sp>
    </p:spTree>
    <p:extLst>
      <p:ext uri="{BB962C8B-B14F-4D97-AF65-F5344CB8AC3E}">
        <p14:creationId xmlns:p14="http://schemas.microsoft.com/office/powerpoint/2010/main" val="3742378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Middle East, North Africa, and Central Asia and the Caucasus</a:t>
            </a:r>
            <a:endParaRPr lang="en-US" dirty="0"/>
          </a:p>
        </p:txBody>
      </p:sp>
      <p:sp>
        <p:nvSpPr>
          <p:cNvPr id="3" name="Content Placeholder 2"/>
          <p:cNvSpPr>
            <a:spLocks noGrp="1"/>
          </p:cNvSpPr>
          <p:nvPr>
            <p:ph idx="1"/>
          </p:nvPr>
        </p:nvSpPr>
        <p:spPr/>
        <p:txBody>
          <a:bodyPr/>
          <a:lstStyle/>
          <a:p>
            <a:r>
              <a:rPr lang="en-US" sz="2000" dirty="0"/>
              <a:t>There are relatively few initiatives to point to in this region.</a:t>
            </a:r>
          </a:p>
          <a:p>
            <a:r>
              <a:rPr lang="en-US" sz="2000" dirty="0"/>
              <a:t>The most notable are in Morocco, Egypt, and Afghanistan.</a:t>
            </a:r>
          </a:p>
          <a:p>
            <a:r>
              <a:rPr lang="en-US" sz="2000" dirty="0"/>
              <a:t>The region lags in gender equality in most respects, and especially women’s labor force participation.</a:t>
            </a:r>
          </a:p>
          <a:p>
            <a:pPr lvl="3"/>
            <a:endParaRPr lang="en-US" dirty="0"/>
          </a:p>
          <a:p>
            <a:pPr lvl="3"/>
            <a:endParaRPr lang="en-US" dirty="0"/>
          </a:p>
        </p:txBody>
      </p:sp>
    </p:spTree>
    <p:extLst>
      <p:ext uri="{BB962C8B-B14F-4D97-AF65-F5344CB8AC3E}">
        <p14:creationId xmlns:p14="http://schemas.microsoft.com/office/powerpoint/2010/main" val="293391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Project</a:t>
            </a:r>
            <a:endParaRPr lang="en-US" dirty="0"/>
          </a:p>
        </p:txBody>
      </p:sp>
      <p:sp>
        <p:nvSpPr>
          <p:cNvPr id="3" name="Content Placeholder 2"/>
          <p:cNvSpPr>
            <a:spLocks noGrp="1"/>
          </p:cNvSpPr>
          <p:nvPr>
            <p:ph idx="1"/>
          </p:nvPr>
        </p:nvSpPr>
        <p:spPr/>
        <p:txBody>
          <a:bodyPr/>
          <a:lstStyle/>
          <a:p>
            <a:r>
              <a:rPr lang="en-US" dirty="0"/>
              <a:t>This project provides the first comprehensive assessment of gender budgeting initiatives throughout the world.</a:t>
            </a:r>
          </a:p>
          <a:p>
            <a:r>
              <a:rPr lang="en-US" dirty="0"/>
              <a:t>We survey and assess the evidence on the success of gender budgeting, using information from country authorities and published, and unpublished sources.</a:t>
            </a:r>
          </a:p>
          <a:p>
            <a:r>
              <a:rPr lang="en-US" dirty="0"/>
              <a:t>We created a publicly accessible toolkit with data on gender budgeting efforts and gender inequality indices.</a:t>
            </a:r>
          </a:p>
          <a:p>
            <a:r>
              <a:rPr lang="en-US" dirty="0">
                <a:hlinkClick r:id="rId3"/>
              </a:rPr>
              <a:t>https://www.imf.org/external/np/res/dfidimf/</a:t>
            </a:r>
            <a:endParaRPr lang="en-US" dirty="0"/>
          </a:p>
        </p:txBody>
      </p:sp>
    </p:spTree>
    <p:extLst>
      <p:ext uri="{BB962C8B-B14F-4D97-AF65-F5344CB8AC3E}">
        <p14:creationId xmlns:p14="http://schemas.microsoft.com/office/powerpoint/2010/main" val="3871238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Middle East: Morocco</a:t>
            </a:r>
            <a:endParaRPr lang="en-US" dirty="0"/>
          </a:p>
        </p:txBody>
      </p:sp>
      <p:sp>
        <p:nvSpPr>
          <p:cNvPr id="3" name="Content Placeholder 2"/>
          <p:cNvSpPr>
            <a:spLocks noGrp="1"/>
          </p:cNvSpPr>
          <p:nvPr>
            <p:ph idx="1"/>
          </p:nvPr>
        </p:nvSpPr>
        <p:spPr/>
        <p:txBody>
          <a:bodyPr>
            <a:normAutofit fontScale="92500"/>
          </a:bodyPr>
          <a:lstStyle/>
          <a:p>
            <a:r>
              <a:rPr lang="en-US" dirty="0"/>
              <a:t>Gender budgeting was initiated in 2002, making Morocco a leader in the region.</a:t>
            </a:r>
          </a:p>
          <a:p>
            <a:r>
              <a:rPr lang="en-US" dirty="0"/>
              <a:t>The initiative is linked to the national development strategy and its focus was on education, health, and employment. </a:t>
            </a:r>
          </a:p>
          <a:p>
            <a:r>
              <a:rPr lang="en-US" dirty="0"/>
              <a:t>The Ministry of Economy and Finance took the lead.</a:t>
            </a:r>
          </a:p>
          <a:p>
            <a:r>
              <a:rPr lang="en-US" dirty="0"/>
              <a:t>It is undertaken in coordination with UN Women (who instituted a Gender Responsive Budgeting Center for Excellence).</a:t>
            </a:r>
          </a:p>
          <a:p>
            <a:r>
              <a:rPr lang="en-US" dirty="0"/>
              <a:t>In 2014, the new organic finance law required that:</a:t>
            </a:r>
          </a:p>
          <a:p>
            <a:pPr lvl="1"/>
            <a:r>
              <a:rPr lang="en-US" sz="1800" dirty="0"/>
              <a:t>Performance objectives, results, and indicators, in the budget include gender equality as a consideration.</a:t>
            </a:r>
          </a:p>
          <a:p>
            <a:pPr lvl="1"/>
            <a:r>
              <a:rPr lang="en-US" sz="1800" dirty="0"/>
              <a:t>The annual Finance Bill includes a gender report</a:t>
            </a:r>
            <a:r>
              <a:rPr lang="en-US" dirty="0"/>
              <a:t>.</a:t>
            </a:r>
          </a:p>
          <a:p>
            <a:pPr lvl="2"/>
            <a:endParaRPr lang="en-US" dirty="0"/>
          </a:p>
          <a:p>
            <a:pPr lvl="2"/>
            <a:endParaRPr lang="en-US" dirty="0"/>
          </a:p>
        </p:txBody>
      </p:sp>
    </p:spTree>
    <p:extLst>
      <p:ext uri="{BB962C8B-B14F-4D97-AF65-F5344CB8AC3E}">
        <p14:creationId xmlns:p14="http://schemas.microsoft.com/office/powerpoint/2010/main" val="1902187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Morocco</a:t>
            </a:r>
            <a:endParaRPr lang="en-US" dirty="0"/>
          </a:p>
        </p:txBody>
      </p:sp>
      <p:sp>
        <p:nvSpPr>
          <p:cNvPr id="3" name="Content Placeholder 2"/>
          <p:cNvSpPr>
            <a:spLocks noGrp="1"/>
          </p:cNvSpPr>
          <p:nvPr>
            <p:ph idx="1"/>
          </p:nvPr>
        </p:nvSpPr>
        <p:spPr/>
        <p:txBody>
          <a:bodyPr/>
          <a:lstStyle/>
          <a:p>
            <a:r>
              <a:rPr lang="en-US" dirty="0"/>
              <a:t>Gender Report characteristics:</a:t>
            </a:r>
          </a:p>
          <a:p>
            <a:pPr lvl="1"/>
            <a:r>
              <a:rPr lang="en-US" sz="1800" dirty="0"/>
              <a:t>It has been published annually, starting in 2006 and is available on the web in multiple languages.</a:t>
            </a:r>
          </a:p>
          <a:p>
            <a:r>
              <a:rPr lang="en-US" dirty="0"/>
              <a:t>It contains gender profiles of each department (gender share of employees by ranks and types)</a:t>
            </a:r>
          </a:p>
          <a:p>
            <a:r>
              <a:rPr lang="en-US" dirty="0"/>
              <a:t>It requires an analysis of sectoral gender-related issues by ministry (e.g. access to water in relation to gender).</a:t>
            </a:r>
          </a:p>
          <a:p>
            <a:r>
              <a:rPr lang="en-US" dirty="0"/>
              <a:t>It includes key priorities, targets, and accomplishments on gender by ministry.</a:t>
            </a:r>
          </a:p>
        </p:txBody>
      </p:sp>
    </p:spTree>
    <p:extLst>
      <p:ext uri="{BB962C8B-B14F-4D97-AF65-F5344CB8AC3E}">
        <p14:creationId xmlns:p14="http://schemas.microsoft.com/office/powerpoint/2010/main" val="96906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Morocco</a:t>
            </a:r>
            <a:endParaRPr lang="en-US" dirty="0"/>
          </a:p>
        </p:txBody>
      </p:sp>
      <p:sp>
        <p:nvSpPr>
          <p:cNvPr id="3" name="Content Placeholder 2"/>
          <p:cNvSpPr>
            <a:spLocks noGrp="1"/>
          </p:cNvSpPr>
          <p:nvPr>
            <p:ph idx="1"/>
          </p:nvPr>
        </p:nvSpPr>
        <p:spPr/>
        <p:txBody>
          <a:bodyPr/>
          <a:lstStyle/>
          <a:p>
            <a:r>
              <a:rPr lang="en-US" dirty="0"/>
              <a:t>Assessment:</a:t>
            </a:r>
          </a:p>
          <a:p>
            <a:pPr lvl="1"/>
            <a:r>
              <a:rPr lang="en-US" dirty="0"/>
              <a:t>Near parity has been achieved in primary school enrollment. Rural enrollment of girls improved. </a:t>
            </a:r>
          </a:p>
          <a:p>
            <a:pPr lvl="1"/>
            <a:r>
              <a:rPr lang="en-US" dirty="0"/>
              <a:t>Morocco remains behind counterparts in female attendance in secondary and tertiary enrollment. </a:t>
            </a:r>
          </a:p>
          <a:p>
            <a:pPr lvl="1"/>
            <a:r>
              <a:rPr lang="en-US" dirty="0"/>
              <a:t>Substantial progress was made in maternal mortality but it still lags counterparts.</a:t>
            </a:r>
          </a:p>
          <a:p>
            <a:pPr lvl="1"/>
            <a:r>
              <a:rPr lang="en-US" dirty="0"/>
              <a:t>Female labor force participation continues to lag.</a:t>
            </a:r>
          </a:p>
          <a:p>
            <a:pPr lvl="1"/>
            <a:r>
              <a:rPr lang="en-US" dirty="0"/>
              <a:t>It is hard to assess the contribution of gender budgeting to these results, but the evidence suggests that the outcomes are insufficient.</a:t>
            </a:r>
          </a:p>
        </p:txBody>
      </p:sp>
    </p:spTree>
    <p:extLst>
      <p:ext uri="{BB962C8B-B14F-4D97-AF65-F5344CB8AC3E}">
        <p14:creationId xmlns:p14="http://schemas.microsoft.com/office/powerpoint/2010/main" val="18895469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Central Asia: Afghanistan</a:t>
            </a:r>
            <a:endParaRPr lang="en-US" dirty="0"/>
          </a:p>
        </p:txBody>
      </p:sp>
      <p:sp>
        <p:nvSpPr>
          <p:cNvPr id="3" name="Content Placeholder 2"/>
          <p:cNvSpPr>
            <a:spLocks noGrp="1"/>
          </p:cNvSpPr>
          <p:nvPr>
            <p:ph idx="1"/>
          </p:nvPr>
        </p:nvSpPr>
        <p:spPr/>
        <p:txBody>
          <a:bodyPr/>
          <a:lstStyle/>
          <a:p>
            <a:r>
              <a:rPr lang="en-US" dirty="0"/>
              <a:t>In 2010, the national budget incorporated gender budgeting.</a:t>
            </a:r>
          </a:p>
          <a:p>
            <a:r>
              <a:rPr lang="en-US" dirty="0"/>
              <a:t>In 2015, the national budget assessed the gender budgeting initiative but did not publicly disseminate. </a:t>
            </a:r>
          </a:p>
          <a:p>
            <a:r>
              <a:rPr lang="en-US" dirty="0"/>
              <a:t>The National Action Plan encourages ministries to spend at least 30 percent of the budget on women’s advancement.</a:t>
            </a:r>
          </a:p>
          <a:p>
            <a:r>
              <a:rPr lang="en-US" dirty="0"/>
              <a:t>Goals include: </a:t>
            </a:r>
          </a:p>
          <a:p>
            <a:pPr lvl="1"/>
            <a:r>
              <a:rPr lang="en-US" dirty="0"/>
              <a:t>Increasing female public employment in pilot ministries.</a:t>
            </a:r>
          </a:p>
          <a:p>
            <a:pPr lvl="1"/>
            <a:r>
              <a:rPr lang="en-US" dirty="0"/>
              <a:t>Collecting sex-disaggregated data.</a:t>
            </a:r>
          </a:p>
        </p:txBody>
      </p:sp>
    </p:spTree>
    <p:extLst>
      <p:ext uri="{BB962C8B-B14F-4D97-AF65-F5344CB8AC3E}">
        <p14:creationId xmlns:p14="http://schemas.microsoft.com/office/powerpoint/2010/main" val="2884018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Afghanistan</a:t>
            </a:r>
            <a:endParaRPr lang="en-US" dirty="0"/>
          </a:p>
        </p:txBody>
      </p:sp>
      <p:sp>
        <p:nvSpPr>
          <p:cNvPr id="3" name="Content Placeholder 2"/>
          <p:cNvSpPr>
            <a:spLocks noGrp="1"/>
          </p:cNvSpPr>
          <p:nvPr>
            <p:ph idx="1"/>
          </p:nvPr>
        </p:nvSpPr>
        <p:spPr>
          <a:xfrm>
            <a:off x="457200" y="1562470"/>
            <a:ext cx="7772400" cy="4228731"/>
          </a:xfrm>
        </p:spPr>
        <p:txBody>
          <a:bodyPr>
            <a:normAutofit/>
          </a:bodyPr>
          <a:lstStyle/>
          <a:p>
            <a:r>
              <a:rPr lang="en-US" dirty="0"/>
              <a:t>Assessment:</a:t>
            </a:r>
          </a:p>
          <a:p>
            <a:pPr lvl="1"/>
            <a:r>
              <a:rPr lang="en-US" sz="1800" dirty="0"/>
              <a:t>Afghanistan made progress in primary, secondary, and tertiary education enrollment, but rates are lower than in counterparts. </a:t>
            </a:r>
          </a:p>
          <a:p>
            <a:pPr lvl="1"/>
            <a:r>
              <a:rPr lang="en-US" sz="1800" dirty="0"/>
              <a:t>It achieved a sizeable decrease in maternal mortality. </a:t>
            </a:r>
          </a:p>
          <a:p>
            <a:pPr lvl="1"/>
            <a:r>
              <a:rPr lang="en-US" sz="1800" dirty="0"/>
              <a:t>Female labor force participation continues to lag.</a:t>
            </a:r>
          </a:p>
          <a:p>
            <a:pPr lvl="1"/>
            <a:r>
              <a:rPr lang="en-US" sz="1800" dirty="0"/>
              <a:t>Gender inequality has declined but Afghanistan  continues to have some of the world’s worst gender inequality and indicators of women’s development.</a:t>
            </a:r>
          </a:p>
          <a:p>
            <a:pPr lvl="1"/>
            <a:r>
              <a:rPr lang="en-US" sz="1800" dirty="0"/>
              <a:t>Gender budgeting’s contribution is, as elsewhere, difficult to assess.</a:t>
            </a:r>
          </a:p>
        </p:txBody>
      </p:sp>
    </p:spTree>
    <p:extLst>
      <p:ext uri="{BB962C8B-B14F-4D97-AF65-F5344CB8AC3E}">
        <p14:creationId xmlns:p14="http://schemas.microsoft.com/office/powerpoint/2010/main" val="203824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Sub-Saharan Africa:</a:t>
            </a:r>
            <a:endParaRPr lang="en-US" dirty="0"/>
          </a:p>
        </p:txBody>
      </p:sp>
      <p:sp>
        <p:nvSpPr>
          <p:cNvPr id="8" name="Content Placeholder 7"/>
          <p:cNvSpPr>
            <a:spLocks noGrp="1"/>
          </p:cNvSpPr>
          <p:nvPr>
            <p:ph idx="1"/>
          </p:nvPr>
        </p:nvSpPr>
        <p:spPr/>
        <p:txBody>
          <a:bodyPr/>
          <a:lstStyle/>
          <a:p>
            <a:r>
              <a:rPr lang="en-US" dirty="0"/>
              <a:t>Many countries have adopted some form of gender budgeting.</a:t>
            </a:r>
          </a:p>
          <a:p>
            <a:r>
              <a:rPr lang="en-US" dirty="0"/>
              <a:t>However, relatively few made significant progress, for reasons that generally include a lack of government commitment.</a:t>
            </a:r>
          </a:p>
          <a:p>
            <a:r>
              <a:rPr lang="en-US" dirty="0"/>
              <a:t>Most countries have made progress on gender-related goals.</a:t>
            </a:r>
          </a:p>
          <a:p>
            <a:r>
              <a:rPr lang="en-US" dirty="0"/>
              <a:t>However, Sub-Saharan Africa continues to lag well behind on indicators of women’s and girls’ well-being and gender equality.</a:t>
            </a:r>
          </a:p>
          <a:p>
            <a:r>
              <a:rPr lang="en-US" dirty="0"/>
              <a:t>The exception is women’s labor force participation, which is relatively high, though the quality of jobs is generally low.</a:t>
            </a:r>
          </a:p>
          <a:p>
            <a:endParaRPr lang="en-US" dirty="0"/>
          </a:p>
        </p:txBody>
      </p:sp>
    </p:spTree>
    <p:extLst>
      <p:ext uri="{BB962C8B-B14F-4D97-AF65-F5344CB8AC3E}">
        <p14:creationId xmlns:p14="http://schemas.microsoft.com/office/powerpoint/2010/main" val="1950586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Rwanda</a:t>
            </a:r>
            <a:endParaRPr lang="en-US" dirty="0"/>
          </a:p>
        </p:txBody>
      </p:sp>
      <p:sp>
        <p:nvSpPr>
          <p:cNvPr id="8" name="Content Placeholder 7"/>
          <p:cNvSpPr>
            <a:spLocks noGrp="1"/>
          </p:cNvSpPr>
          <p:nvPr>
            <p:ph idx="1"/>
          </p:nvPr>
        </p:nvSpPr>
        <p:spPr/>
        <p:txBody>
          <a:bodyPr/>
          <a:lstStyle/>
          <a:p>
            <a:r>
              <a:rPr lang="en-US" altLang="ja-JP" dirty="0"/>
              <a:t>Enacted organic budget law, in 2012/13, incorporating gender budgeting formally into budget laws and making Gender Budget Statements mandatory.</a:t>
            </a:r>
          </a:p>
          <a:p>
            <a:r>
              <a:rPr lang="en-US" altLang="ja-JP" dirty="0"/>
              <a:t>Assigns lead role to Ministry of Finance in collaboration with ministry responsible for gender-related goals and spending ministries.</a:t>
            </a:r>
          </a:p>
          <a:p>
            <a:r>
              <a:rPr lang="en-US" altLang="ja-JP" dirty="0"/>
              <a:t>Integrates gender budgeting into program and results-based budgeting through sectoral identification of goals and identification of desired outcomes.</a:t>
            </a:r>
          </a:p>
          <a:p>
            <a:endParaRPr lang="en-US" altLang="ja-JP" dirty="0"/>
          </a:p>
          <a:p>
            <a:pPr marL="0" indent="0">
              <a:buNone/>
            </a:pPr>
            <a:r>
              <a:rPr lang="en-US" altLang="ja-JP" dirty="0"/>
              <a:t> </a:t>
            </a:r>
            <a:endParaRPr lang="en-US" dirty="0"/>
          </a:p>
        </p:txBody>
      </p:sp>
    </p:spTree>
    <p:extLst>
      <p:ext uri="{BB962C8B-B14F-4D97-AF65-F5344CB8AC3E}">
        <p14:creationId xmlns:p14="http://schemas.microsoft.com/office/powerpoint/2010/main" val="3148233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Rwanda</a:t>
            </a:r>
            <a:endParaRPr lang="en-US" dirty="0"/>
          </a:p>
        </p:txBody>
      </p:sp>
      <p:sp>
        <p:nvSpPr>
          <p:cNvPr id="8" name="Content Placeholder 7"/>
          <p:cNvSpPr>
            <a:spLocks noGrp="1"/>
          </p:cNvSpPr>
          <p:nvPr>
            <p:ph idx="1"/>
          </p:nvPr>
        </p:nvSpPr>
        <p:spPr/>
        <p:txBody>
          <a:bodyPr/>
          <a:lstStyle/>
          <a:p>
            <a:r>
              <a:rPr lang="en-US" altLang="ja-JP" dirty="0"/>
              <a:t>Started with four pilot ministries of education, health, agriculture, and infrastructure, to integrate into both social and economic sectors.</a:t>
            </a:r>
          </a:p>
          <a:p>
            <a:r>
              <a:rPr lang="en-US" altLang="ja-JP" dirty="0"/>
              <a:t>Then extended the endeavor to the entire national government.</a:t>
            </a:r>
          </a:p>
          <a:p>
            <a:r>
              <a:rPr lang="en-US" altLang="ja-JP" dirty="0"/>
              <a:t>Extended to subnational level (districts).</a:t>
            </a:r>
          </a:p>
          <a:p>
            <a:r>
              <a:rPr lang="en-US" altLang="ja-JP" dirty="0"/>
              <a:t>Established gender monitoring office to evaluate outcomes and hold ministries and other government entities accountable.  </a:t>
            </a:r>
          </a:p>
          <a:p>
            <a:r>
              <a:rPr lang="en-US" altLang="ja-JP" dirty="0"/>
              <a:t>Engaged civil society and research community in budget analysis and evaluation of outcomes. </a:t>
            </a:r>
          </a:p>
          <a:p>
            <a:pPr marL="0" indent="0">
              <a:buNone/>
            </a:pPr>
            <a:endParaRPr lang="en-US" altLang="ja-JP" dirty="0"/>
          </a:p>
        </p:txBody>
      </p:sp>
    </p:spTree>
    <p:extLst>
      <p:ext uri="{BB962C8B-B14F-4D97-AF65-F5344CB8AC3E}">
        <p14:creationId xmlns:p14="http://schemas.microsoft.com/office/powerpoint/2010/main" val="354195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Rwanda</a:t>
            </a:r>
            <a:endParaRPr lang="en-US" dirty="0"/>
          </a:p>
        </p:txBody>
      </p:sp>
      <p:sp>
        <p:nvSpPr>
          <p:cNvPr id="8" name="Content Placeholder 7"/>
          <p:cNvSpPr>
            <a:spLocks noGrp="1"/>
          </p:cNvSpPr>
          <p:nvPr>
            <p:ph idx="1"/>
          </p:nvPr>
        </p:nvSpPr>
        <p:spPr/>
        <p:txBody>
          <a:bodyPr/>
          <a:lstStyle/>
          <a:p>
            <a:r>
              <a:rPr lang="en-US" altLang="ja-JP" dirty="0"/>
              <a:t>Assessment:</a:t>
            </a:r>
          </a:p>
          <a:p>
            <a:pPr lvl="1"/>
            <a:r>
              <a:rPr lang="en-US" altLang="ja-JP" dirty="0"/>
              <a:t>Incorporation of into program-budgeting and degree of accountability and evaluation are unusual.</a:t>
            </a:r>
          </a:p>
          <a:p>
            <a:pPr lvl="1"/>
            <a:r>
              <a:rPr lang="en-US" altLang="ja-JP" dirty="0"/>
              <a:t>Rwanda has improved on key education and health indicators at a faster rate than its African peers.</a:t>
            </a:r>
          </a:p>
          <a:p>
            <a:pPr lvl="1"/>
            <a:r>
              <a:rPr lang="en-US" altLang="ja-JP" dirty="0"/>
              <a:t>Although not directly causal, these results are indicative of beneficial effect of fiscal policies on human capital and other indicators of welfare.</a:t>
            </a:r>
          </a:p>
          <a:p>
            <a:pPr marL="457200" lvl="1" indent="0">
              <a:buNone/>
            </a:pPr>
            <a:endParaRPr lang="en-US" altLang="ja-JP" dirty="0"/>
          </a:p>
        </p:txBody>
      </p:sp>
    </p:spTree>
    <p:extLst>
      <p:ext uri="{BB962C8B-B14F-4D97-AF65-F5344CB8AC3E}">
        <p14:creationId xmlns:p14="http://schemas.microsoft.com/office/powerpoint/2010/main" val="3542723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Rwanda: Example of Accountability</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527506043"/>
              </p:ext>
            </p:extLst>
          </p:nvPr>
        </p:nvGraphicFramePr>
        <p:xfrm>
          <a:off x="609599" y="1828801"/>
          <a:ext cx="7406937" cy="4009720"/>
        </p:xfrm>
        <a:graphic>
          <a:graphicData uri="http://schemas.openxmlformats.org/drawingml/2006/table">
            <a:tbl>
              <a:tblPr/>
              <a:tblGrid>
                <a:gridCol w="4691026">
                  <a:extLst>
                    <a:ext uri="{9D8B030D-6E8A-4147-A177-3AD203B41FA5}">
                      <a16:colId xmlns:a16="http://schemas.microsoft.com/office/drawing/2014/main" val="20000"/>
                    </a:ext>
                  </a:extLst>
                </a:gridCol>
                <a:gridCol w="1360564">
                  <a:extLst>
                    <a:ext uri="{9D8B030D-6E8A-4147-A177-3AD203B41FA5}">
                      <a16:colId xmlns:a16="http://schemas.microsoft.com/office/drawing/2014/main" val="20001"/>
                    </a:ext>
                  </a:extLst>
                </a:gridCol>
                <a:gridCol w="1355347">
                  <a:extLst>
                    <a:ext uri="{9D8B030D-6E8A-4147-A177-3AD203B41FA5}">
                      <a16:colId xmlns:a16="http://schemas.microsoft.com/office/drawing/2014/main" val="20002"/>
                    </a:ext>
                  </a:extLst>
                </a:gridCol>
              </a:tblGrid>
              <a:tr h="911263">
                <a:tc>
                  <a:txBody>
                    <a:bodyPr/>
                    <a:lstStyle/>
                    <a:p>
                      <a:pPr marL="0" marR="0">
                        <a:lnSpc>
                          <a:spcPct val="110000"/>
                        </a:lnSpc>
                        <a:spcBef>
                          <a:spcPts val="0"/>
                        </a:spcBef>
                        <a:spcAft>
                          <a:spcPts val="0"/>
                        </a:spcAft>
                      </a:pPr>
                      <a:r>
                        <a:rPr lang="en-GB" sz="2000" b="1" dirty="0">
                          <a:latin typeface="+mj-lt"/>
                          <a:ea typeface="Times New Roman"/>
                          <a:cs typeface="Calibri"/>
                        </a:rPr>
                        <a:t>Budget circular guidelines</a:t>
                      </a:r>
                      <a:endParaRPr lang="en-US" sz="2000" b="1"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0000"/>
                        </a:lnSpc>
                        <a:spcBef>
                          <a:spcPts val="0"/>
                        </a:spcBef>
                        <a:spcAft>
                          <a:spcPts val="0"/>
                        </a:spcAft>
                      </a:pPr>
                      <a:r>
                        <a:rPr lang="en-GB" sz="2000" b="1" dirty="0">
                          <a:latin typeface="+mj-lt"/>
                          <a:ea typeface="Times New Roman"/>
                          <a:cs typeface="Calibri"/>
                        </a:rPr>
                        <a:t>Ministries</a:t>
                      </a:r>
                      <a:endParaRPr lang="en-US" sz="2000" b="1"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0000"/>
                        </a:lnSpc>
                        <a:spcBef>
                          <a:spcPts val="0"/>
                        </a:spcBef>
                        <a:spcAft>
                          <a:spcPts val="0"/>
                        </a:spcAft>
                      </a:pPr>
                      <a:r>
                        <a:rPr lang="en-GB" sz="2000" b="1" dirty="0">
                          <a:latin typeface="+mj-lt"/>
                          <a:ea typeface="Times New Roman"/>
                          <a:cs typeface="Calibri"/>
                        </a:rPr>
                        <a:t>Districts</a:t>
                      </a:r>
                      <a:endParaRPr lang="en-US" sz="2000" b="1"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32819">
                <a:tc>
                  <a:txBody>
                    <a:bodyPr/>
                    <a:lstStyle/>
                    <a:p>
                      <a:pPr marL="0" marR="0">
                        <a:lnSpc>
                          <a:spcPct val="110000"/>
                        </a:lnSpc>
                        <a:spcBef>
                          <a:spcPts val="0"/>
                        </a:spcBef>
                        <a:spcAft>
                          <a:spcPts val="0"/>
                        </a:spcAft>
                      </a:pPr>
                      <a:r>
                        <a:rPr lang="en-GB" sz="2000" dirty="0">
                          <a:latin typeface="+mj-lt"/>
                          <a:ea typeface="Times New Roman"/>
                          <a:cs typeface="Calibri"/>
                        </a:rPr>
                        <a:t>Selection of subprograms that are service delivery in nature and with biggest budget </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85% </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73%</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32819">
                <a:tc>
                  <a:txBody>
                    <a:bodyPr/>
                    <a:lstStyle/>
                    <a:p>
                      <a:pPr marL="0" marR="0">
                        <a:lnSpc>
                          <a:spcPct val="110000"/>
                        </a:lnSpc>
                        <a:spcBef>
                          <a:spcPts val="0"/>
                        </a:spcBef>
                        <a:spcAft>
                          <a:spcPts val="0"/>
                        </a:spcAft>
                      </a:pPr>
                      <a:r>
                        <a:rPr lang="en-GB" sz="2000" dirty="0">
                          <a:latin typeface="+mj-lt"/>
                          <a:ea typeface="Times New Roman"/>
                          <a:cs typeface="Calibri"/>
                        </a:rPr>
                        <a:t>Backed by comprehensive gender analysis with sex-disaggregated data </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7%</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50%</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32819">
                <a:tc>
                  <a:txBody>
                    <a:bodyPr/>
                    <a:lstStyle/>
                    <a:p>
                      <a:pPr marL="0" marR="0">
                        <a:lnSpc>
                          <a:spcPct val="110000"/>
                        </a:lnSpc>
                        <a:spcBef>
                          <a:spcPts val="0"/>
                        </a:spcBef>
                        <a:spcAft>
                          <a:spcPts val="0"/>
                        </a:spcAft>
                      </a:pPr>
                      <a:r>
                        <a:rPr lang="en-GB" sz="2000" dirty="0">
                          <a:latin typeface="+mj-lt"/>
                          <a:ea typeface="Times New Roman"/>
                          <a:cs typeface="Calibri"/>
                        </a:rPr>
                        <a:t>Programs have clear linkage with outputs, indicators, targets and activities</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14%</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0000"/>
                        </a:lnSpc>
                        <a:spcBef>
                          <a:spcPts val="0"/>
                        </a:spcBef>
                        <a:spcAft>
                          <a:spcPts val="0"/>
                        </a:spcAft>
                      </a:pPr>
                      <a:r>
                        <a:rPr lang="en-GB" sz="2000" dirty="0">
                          <a:latin typeface="+mj-lt"/>
                          <a:ea typeface="Times New Roman"/>
                          <a:cs typeface="Calibri"/>
                        </a:rPr>
                        <a:t>13%</a:t>
                      </a:r>
                      <a:endParaRPr lang="en-US" sz="2000" dirty="0">
                        <a:latin typeface="+mj-lt"/>
                        <a:ea typeface="MS Mincho"/>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Rectangle 5"/>
          <p:cNvSpPr/>
          <p:nvPr/>
        </p:nvSpPr>
        <p:spPr>
          <a:xfrm>
            <a:off x="914400" y="5838521"/>
            <a:ext cx="5562600" cy="276999"/>
          </a:xfrm>
          <a:prstGeom prst="rect">
            <a:avLst/>
          </a:prstGeom>
        </p:spPr>
        <p:txBody>
          <a:bodyPr wrap="square">
            <a:spAutoFit/>
          </a:bodyPr>
          <a:lstStyle/>
          <a:p>
            <a:pPr lvl="0" eaLnBrk="0" fontAlgn="base" hangingPunct="0">
              <a:spcBef>
                <a:spcPct val="0"/>
              </a:spcBef>
              <a:spcAft>
                <a:spcPct val="0"/>
              </a:spcAft>
              <a:tabLst>
                <a:tab pos="457200" algn="l"/>
              </a:tabLst>
            </a:pPr>
            <a:r>
              <a:rPr lang="en-US" altLang="ja-JP" sz="1200" i="1" dirty="0">
                <a:latin typeface="Times New Roman" pitchFamily="18" charset="0"/>
                <a:ea typeface="MS Mincho" pitchFamily="49" charset="-128"/>
                <a:cs typeface="Calibri" pitchFamily="34" charset="0"/>
              </a:rPr>
              <a:t>Source : Gender Monitoring Office Annual Report 2013/14, pages 3-4.</a:t>
            </a:r>
            <a:endParaRPr lang="en-US" altLang="ja-JP" sz="1200" dirty="0">
              <a:latin typeface="Arial" pitchFamily="34" charset="0"/>
              <a:cs typeface="Arial" pitchFamily="34" charset="0"/>
            </a:endParaRPr>
          </a:p>
        </p:txBody>
      </p:sp>
    </p:spTree>
    <p:extLst>
      <p:ext uri="{BB962C8B-B14F-4D97-AF65-F5344CB8AC3E}">
        <p14:creationId xmlns:p14="http://schemas.microsoft.com/office/powerpoint/2010/main" val="225085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Gender Budgeting? </a:t>
            </a:r>
            <a:endParaRPr lang="en-US" dirty="0"/>
          </a:p>
        </p:txBody>
      </p:sp>
      <p:sp>
        <p:nvSpPr>
          <p:cNvPr id="3" name="Content Placeholder 2"/>
          <p:cNvSpPr>
            <a:spLocks noGrp="1"/>
          </p:cNvSpPr>
          <p:nvPr>
            <p:ph idx="1"/>
          </p:nvPr>
        </p:nvSpPr>
        <p:spPr/>
        <p:txBody>
          <a:bodyPr/>
          <a:lstStyle/>
          <a:p>
            <a:r>
              <a:rPr lang="en-US" dirty="0"/>
              <a:t>Gender budgeting is the use of fiscal policy and administration to promote gender equality and girls’ and women’s development. </a:t>
            </a:r>
          </a:p>
          <a:p>
            <a:r>
              <a:rPr lang="en-US" dirty="0"/>
              <a:t>This approach has been used at the national, state, and local levels of government.</a:t>
            </a:r>
          </a:p>
          <a:p>
            <a:r>
              <a:rPr lang="en-US" dirty="0"/>
              <a:t>Gender budgeting should be aligned with national development goals on gender equality and women’s development.</a:t>
            </a:r>
          </a:p>
          <a:p>
            <a:r>
              <a:rPr lang="en-US" dirty="0"/>
              <a:t>Gender budgeting should translate these goals into fiscal policies and programs.</a:t>
            </a:r>
          </a:p>
          <a:p>
            <a:r>
              <a:rPr lang="en-US" dirty="0"/>
              <a:t>Gender budgeting can also address goals related to men and boys, though typically it has not.</a:t>
            </a:r>
          </a:p>
          <a:p>
            <a:endParaRPr lang="en-US" dirty="0"/>
          </a:p>
        </p:txBody>
      </p:sp>
    </p:spTree>
    <p:extLst>
      <p:ext uri="{BB962C8B-B14F-4D97-AF65-F5344CB8AC3E}">
        <p14:creationId xmlns:p14="http://schemas.microsoft.com/office/powerpoint/2010/main" val="5168693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Uganda</a:t>
            </a:r>
            <a:endParaRPr lang="en-US" dirty="0"/>
          </a:p>
        </p:txBody>
      </p:sp>
      <p:sp>
        <p:nvSpPr>
          <p:cNvPr id="3" name="Content Placeholder 2"/>
          <p:cNvSpPr>
            <a:spLocks noGrp="1"/>
          </p:cNvSpPr>
          <p:nvPr>
            <p:ph idx="1"/>
          </p:nvPr>
        </p:nvSpPr>
        <p:spPr/>
        <p:txBody>
          <a:bodyPr/>
          <a:lstStyle/>
          <a:p>
            <a:r>
              <a:rPr lang="en-US" dirty="0"/>
              <a:t>Civil society led this initiative (Forum For Women in Democracy, a nongovernmental organization established by female members of parliament).</a:t>
            </a:r>
          </a:p>
          <a:p>
            <a:r>
              <a:rPr lang="en-US" dirty="0"/>
              <a:t>Formally adopted in 2004/05, and Ministry of Finance, Planning and Economic Development institutionalized through Budget Call Circular Guidelines for sectoral ministries and local governments.</a:t>
            </a:r>
          </a:p>
          <a:p>
            <a:r>
              <a:rPr lang="en-US" dirty="0"/>
              <a:t>Started with priority sectors of education, health, agriculture, roads and works, water and sanitation, and justice, law, and order. </a:t>
            </a:r>
          </a:p>
          <a:p>
            <a:pPr lvl="2"/>
            <a:endParaRPr lang="en-US" dirty="0"/>
          </a:p>
        </p:txBody>
      </p:sp>
    </p:spTree>
    <p:extLst>
      <p:ext uri="{BB962C8B-B14F-4D97-AF65-F5344CB8AC3E}">
        <p14:creationId xmlns:p14="http://schemas.microsoft.com/office/powerpoint/2010/main" val="7678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Uganda</a:t>
            </a:r>
          </a:p>
        </p:txBody>
      </p:sp>
      <p:sp>
        <p:nvSpPr>
          <p:cNvPr id="3" name="Content Placeholder 2"/>
          <p:cNvSpPr>
            <a:spLocks noGrp="1"/>
          </p:cNvSpPr>
          <p:nvPr>
            <p:ph idx="1"/>
          </p:nvPr>
        </p:nvSpPr>
        <p:spPr/>
        <p:txBody>
          <a:bodyPr/>
          <a:lstStyle/>
          <a:p>
            <a:r>
              <a:rPr lang="en-US" dirty="0"/>
              <a:t>Education:  Quickened the pace of enrollment of girls in school and meeting critical health needs for pregnant women and family planning.</a:t>
            </a:r>
          </a:p>
          <a:p>
            <a:r>
              <a:rPr lang="en-US" dirty="0"/>
              <a:t>Water and sanitation: Improved access to water and sanitation reduced time spent by women and children fetching water.</a:t>
            </a:r>
          </a:p>
          <a:p>
            <a:r>
              <a:rPr lang="en-US" dirty="0"/>
              <a:t>Economic empowerment: Took measures to strengthen women’s entrepreneurial skills, including in agriculture, where the majority of women work.</a:t>
            </a:r>
          </a:p>
          <a:p>
            <a:endParaRPr lang="en-US" dirty="0"/>
          </a:p>
          <a:p>
            <a:endParaRPr lang="en-US" dirty="0"/>
          </a:p>
        </p:txBody>
      </p:sp>
    </p:spTree>
    <p:extLst>
      <p:ext uri="{BB962C8B-B14F-4D97-AF65-F5344CB8AC3E}">
        <p14:creationId xmlns:p14="http://schemas.microsoft.com/office/powerpoint/2010/main" val="1546207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Uganda</a:t>
            </a:r>
            <a:endParaRPr lang="en-US" dirty="0"/>
          </a:p>
        </p:txBody>
      </p:sp>
      <p:sp>
        <p:nvSpPr>
          <p:cNvPr id="3" name="Content Placeholder 2"/>
          <p:cNvSpPr>
            <a:spLocks noGrp="1"/>
          </p:cNvSpPr>
          <p:nvPr>
            <p:ph idx="1"/>
          </p:nvPr>
        </p:nvSpPr>
        <p:spPr/>
        <p:txBody>
          <a:bodyPr/>
          <a:lstStyle/>
          <a:p>
            <a:r>
              <a:rPr lang="en-US" dirty="0"/>
              <a:t>Assessment:</a:t>
            </a:r>
          </a:p>
          <a:p>
            <a:pPr lvl="1"/>
            <a:r>
              <a:rPr lang="en-US" dirty="0"/>
              <a:t>There is some evidence of a quicker pace of improvement in closing education gaps and unmet health needs.</a:t>
            </a:r>
          </a:p>
          <a:p>
            <a:pPr lvl="1"/>
            <a:r>
              <a:rPr lang="en-US" dirty="0"/>
              <a:t>There is less evidence of progress on economic empowerment.</a:t>
            </a:r>
          </a:p>
          <a:p>
            <a:pPr lvl="1"/>
            <a:r>
              <a:rPr lang="en-US" dirty="0"/>
              <a:t>Introduction of a Certificate on Gender and Equity Compliance to monitor compliance is important.</a:t>
            </a:r>
          </a:p>
          <a:p>
            <a:pPr lvl="1"/>
            <a:r>
              <a:rPr lang="en-US" dirty="0"/>
              <a:t>Linking of intergovernmental transfers to local governments is important for ensuring improvements in achievement of gender equality goals at district level.</a:t>
            </a:r>
          </a:p>
          <a:p>
            <a:pPr lvl="2"/>
            <a:endParaRPr lang="en-US" dirty="0"/>
          </a:p>
          <a:p>
            <a:pPr lvl="2"/>
            <a:endParaRPr lang="en-US" dirty="0"/>
          </a:p>
        </p:txBody>
      </p:sp>
    </p:spTree>
    <p:extLst>
      <p:ext uri="{BB962C8B-B14F-4D97-AF65-F5344CB8AC3E}">
        <p14:creationId xmlns:p14="http://schemas.microsoft.com/office/powerpoint/2010/main" val="1623572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Pacific Islands and Caribbean</a:t>
            </a:r>
            <a:endParaRPr lang="en-US" dirty="0"/>
          </a:p>
        </p:txBody>
      </p:sp>
      <p:sp>
        <p:nvSpPr>
          <p:cNvPr id="3" name="Content Placeholder 2"/>
          <p:cNvSpPr>
            <a:spLocks noGrp="1"/>
          </p:cNvSpPr>
          <p:nvPr>
            <p:ph idx="1"/>
          </p:nvPr>
        </p:nvSpPr>
        <p:spPr/>
        <p:txBody>
          <a:bodyPr/>
          <a:lstStyle/>
          <a:p>
            <a:r>
              <a:rPr lang="en-US" dirty="0"/>
              <a:t>There is only one example of a significant, sustained gender budgeting initiative.</a:t>
            </a:r>
          </a:p>
          <a:p>
            <a:pPr lvl="1"/>
            <a:r>
              <a:rPr lang="en-US" dirty="0"/>
              <a:t>Timor-Leste (since 2009).</a:t>
            </a:r>
          </a:p>
          <a:p>
            <a:r>
              <a:rPr lang="en-US" dirty="0"/>
              <a:t>Many countries held capacity building and training seminars for government officials.</a:t>
            </a:r>
          </a:p>
          <a:p>
            <a:pPr lvl="1"/>
            <a:r>
              <a:rPr lang="en-US" dirty="0"/>
              <a:t>Barbados (early 1990s), Eastern Caribbean (2015).</a:t>
            </a:r>
          </a:p>
          <a:p>
            <a:pPr lvl="1"/>
            <a:endParaRPr lang="en-US" dirty="0"/>
          </a:p>
        </p:txBody>
      </p:sp>
    </p:spTree>
    <p:extLst>
      <p:ext uri="{BB962C8B-B14F-4D97-AF65-F5344CB8AC3E}">
        <p14:creationId xmlns:p14="http://schemas.microsoft.com/office/powerpoint/2010/main" val="3370994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Timor-Leste</a:t>
            </a:r>
            <a:endParaRPr lang="en-US" dirty="0"/>
          </a:p>
        </p:txBody>
      </p:sp>
      <p:sp>
        <p:nvSpPr>
          <p:cNvPr id="3" name="Content Placeholder 2"/>
          <p:cNvSpPr>
            <a:spLocks noGrp="1"/>
          </p:cNvSpPr>
          <p:nvPr>
            <p:ph idx="1"/>
          </p:nvPr>
        </p:nvSpPr>
        <p:spPr/>
        <p:txBody>
          <a:bodyPr/>
          <a:lstStyle/>
          <a:p>
            <a:r>
              <a:rPr lang="en-US" dirty="0"/>
              <a:t>Gender budgeting was adopted in July 2009 by Parliamentary Resolution and implemented through Budget Statements.</a:t>
            </a:r>
          </a:p>
          <a:p>
            <a:r>
              <a:rPr lang="en-US" dirty="0"/>
              <a:t>Its mandate was to ensure that gender equality was taken into account in the budget process (through Annual Action Plans).</a:t>
            </a:r>
          </a:p>
          <a:p>
            <a:r>
              <a:rPr lang="en-US" dirty="0"/>
              <a:t>The lead agencies are the National Women’s Machinery and Ministry of Finance.</a:t>
            </a:r>
          </a:p>
          <a:p>
            <a:r>
              <a:rPr lang="en-US" dirty="0"/>
              <a:t>The focus areas are education, health, justice, agriculture, and finance.</a:t>
            </a:r>
          </a:p>
        </p:txBody>
      </p:sp>
    </p:spTree>
    <p:extLst>
      <p:ext uri="{BB962C8B-B14F-4D97-AF65-F5344CB8AC3E}">
        <p14:creationId xmlns:p14="http://schemas.microsoft.com/office/powerpoint/2010/main" val="2728874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Timor-Leste</a:t>
            </a:r>
            <a:endParaRPr lang="en-US" dirty="0"/>
          </a:p>
        </p:txBody>
      </p:sp>
      <p:sp>
        <p:nvSpPr>
          <p:cNvPr id="3" name="Content Placeholder 2"/>
          <p:cNvSpPr>
            <a:spLocks noGrp="1"/>
          </p:cNvSpPr>
          <p:nvPr>
            <p:ph idx="1"/>
          </p:nvPr>
        </p:nvSpPr>
        <p:spPr/>
        <p:txBody>
          <a:bodyPr/>
          <a:lstStyle/>
          <a:p>
            <a:r>
              <a:rPr lang="en-US" dirty="0"/>
              <a:t>Ministry of Education</a:t>
            </a:r>
          </a:p>
          <a:p>
            <a:pPr lvl="1"/>
            <a:r>
              <a:rPr lang="en-US" sz="1800" dirty="0"/>
              <a:t>Instituted a process in 2008 and assessed how government expenditure could be better targeted to meet the educational needs of boys and girls and reduce gender gaps in school attendance.</a:t>
            </a:r>
          </a:p>
          <a:p>
            <a:pPr lvl="1"/>
            <a:r>
              <a:rPr lang="en-US" sz="1800" dirty="0"/>
              <a:t>The findings from the gender analysis led to   policies to address gender gaps.</a:t>
            </a:r>
          </a:p>
          <a:p>
            <a:r>
              <a:rPr lang="en-US" dirty="0"/>
              <a:t>Ministry of Agriculture</a:t>
            </a:r>
          </a:p>
          <a:p>
            <a:pPr lvl="1"/>
            <a:r>
              <a:rPr lang="en-US" sz="1800" dirty="0"/>
              <a:t>Revised the national food policy to improve women’s economic opportunities.</a:t>
            </a:r>
          </a:p>
          <a:p>
            <a:r>
              <a:rPr lang="en-US" dirty="0"/>
              <a:t>Passed a law against gender-based violence.</a:t>
            </a:r>
          </a:p>
          <a:p>
            <a:endParaRPr lang="en-US" dirty="0"/>
          </a:p>
        </p:txBody>
      </p:sp>
    </p:spTree>
    <p:extLst>
      <p:ext uri="{BB962C8B-B14F-4D97-AF65-F5344CB8AC3E}">
        <p14:creationId xmlns:p14="http://schemas.microsoft.com/office/powerpoint/2010/main" val="31932216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Timor-Leste</a:t>
            </a:r>
            <a:endParaRPr lang="en-US" dirty="0"/>
          </a:p>
        </p:txBody>
      </p:sp>
      <p:sp>
        <p:nvSpPr>
          <p:cNvPr id="3" name="Content Placeholder 2"/>
          <p:cNvSpPr>
            <a:spLocks noGrp="1"/>
          </p:cNvSpPr>
          <p:nvPr>
            <p:ph idx="1"/>
          </p:nvPr>
        </p:nvSpPr>
        <p:spPr/>
        <p:txBody>
          <a:bodyPr>
            <a:normAutofit/>
          </a:bodyPr>
          <a:lstStyle/>
          <a:p>
            <a:r>
              <a:rPr lang="en-US" dirty="0"/>
              <a:t>Assessment:</a:t>
            </a:r>
          </a:p>
          <a:p>
            <a:pPr lvl="1"/>
            <a:r>
              <a:rPr lang="en-US" sz="1800" dirty="0"/>
              <a:t>Gender budgeting benefited from widespread support government officials, National Parliament, National Women’s Machinery, international donors, and civil society.</a:t>
            </a:r>
          </a:p>
          <a:p>
            <a:pPr lvl="1"/>
            <a:r>
              <a:rPr lang="en-US" sz="1800" dirty="0"/>
              <a:t>It was institutionalized quickly through budget statements/circulars and parliamentary resolutions.</a:t>
            </a:r>
          </a:p>
          <a:p>
            <a:pPr lvl="1"/>
            <a:r>
              <a:rPr lang="en-US" sz="1800" dirty="0"/>
              <a:t>It was consonant with national development goals.</a:t>
            </a:r>
          </a:p>
          <a:p>
            <a:pPr lvl="1"/>
            <a:r>
              <a:rPr lang="en-US" sz="1800" dirty="0"/>
              <a:t>Annual Action Plans (a budget planning tool) presented a strategic approach to operationalizing gender budgeting.</a:t>
            </a:r>
          </a:p>
        </p:txBody>
      </p:sp>
    </p:spTree>
    <p:extLst>
      <p:ext uri="{BB962C8B-B14F-4D97-AF65-F5344CB8AC3E}">
        <p14:creationId xmlns:p14="http://schemas.microsoft.com/office/powerpoint/2010/main" val="42484938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Timor-Leste</a:t>
            </a:r>
          </a:p>
        </p:txBody>
      </p:sp>
      <p:sp>
        <p:nvSpPr>
          <p:cNvPr id="3" name="Content Placeholder 2"/>
          <p:cNvSpPr>
            <a:spLocks noGrp="1"/>
          </p:cNvSpPr>
          <p:nvPr>
            <p:ph idx="1"/>
          </p:nvPr>
        </p:nvSpPr>
        <p:spPr/>
        <p:txBody>
          <a:bodyPr>
            <a:normAutofit/>
          </a:bodyPr>
          <a:lstStyle/>
          <a:p>
            <a:r>
              <a:rPr lang="en-US" dirty="0"/>
              <a:t>Challenges: </a:t>
            </a:r>
          </a:p>
          <a:p>
            <a:pPr lvl="1"/>
            <a:r>
              <a:rPr lang="en-US" sz="1800" dirty="0"/>
              <a:t>Linking Annual Action Plans to actual budget spending is difficult. </a:t>
            </a:r>
          </a:p>
          <a:p>
            <a:pPr lvl="2"/>
            <a:r>
              <a:rPr lang="en-US" sz="1800" dirty="0"/>
              <a:t>Annual Action Plan format does not allow for linking plans to budgets.</a:t>
            </a:r>
          </a:p>
          <a:p>
            <a:pPr lvl="1"/>
            <a:r>
              <a:rPr lang="en-US" sz="1800" dirty="0"/>
              <a:t>The structure of the state budget makes it difficult to track if spending is gender-related.</a:t>
            </a:r>
          </a:p>
          <a:p>
            <a:pPr lvl="2"/>
            <a:r>
              <a:rPr lang="en-US" sz="1800" dirty="0"/>
              <a:t>The government intends to move to a performance-based format.</a:t>
            </a:r>
          </a:p>
          <a:p>
            <a:pPr lvl="1"/>
            <a:r>
              <a:rPr lang="en-US" sz="1800" dirty="0"/>
              <a:t>There is a lack of sex-disaggregated data.</a:t>
            </a:r>
          </a:p>
          <a:p>
            <a:pPr lvl="1"/>
            <a:r>
              <a:rPr lang="en-US" sz="1800" dirty="0"/>
              <a:t>Small states benefit from regional organizations.</a:t>
            </a:r>
          </a:p>
        </p:txBody>
      </p:sp>
    </p:spTree>
    <p:extLst>
      <p:ext uri="{BB962C8B-B14F-4D97-AF65-F5344CB8AC3E}">
        <p14:creationId xmlns:p14="http://schemas.microsoft.com/office/powerpoint/2010/main" val="24318734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Western Hemisphere: </a:t>
            </a:r>
            <a:br>
              <a:rPr lang="en-US"/>
            </a:br>
            <a:r>
              <a:rPr lang="en-US"/>
              <a:t>Diverse Experiences</a:t>
            </a:r>
            <a:endParaRPr lang="en-US" dirty="0"/>
          </a:p>
        </p:txBody>
      </p:sp>
      <p:sp>
        <p:nvSpPr>
          <p:cNvPr id="3" name="Content Placeholder 2"/>
          <p:cNvSpPr>
            <a:spLocks noGrp="1"/>
          </p:cNvSpPr>
          <p:nvPr>
            <p:ph idx="1"/>
          </p:nvPr>
        </p:nvSpPr>
        <p:spPr/>
        <p:txBody>
          <a:bodyPr/>
          <a:lstStyle/>
          <a:p>
            <a:r>
              <a:rPr lang="en-GB" dirty="0"/>
              <a:t>Main types of gender budgeting initiatives:</a:t>
            </a:r>
          </a:p>
          <a:p>
            <a:r>
              <a:rPr lang="en-GB" dirty="0"/>
              <a:t>Those that focus on the design of a classification system. </a:t>
            </a:r>
          </a:p>
          <a:p>
            <a:r>
              <a:rPr lang="en-GB" dirty="0"/>
              <a:t>Those seeking to enact policies and programs in the budget. </a:t>
            </a:r>
          </a:p>
          <a:p>
            <a:r>
              <a:rPr lang="en-GB" dirty="0"/>
              <a:t>Those with other main motivations, including legislative change and improving citizenship.</a:t>
            </a:r>
          </a:p>
          <a:p>
            <a:endParaRPr lang="en-GB" dirty="0"/>
          </a:p>
        </p:txBody>
      </p:sp>
    </p:spTree>
    <p:extLst>
      <p:ext uri="{BB962C8B-B14F-4D97-AF65-F5344CB8AC3E}">
        <p14:creationId xmlns:p14="http://schemas.microsoft.com/office/powerpoint/2010/main" val="4067534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Mexico: Federal and State</a:t>
            </a:r>
            <a:endParaRPr lang="en-US" dirty="0"/>
          </a:p>
        </p:txBody>
      </p:sp>
      <p:sp>
        <p:nvSpPr>
          <p:cNvPr id="3" name="Content Placeholder 2"/>
          <p:cNvSpPr>
            <a:spLocks noGrp="1"/>
          </p:cNvSpPr>
          <p:nvPr>
            <p:ph idx="1"/>
          </p:nvPr>
        </p:nvSpPr>
        <p:spPr/>
        <p:txBody>
          <a:bodyPr/>
          <a:lstStyle/>
          <a:p>
            <a:r>
              <a:rPr lang="en-US"/>
              <a:t>Mexico’s federal initiative was spurred by civil society.</a:t>
            </a:r>
          </a:p>
          <a:p>
            <a:r>
              <a:rPr lang="en-US"/>
              <a:t>In 2003, the National Parliament adopted it in, with extensive collaboration with the National Women’s Machinery, which sought budgetary resources for it.</a:t>
            </a:r>
          </a:p>
          <a:p>
            <a:r>
              <a:rPr lang="en-GB"/>
              <a:t>A Committee, which includes Parliamentarians and the Women’s Machinery, monitors the implementation of gender budgeting.</a:t>
            </a:r>
          </a:p>
          <a:p>
            <a:r>
              <a:rPr lang="en-US"/>
              <a:t>Since 2008, the government has earmarked women’s  resources in the federal budget, mainly for women’s health programs, the elimination of gender-based violence, and women’s economic empowerment. </a:t>
            </a:r>
          </a:p>
          <a:p>
            <a:r>
              <a:rPr lang="en-GB"/>
              <a:t>Mexico City’s initiative has increased the budget to achieve gender-related goals, including safer urban transportation for women.</a:t>
            </a:r>
            <a:endParaRPr lang="en-US" dirty="0"/>
          </a:p>
        </p:txBody>
      </p:sp>
    </p:spTree>
    <p:extLst>
      <p:ext uri="{BB962C8B-B14F-4D97-AF65-F5344CB8AC3E}">
        <p14:creationId xmlns:p14="http://schemas.microsoft.com/office/powerpoint/2010/main" val="546247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Gender Budgeting Goals</a:t>
            </a:r>
          </a:p>
        </p:txBody>
      </p:sp>
      <p:sp>
        <p:nvSpPr>
          <p:cNvPr id="3" name="Content Placeholder 2"/>
          <p:cNvSpPr>
            <a:spLocks noGrp="1"/>
          </p:cNvSpPr>
          <p:nvPr>
            <p:ph idx="1"/>
          </p:nvPr>
        </p:nvSpPr>
        <p:spPr/>
        <p:txBody>
          <a:bodyPr>
            <a:normAutofit/>
          </a:bodyPr>
          <a:lstStyle/>
          <a:p>
            <a:r>
              <a:rPr lang="en-US" dirty="0"/>
              <a:t>Equalize females’ access to education.</a:t>
            </a:r>
          </a:p>
          <a:p>
            <a:r>
              <a:rPr lang="en-US" dirty="0"/>
              <a:t>Improve maternal and related child health.</a:t>
            </a:r>
          </a:p>
          <a:p>
            <a:r>
              <a:rPr lang="en-US" dirty="0"/>
              <a:t>Reduce unpaid time demands on women and girls through improved infrastructure.</a:t>
            </a:r>
          </a:p>
          <a:p>
            <a:r>
              <a:rPr lang="en-US" dirty="0"/>
              <a:t>Address women’s lack of economic opportunity.</a:t>
            </a:r>
          </a:p>
          <a:p>
            <a:r>
              <a:rPr lang="en-US" dirty="0"/>
              <a:t>Restructure tax policies to help meet gender equality goals.</a:t>
            </a:r>
          </a:p>
          <a:p>
            <a:r>
              <a:rPr lang="en-US" dirty="0"/>
              <a:t>Improve collection of relevant data on individuals, households, and communities for analytical support.   </a:t>
            </a:r>
          </a:p>
        </p:txBody>
      </p:sp>
    </p:spTree>
    <p:extLst>
      <p:ext uri="{BB962C8B-B14F-4D97-AF65-F5344CB8AC3E}">
        <p14:creationId xmlns:p14="http://schemas.microsoft.com/office/powerpoint/2010/main" val="14730167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Ecuador</a:t>
            </a:r>
            <a:endParaRPr lang="en-US" dirty="0"/>
          </a:p>
        </p:txBody>
      </p:sp>
      <p:sp>
        <p:nvSpPr>
          <p:cNvPr id="3" name="Content Placeholder 2"/>
          <p:cNvSpPr>
            <a:spLocks noGrp="1"/>
          </p:cNvSpPr>
          <p:nvPr>
            <p:ph idx="1"/>
          </p:nvPr>
        </p:nvSpPr>
        <p:spPr/>
        <p:txBody>
          <a:bodyPr/>
          <a:lstStyle/>
          <a:p>
            <a:r>
              <a:rPr lang="en-US" dirty="0"/>
              <a:t>Since 2005, Ecuador’s initiative sought to develop a classification system to institutionalize gender budgeting in the administration of public finances. </a:t>
            </a:r>
          </a:p>
          <a:p>
            <a:r>
              <a:rPr lang="en-US" dirty="0"/>
              <a:t>A gender equality classification was incorporated into the budget that identifies a specific budget allocation for women’s equality.</a:t>
            </a:r>
          </a:p>
          <a:p>
            <a:r>
              <a:rPr lang="en-GB" dirty="0"/>
              <a:t>Administrative reforms allow for linking activities with gender equality goals, recognize the cross-cutting application of expenditure on equality to all parts of the population, and facilitate monitoring of the budget execution. </a:t>
            </a:r>
          </a:p>
          <a:p>
            <a:r>
              <a:rPr lang="en-GB" dirty="0"/>
              <a:t>Assessment: The concrete outcomes are difficult to assess.</a:t>
            </a:r>
          </a:p>
        </p:txBody>
      </p:sp>
    </p:spTree>
    <p:extLst>
      <p:ext uri="{BB962C8B-B14F-4D97-AF65-F5344CB8AC3E}">
        <p14:creationId xmlns:p14="http://schemas.microsoft.com/office/powerpoint/2010/main" val="23026320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Bolivia</a:t>
            </a:r>
            <a:endParaRPr lang="en-US" dirty="0"/>
          </a:p>
        </p:txBody>
      </p:sp>
      <p:sp>
        <p:nvSpPr>
          <p:cNvPr id="3" name="Content Placeholder 2"/>
          <p:cNvSpPr>
            <a:spLocks noGrp="1"/>
          </p:cNvSpPr>
          <p:nvPr>
            <p:ph idx="1"/>
          </p:nvPr>
        </p:nvSpPr>
        <p:spPr/>
        <p:txBody>
          <a:bodyPr/>
          <a:lstStyle/>
          <a:p>
            <a:r>
              <a:rPr lang="en-GB"/>
              <a:t>Originating in 2001 with civil society activity, Bolivia’s initiative began at the local level and then extended to the national level. </a:t>
            </a:r>
          </a:p>
          <a:p>
            <a:r>
              <a:rPr lang="en-GB"/>
              <a:t>In 2005, municipalities agreed on the need to invest in programs and projects for gender equality.</a:t>
            </a:r>
          </a:p>
          <a:p>
            <a:r>
              <a:rPr lang="en-GB"/>
              <a:t>Reforms to the classification system called for a focus on investment in gender equality.</a:t>
            </a:r>
          </a:p>
          <a:p>
            <a:r>
              <a:rPr lang="en-GB"/>
              <a:t>At the national level, there has been some Improvement in legislation, including the National Constitution, regarding gender-related goals.</a:t>
            </a:r>
            <a:endParaRPr lang="en-GB" dirty="0"/>
          </a:p>
        </p:txBody>
      </p:sp>
    </p:spTree>
    <p:extLst>
      <p:ext uri="{BB962C8B-B14F-4D97-AF65-F5344CB8AC3E}">
        <p14:creationId xmlns:p14="http://schemas.microsoft.com/office/powerpoint/2010/main" val="5809595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El Salvador</a:t>
            </a:r>
            <a:endParaRPr lang="en-US" dirty="0"/>
          </a:p>
        </p:txBody>
      </p:sp>
      <p:sp>
        <p:nvSpPr>
          <p:cNvPr id="3" name="Content Placeholder 2"/>
          <p:cNvSpPr>
            <a:spLocks noGrp="1"/>
          </p:cNvSpPr>
          <p:nvPr>
            <p:ph idx="1"/>
          </p:nvPr>
        </p:nvSpPr>
        <p:spPr/>
        <p:txBody>
          <a:bodyPr/>
          <a:lstStyle/>
          <a:p>
            <a:r>
              <a:rPr lang="en-US"/>
              <a:t>El Salvador’s initiatives, dating to 2002, encompass both the national and local levels, with the participation of the national women’s machinery, civil society, and parliamentarians. </a:t>
            </a:r>
          </a:p>
          <a:p>
            <a:r>
              <a:rPr lang="en-US"/>
              <a:t>In the 2010-2014 Five-Year Development Plan, a gender perspective emphasized the training of public officers to understand gender-related goals.  </a:t>
            </a:r>
          </a:p>
          <a:p>
            <a:r>
              <a:rPr lang="en-US"/>
              <a:t>In this plan, one principal focus has been addressing violence against women and national resources have been earmarked for this.</a:t>
            </a:r>
          </a:p>
          <a:p>
            <a:r>
              <a:rPr lang="en-US"/>
              <a:t>A program- or results-based budgeting approach is seeking to mesh gender budgeting within it. </a:t>
            </a:r>
            <a:endParaRPr lang="en-US" dirty="0"/>
          </a:p>
        </p:txBody>
      </p:sp>
    </p:spTree>
    <p:extLst>
      <p:ext uri="{BB962C8B-B14F-4D97-AF65-F5344CB8AC3E}">
        <p14:creationId xmlns:p14="http://schemas.microsoft.com/office/powerpoint/2010/main" val="14406759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normAutofit lnSpcReduction="10000"/>
          </a:bodyPr>
          <a:lstStyle/>
          <a:p>
            <a:r>
              <a:rPr lang="en-US"/>
              <a:t>Most countries in the world have adopted fiscal policies to address gender inequality, while some 80 have implemented “gender budgeting.”</a:t>
            </a:r>
          </a:p>
          <a:p>
            <a:r>
              <a:rPr lang="en-US"/>
              <a:t>Some countries achieved notable success:</a:t>
            </a:r>
          </a:p>
          <a:p>
            <a:r>
              <a:rPr lang="en-US"/>
              <a:t>India and Mexico addressed education and health care needs at both federal and subnational levels.</a:t>
            </a:r>
          </a:p>
          <a:p>
            <a:r>
              <a:rPr lang="en-US"/>
              <a:t>Austria and Ecuador improved systems of accountability for public spending for gender-related goals.</a:t>
            </a:r>
          </a:p>
          <a:p>
            <a:r>
              <a:rPr lang="en-US"/>
              <a:t>Rwanda successfully incorporated gender budgeting into program- or results-based budgeting.</a:t>
            </a:r>
          </a:p>
          <a:p>
            <a:r>
              <a:rPr lang="en-US"/>
              <a:t>Some countries have made progress on gender-related goals without adopting “gender budgeting.” </a:t>
            </a:r>
            <a:endParaRPr lang="en-US" dirty="0"/>
          </a:p>
        </p:txBody>
      </p:sp>
    </p:spTree>
    <p:extLst>
      <p:ext uri="{BB962C8B-B14F-4D97-AF65-F5344CB8AC3E}">
        <p14:creationId xmlns:p14="http://schemas.microsoft.com/office/powerpoint/2010/main" val="36016893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Keys to success:</a:t>
            </a:r>
          </a:p>
          <a:p>
            <a:r>
              <a:rPr lang="en-US"/>
              <a:t>The leadership of the Ministry of Finance is critical.</a:t>
            </a:r>
          </a:p>
          <a:p>
            <a:r>
              <a:rPr lang="en-US"/>
              <a:t>The ministries/departments of government must identify important and achievable objectives, consistent with gender-related national development goals.</a:t>
            </a:r>
          </a:p>
          <a:p>
            <a:r>
              <a:rPr lang="en-US"/>
              <a:t>The government must adopt policies consistent with these goals and fund programs and the administration to achieve them.</a:t>
            </a:r>
          </a:p>
          <a:p>
            <a:r>
              <a:rPr lang="en-US"/>
              <a:t>In most countries, subnational governments play a critical role in provision of public services. Gender budgeting should extend to these governments.</a:t>
            </a:r>
            <a:endParaRPr lang="en-US" dirty="0"/>
          </a:p>
        </p:txBody>
      </p:sp>
    </p:spTree>
    <p:extLst>
      <p:ext uri="{BB962C8B-B14F-4D97-AF65-F5344CB8AC3E}">
        <p14:creationId xmlns:p14="http://schemas.microsoft.com/office/powerpoint/2010/main" val="26920335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International organizations (such as UN Women) and donors provide important technical and financial support.</a:t>
            </a:r>
          </a:p>
          <a:p>
            <a:r>
              <a:rPr lang="en-US"/>
              <a:t>Nongovernmental organizations, academic scholarship, and advocacy play at times a catalytic role. However, government involvement is essential for success.</a:t>
            </a:r>
          </a:p>
          <a:p>
            <a:r>
              <a:rPr lang="en-US"/>
              <a:t>Monitoring of outcomes and evaluation are essential.</a:t>
            </a:r>
          </a:p>
          <a:p>
            <a:r>
              <a:rPr lang="en-US"/>
              <a:t>Collection of appropriate data and use in supporting analysis is critical for policy development and evaluation.</a:t>
            </a:r>
          </a:p>
          <a:p>
            <a:endParaRPr lang="en-US" dirty="0"/>
          </a:p>
        </p:txBody>
      </p:sp>
    </p:spTree>
    <p:extLst>
      <p:ext uri="{BB962C8B-B14F-4D97-AF65-F5344CB8AC3E}">
        <p14:creationId xmlns:p14="http://schemas.microsoft.com/office/powerpoint/2010/main" val="6704595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For low-income countries, policy implications include:</a:t>
            </a:r>
          </a:p>
          <a:p>
            <a:r>
              <a:rPr lang="en-US"/>
              <a:t>Align gender budgeting goals to national development plans and ensure that their objectives are clear, ambitious, and fit into the budget process.</a:t>
            </a:r>
          </a:p>
          <a:p>
            <a:r>
              <a:rPr lang="en-US"/>
              <a:t>Improve access of girls to secondary and tertiary education and participation in science, technology, and math education.</a:t>
            </a:r>
          </a:p>
          <a:p>
            <a:r>
              <a:rPr lang="en-US"/>
              <a:t>Keep gender-oriented health goals as priorities, including reducing maternal mortality and HIV/AIDS where it is prevalent.</a:t>
            </a:r>
            <a:endParaRPr lang="en-US" dirty="0"/>
          </a:p>
        </p:txBody>
      </p:sp>
    </p:spTree>
    <p:extLst>
      <p:ext uri="{BB962C8B-B14F-4D97-AF65-F5344CB8AC3E}">
        <p14:creationId xmlns:p14="http://schemas.microsoft.com/office/powerpoint/2010/main" val="15325293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Improve the supply of electricity and water to households as well as cooking technologies to reduce unpaid time demands on women and girls.</a:t>
            </a:r>
          </a:p>
          <a:p>
            <a:r>
              <a:rPr lang="en-US"/>
              <a:t>Assess key sectors of the economy in which women could participate more fully and productively.</a:t>
            </a:r>
          </a:p>
          <a:p>
            <a:r>
              <a:rPr lang="en-US"/>
              <a:t>Extend fiscal incentives to individuals and employers and to financial institutions to encourage greater women’s participation in economic activities.</a:t>
            </a:r>
          </a:p>
          <a:p>
            <a:r>
              <a:rPr lang="en-US"/>
              <a:t>Focus on agriculture, where women often play a predominant role.</a:t>
            </a:r>
            <a:endParaRPr lang="en-US" dirty="0"/>
          </a:p>
        </p:txBody>
      </p:sp>
    </p:spTree>
    <p:extLst>
      <p:ext uri="{BB962C8B-B14F-4D97-AF65-F5344CB8AC3E}">
        <p14:creationId xmlns:p14="http://schemas.microsoft.com/office/powerpoint/2010/main" val="36451771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Eliminate gender-based inequalities in tax, financial, civil, and other laws, and ensure women’s rights to ownership and control of property are equal to men’s rights.</a:t>
            </a:r>
          </a:p>
          <a:p>
            <a:r>
              <a:rPr lang="en-US"/>
              <a:t>Improve the administration of justice, law, and order, to reduce violence against girls and women.</a:t>
            </a:r>
            <a:endParaRPr lang="en-US" dirty="0"/>
          </a:p>
        </p:txBody>
      </p:sp>
    </p:spTree>
    <p:extLst>
      <p:ext uri="{BB962C8B-B14F-4D97-AF65-F5344CB8AC3E}">
        <p14:creationId xmlns:p14="http://schemas.microsoft.com/office/powerpoint/2010/main" val="23119910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Gender Budgeting Lessons Learned</a:t>
            </a:r>
            <a:endParaRPr lang="en-US" dirty="0"/>
          </a:p>
        </p:txBody>
      </p:sp>
      <p:sp>
        <p:nvSpPr>
          <p:cNvPr id="3" name="Content Placeholder 2"/>
          <p:cNvSpPr>
            <a:spLocks noGrp="1"/>
          </p:cNvSpPr>
          <p:nvPr>
            <p:ph idx="1"/>
          </p:nvPr>
        </p:nvSpPr>
        <p:spPr/>
        <p:txBody>
          <a:bodyPr/>
          <a:lstStyle/>
          <a:p>
            <a:r>
              <a:rPr lang="en-US"/>
              <a:t>For countries with well-developed income and social security systems, policy implications include:</a:t>
            </a:r>
          </a:p>
          <a:p>
            <a:r>
              <a:rPr lang="en-US"/>
              <a:t>Identify structures in income tax systems that lead to a higher effective tax rate on secondary workers, which may discourage female labor force participation.</a:t>
            </a:r>
          </a:p>
          <a:p>
            <a:r>
              <a:rPr lang="en-US"/>
              <a:t>Move to individual-based taxation from joint taxation to reduce this problem.</a:t>
            </a:r>
          </a:p>
          <a:p>
            <a:r>
              <a:rPr lang="en-US"/>
              <a:t>Ensure security for elderly women through reform of fiscal policies directed toward security in old age.</a:t>
            </a:r>
            <a:endParaRPr lang="en-US" dirty="0"/>
          </a:p>
        </p:txBody>
      </p:sp>
    </p:spTree>
    <p:extLst>
      <p:ext uri="{BB962C8B-B14F-4D97-AF65-F5344CB8AC3E}">
        <p14:creationId xmlns:p14="http://schemas.microsoft.com/office/powerpoint/2010/main" val="2118723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Survey of Global Gender </a:t>
            </a:r>
            <a:br>
              <a:rPr lang="en-US"/>
            </a:br>
            <a:r>
              <a:rPr lang="en-US"/>
              <a:t>Budgeting Efforts</a:t>
            </a:r>
            <a:endParaRPr lang="en-US" dirty="0"/>
          </a:p>
        </p:txBody>
      </p:sp>
      <p:sp>
        <p:nvSpPr>
          <p:cNvPr id="3" name="Content Placeholder 2"/>
          <p:cNvSpPr>
            <a:spLocks noGrp="1"/>
          </p:cNvSpPr>
          <p:nvPr>
            <p:ph idx="1"/>
          </p:nvPr>
        </p:nvSpPr>
        <p:spPr/>
        <p:txBody>
          <a:bodyPr/>
          <a:lstStyle/>
          <a:p>
            <a:endParaRPr lang="en-US"/>
          </a:p>
          <a:p>
            <a:endParaRPr lang="en-US"/>
          </a:p>
          <a:p>
            <a:endParaRPr lang="en-US"/>
          </a:p>
          <a:p>
            <a:r>
              <a:rPr lang="en-US"/>
              <a:t> </a:t>
            </a:r>
          </a:p>
          <a:p>
            <a:endParaRPr lang="en-US"/>
          </a:p>
          <a:p>
            <a:endParaRPr lang="en-US"/>
          </a:p>
          <a:p>
            <a:endParaRPr lang="en-US" dirty="0"/>
          </a:p>
        </p:txBody>
      </p:sp>
      <p:pic>
        <p:nvPicPr>
          <p:cNvPr id="4" name="Picture 3"/>
          <p:cNvPicPr>
            <a:picLocks noChangeAspect="1"/>
          </p:cNvPicPr>
          <p:nvPr/>
        </p:nvPicPr>
        <p:blipFill>
          <a:blip r:embed="rId3" cstate="print"/>
          <a:stretch>
            <a:fillRect/>
          </a:stretch>
        </p:blipFill>
        <p:spPr>
          <a:xfrm>
            <a:off x="768096" y="2269067"/>
            <a:ext cx="7690104" cy="3937000"/>
          </a:xfrm>
          <a:prstGeom prst="rect">
            <a:avLst/>
          </a:prstGeom>
          <a:ln>
            <a:solidFill>
              <a:schemeClr val="tx1"/>
            </a:solidFill>
          </a:ln>
        </p:spPr>
      </p:pic>
    </p:spTree>
    <p:extLst>
      <p:ext uri="{BB962C8B-B14F-4D97-AF65-F5344CB8AC3E}">
        <p14:creationId xmlns:p14="http://schemas.microsoft.com/office/powerpoint/2010/main" val="781557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stretch>
            <a:fillRect/>
          </a:stretch>
        </p:blipFill>
        <p:spPr>
          <a:xfrm>
            <a:off x="2274760" y="4135902"/>
            <a:ext cx="4276725" cy="2377440"/>
          </a:xfrm>
          <a:prstGeom prst="rect">
            <a:avLst/>
          </a:prstGeom>
        </p:spPr>
      </p:pic>
      <p:sp>
        <p:nvSpPr>
          <p:cNvPr id="2" name="Title 1"/>
          <p:cNvSpPr>
            <a:spLocks noGrp="1"/>
          </p:cNvSpPr>
          <p:nvPr>
            <p:ph type="title"/>
          </p:nvPr>
        </p:nvSpPr>
        <p:spPr/>
        <p:txBody>
          <a:bodyPr/>
          <a:lstStyle/>
          <a:p>
            <a:r>
              <a:rPr lang="en-US"/>
              <a:t>Toolkit: What You Will Find	</a:t>
            </a:r>
            <a:endParaRPr lang="en-US" dirty="0"/>
          </a:p>
        </p:txBody>
      </p:sp>
      <p:sp>
        <p:nvSpPr>
          <p:cNvPr id="3" name="Content Placeholder 2"/>
          <p:cNvSpPr>
            <a:spLocks noGrp="1"/>
          </p:cNvSpPr>
          <p:nvPr>
            <p:ph idx="1"/>
          </p:nvPr>
        </p:nvSpPr>
        <p:spPr/>
        <p:txBody>
          <a:bodyPr/>
          <a:lstStyle/>
          <a:p>
            <a:r>
              <a:rPr lang="en-US"/>
              <a:t>Links to the series of IMF working papers on gender budgeting in each region and a guide to manuals.</a:t>
            </a:r>
          </a:p>
          <a:p>
            <a:r>
              <a:rPr lang="en-US"/>
              <a:t>A dataset on gender budgeting indicators from the global survey.</a:t>
            </a:r>
          </a:p>
          <a:p>
            <a:r>
              <a:rPr lang="en-US"/>
              <a:t>Two time-consistent indices of gender development.</a:t>
            </a:r>
          </a:p>
          <a:p>
            <a:endParaRPr lang="en-US"/>
          </a:p>
          <a:p>
            <a:endParaRPr lang="en-US"/>
          </a:p>
          <a:p>
            <a:endParaRPr lang="en-US"/>
          </a:p>
          <a:p>
            <a:endParaRPr lang="en-US"/>
          </a:p>
          <a:p>
            <a:endParaRPr lang="en-US"/>
          </a:p>
          <a:p>
            <a:endParaRPr lang="en-US" dirty="0"/>
          </a:p>
        </p:txBody>
      </p:sp>
    </p:spTree>
    <p:extLst>
      <p:ext uri="{BB962C8B-B14F-4D97-AF65-F5344CB8AC3E}">
        <p14:creationId xmlns:p14="http://schemas.microsoft.com/office/powerpoint/2010/main" val="11298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Prominent Examples of Gender Budgeting</a:t>
            </a:r>
          </a:p>
        </p:txBody>
      </p:sp>
      <p:sp>
        <p:nvSpPr>
          <p:cNvPr id="3" name="Content Placeholder 2"/>
          <p:cNvSpPr>
            <a:spLocks noGrp="1"/>
          </p:cNvSpPr>
          <p:nvPr>
            <p:ph idx="1"/>
          </p:nvPr>
        </p:nvSpPr>
        <p:spPr/>
        <p:txBody>
          <a:bodyPr/>
          <a:lstStyle/>
          <a:p>
            <a:r>
              <a:rPr lang="en-US" dirty="0"/>
              <a:t>Asia: Australia, India, the Philippines, and the Republic of Korea.</a:t>
            </a:r>
          </a:p>
          <a:p>
            <a:r>
              <a:rPr lang="en-US" dirty="0"/>
              <a:t>Europe: Austria and Belgium, Scandinavian countries, and Albania, Macedonia, and Ukraine.</a:t>
            </a:r>
          </a:p>
          <a:p>
            <a:r>
              <a:rPr lang="en-US" dirty="0"/>
              <a:t>Middle East and Central Asia: Morocco and Afghanistan.</a:t>
            </a:r>
          </a:p>
          <a:p>
            <a:r>
              <a:rPr lang="en-US" dirty="0"/>
              <a:t>Pacific and Caribbean Islands: Timor-Leste. </a:t>
            </a:r>
          </a:p>
          <a:p>
            <a:r>
              <a:rPr lang="en-US" dirty="0"/>
              <a:t>Sub-Saharan Africa: Rwanda and Uganda.</a:t>
            </a:r>
          </a:p>
          <a:p>
            <a:r>
              <a:rPr lang="en-US" dirty="0"/>
              <a:t>Western Hemisphere: Mexico, Ecuador, Bolivia, and El Salvador.</a:t>
            </a:r>
          </a:p>
        </p:txBody>
      </p:sp>
    </p:spTree>
    <p:extLst>
      <p:ext uri="{BB962C8B-B14F-4D97-AF65-F5344CB8AC3E}">
        <p14:creationId xmlns:p14="http://schemas.microsoft.com/office/powerpoint/2010/main" val="3394107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Asia:</a:t>
            </a:r>
            <a:endParaRPr lang="en-US" dirty="0"/>
          </a:p>
        </p:txBody>
      </p:sp>
      <p:sp>
        <p:nvSpPr>
          <p:cNvPr id="3" name="Content Placeholder 2"/>
          <p:cNvSpPr>
            <a:spLocks noGrp="1"/>
          </p:cNvSpPr>
          <p:nvPr>
            <p:ph idx="1"/>
          </p:nvPr>
        </p:nvSpPr>
        <p:spPr/>
        <p:txBody>
          <a:bodyPr/>
          <a:lstStyle/>
          <a:p>
            <a:r>
              <a:rPr lang="en-US" dirty="0"/>
              <a:t>Gender budgeting initiatives in Asia span a variety of approaches. </a:t>
            </a:r>
          </a:p>
          <a:p>
            <a:pPr lvl="1"/>
            <a:r>
              <a:rPr lang="en-US" dirty="0"/>
              <a:t>Adapting fiscal policies-India and the Philippines provide examples.</a:t>
            </a:r>
          </a:p>
          <a:p>
            <a:pPr lvl="1"/>
            <a:r>
              <a:rPr lang="en-US" dirty="0"/>
              <a:t>Research-based design-Korea has undertaken data-based analysis, though fiscal policy changes are relatively modest.</a:t>
            </a:r>
          </a:p>
        </p:txBody>
      </p:sp>
    </p:spTree>
    <p:extLst>
      <p:ext uri="{BB962C8B-B14F-4D97-AF65-F5344CB8AC3E}">
        <p14:creationId xmlns:p14="http://schemas.microsoft.com/office/powerpoint/2010/main" val="1440343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Australia</a:t>
            </a:r>
            <a:endParaRPr lang="en-US" dirty="0"/>
          </a:p>
        </p:txBody>
      </p:sp>
      <p:sp>
        <p:nvSpPr>
          <p:cNvPr id="3" name="Content Placeholder 2"/>
          <p:cNvSpPr>
            <a:spLocks noGrp="1"/>
          </p:cNvSpPr>
          <p:nvPr>
            <p:ph idx="1"/>
          </p:nvPr>
        </p:nvSpPr>
        <p:spPr/>
        <p:txBody>
          <a:bodyPr/>
          <a:lstStyle/>
          <a:p>
            <a:r>
              <a:rPr lang="en-US"/>
              <a:t>Australia was the pioneer in introducing gender budgeting in 1983-84 at the national level. </a:t>
            </a:r>
          </a:p>
          <a:p>
            <a:r>
              <a:rPr lang="en-US"/>
              <a:t>Phase I (1983 to 1996) was the most successful phase of gender budgeting, and led to the regular production of a Women’s Budget Statement.  The ideas permeated through departments of the federal government  and to state and territory governments. </a:t>
            </a:r>
          </a:p>
          <a:p>
            <a:r>
              <a:rPr lang="en-US"/>
              <a:t>More recently, the Women’s Budget Statement was discontinued.</a:t>
            </a:r>
          </a:p>
          <a:p>
            <a:r>
              <a:rPr lang="en-US"/>
              <a:t>The principal achievement was increasing awareness of gender-related goals in the budget.</a:t>
            </a:r>
            <a:endParaRPr lang="en-US" dirty="0"/>
          </a:p>
        </p:txBody>
      </p:sp>
    </p:spTree>
    <p:extLst>
      <p:ext uri="{BB962C8B-B14F-4D97-AF65-F5344CB8AC3E}">
        <p14:creationId xmlns:p14="http://schemas.microsoft.com/office/powerpoint/2010/main" val="390742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India</a:t>
            </a:r>
            <a:endParaRPr lang="en-US" dirty="0"/>
          </a:p>
        </p:txBody>
      </p:sp>
      <p:sp>
        <p:nvSpPr>
          <p:cNvPr id="3" name="Content Placeholder 2"/>
          <p:cNvSpPr>
            <a:spLocks noGrp="1"/>
          </p:cNvSpPr>
          <p:nvPr>
            <p:ph idx="1"/>
          </p:nvPr>
        </p:nvSpPr>
        <p:spPr/>
        <p:txBody>
          <a:bodyPr/>
          <a:lstStyle/>
          <a:p>
            <a:r>
              <a:rPr lang="en-US"/>
              <a:t>India’s initiative encompasses the national and state governments.</a:t>
            </a:r>
          </a:p>
          <a:p>
            <a:r>
              <a:rPr lang="en-US"/>
              <a:t>The Ministry of Finance assessed how the classification system of budgetary transactions could improve accountability for gender-related goals in 2004/05, with assistance from a Delhi-based public finance and policy think tank.</a:t>
            </a:r>
          </a:p>
          <a:p>
            <a:r>
              <a:rPr lang="en-US"/>
              <a:t>Since 2005/06, the budget documents include a Gender Budgeting Statement, within the Expenditure Budget, laying out the government’s gender-related goals. </a:t>
            </a:r>
          </a:p>
          <a:p>
            <a:r>
              <a:rPr lang="en-US"/>
              <a:t>The Ministry of Women and Child Development organizes capacity building for relevant officials. </a:t>
            </a:r>
          </a:p>
          <a:p>
            <a:r>
              <a:rPr lang="en-US"/>
              <a:t>Some states have adapted fiscal policies including on infrastructure to achieve gender-related goals (Karnataka). </a:t>
            </a:r>
            <a:endParaRPr lang="en-US" dirty="0"/>
          </a:p>
        </p:txBody>
      </p:sp>
    </p:spTree>
    <p:extLst>
      <p:ext uri="{BB962C8B-B14F-4D97-AF65-F5344CB8AC3E}">
        <p14:creationId xmlns:p14="http://schemas.microsoft.com/office/powerpoint/2010/main" val="23099494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0</TotalTime>
  <Words>3898</Words>
  <Application>Microsoft Office PowerPoint</Application>
  <PresentationFormat>On-screen Show (4:3)</PresentationFormat>
  <Paragraphs>323</Paragraphs>
  <Slides>50</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50</vt:i4>
      </vt:variant>
    </vt:vector>
  </HeadingPairs>
  <TitlesOfParts>
    <vt:vector size="59" baseType="lpstr">
      <vt:lpstr>MS Mincho</vt:lpstr>
      <vt:lpstr>ＭＳ Ｐゴシック</vt:lpstr>
      <vt:lpstr>Arial</vt:lpstr>
      <vt:lpstr>Calibri</vt:lpstr>
      <vt:lpstr>Calibri Light</vt:lpstr>
      <vt:lpstr>Mangal</vt:lpstr>
      <vt:lpstr>Times New Roman</vt:lpstr>
      <vt:lpstr>Wingdings</vt:lpstr>
      <vt:lpstr>Celestial</vt:lpstr>
      <vt:lpstr>  Gender Budgeting  </vt:lpstr>
      <vt:lpstr>Gender Budgeting Project</vt:lpstr>
      <vt:lpstr>What is Gender Budgeting? </vt:lpstr>
      <vt:lpstr>Examples of Gender Budgeting Goals</vt:lpstr>
      <vt:lpstr>Survey of Global Gender  Budgeting Efforts</vt:lpstr>
      <vt:lpstr>Prominent Examples of Gender Budgeting</vt:lpstr>
      <vt:lpstr>Asia:</vt:lpstr>
      <vt:lpstr>Australia</vt:lpstr>
      <vt:lpstr>India</vt:lpstr>
      <vt:lpstr>Korea</vt:lpstr>
      <vt:lpstr>The Philippines</vt:lpstr>
      <vt:lpstr>Europe:</vt:lpstr>
      <vt:lpstr>Austria</vt:lpstr>
      <vt:lpstr>Iceland</vt:lpstr>
      <vt:lpstr>Andalucia</vt:lpstr>
      <vt:lpstr>Albania, Macedonia, and Ukraine</vt:lpstr>
      <vt:lpstr>Sweden</vt:lpstr>
      <vt:lpstr>Role of Civil Society</vt:lpstr>
      <vt:lpstr>Middle East, North Africa, and Central Asia and the Caucasus</vt:lpstr>
      <vt:lpstr>Middle East: Morocco</vt:lpstr>
      <vt:lpstr>Morocco</vt:lpstr>
      <vt:lpstr>Morocco</vt:lpstr>
      <vt:lpstr>Central Asia: Afghanistan</vt:lpstr>
      <vt:lpstr>Afghanistan</vt:lpstr>
      <vt:lpstr>Sub-Saharan Africa:</vt:lpstr>
      <vt:lpstr>Rwanda</vt:lpstr>
      <vt:lpstr>Rwanda</vt:lpstr>
      <vt:lpstr>Rwanda</vt:lpstr>
      <vt:lpstr>Rwanda: Example of Accountability</vt:lpstr>
      <vt:lpstr>Uganda</vt:lpstr>
      <vt:lpstr>Uganda</vt:lpstr>
      <vt:lpstr>Uganda</vt:lpstr>
      <vt:lpstr>Pacific Islands and Caribbean</vt:lpstr>
      <vt:lpstr>Timor-Leste</vt:lpstr>
      <vt:lpstr>Timor-Leste</vt:lpstr>
      <vt:lpstr>Timor-Leste</vt:lpstr>
      <vt:lpstr>Timor-Leste</vt:lpstr>
      <vt:lpstr>Western Hemisphere:  Diverse Experiences</vt:lpstr>
      <vt:lpstr>Mexico: Federal and State</vt:lpstr>
      <vt:lpstr>Ecuador</vt:lpstr>
      <vt:lpstr>Bolivia</vt:lpstr>
      <vt:lpstr>El Salvador</vt:lpstr>
      <vt:lpstr>Gender Budgeting Lessons Learned</vt:lpstr>
      <vt:lpstr>Gender Budgeting Lessons Learned</vt:lpstr>
      <vt:lpstr>Gender Budgeting Lessons Learned</vt:lpstr>
      <vt:lpstr>Gender Budgeting Lessons Learned</vt:lpstr>
      <vt:lpstr>Gender Budgeting Lessons Learned</vt:lpstr>
      <vt:lpstr>Gender Budgeting Lessons Learned</vt:lpstr>
      <vt:lpstr>Gender Budgeting Lessons Learned</vt:lpstr>
      <vt:lpstr>Toolkit: What You Will Find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Budgeting in Small States: The Caribbean and Pacific Island Countries</dc:title>
  <dc:creator>DT</dc:creator>
  <cp:lastModifiedBy>Stotsky, Janet G.</cp:lastModifiedBy>
  <cp:revision>119</cp:revision>
  <dcterms:created xsi:type="dcterms:W3CDTF">2016-01-26T04:52:51Z</dcterms:created>
  <dcterms:modified xsi:type="dcterms:W3CDTF">2016-10-31T19:28:44Z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507390411</vt:i4>
  </property>
  <property fmtid="{D5CDD505-2E9C-101B-9397-08002B2CF9AE}" pid="3" name="_NewReviewCycle">
    <vt:lpwstr/>
  </property>
  <property fmtid="{D5CDD505-2E9C-101B-9397-08002B2CF9AE}" pid="4" name="_EmailSubject">
    <vt:lpwstr>Short powerpoint for presentation and long for reference</vt:lpwstr>
  </property>
  <property fmtid="{D5CDD505-2E9C-101B-9397-08002B2CF9AE}" pid="5" name="_AuthorEmail">
    <vt:lpwstr>JStotsky@imf.org</vt:lpwstr>
  </property>
  <property fmtid="{D5CDD505-2E9C-101B-9397-08002B2CF9AE}" pid="6" name="_AuthorEmailDisplayName">
    <vt:lpwstr>Stotsky, Janet G.</vt:lpwstr>
  </property>
</Properties>
</file>