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0" r:id="rId2"/>
    <p:sldMasterId id="2147483721" r:id="rId3"/>
    <p:sldMasterId id="2147483742" r:id="rId4"/>
  </p:sldMasterIdLst>
  <p:notesMasterIdLst>
    <p:notesMasterId r:id="rId25"/>
  </p:notesMasterIdLst>
  <p:sldIdLst>
    <p:sldId id="1153" r:id="rId5"/>
    <p:sldId id="2999" r:id="rId6"/>
    <p:sldId id="3051" r:id="rId7"/>
    <p:sldId id="3054" r:id="rId8"/>
    <p:sldId id="3056" r:id="rId9"/>
    <p:sldId id="3052" r:id="rId10"/>
    <p:sldId id="3053" r:id="rId11"/>
    <p:sldId id="3032" r:id="rId12"/>
    <p:sldId id="3041" r:id="rId13"/>
    <p:sldId id="3001" r:id="rId14"/>
    <p:sldId id="3022" r:id="rId15"/>
    <p:sldId id="3037" r:id="rId16"/>
    <p:sldId id="3018" r:id="rId17"/>
    <p:sldId id="3011" r:id="rId18"/>
    <p:sldId id="3031" r:id="rId19"/>
    <p:sldId id="3058" r:id="rId20"/>
    <p:sldId id="3059" r:id="rId21"/>
    <p:sldId id="3009" r:id="rId22"/>
    <p:sldId id="3033" r:id="rId23"/>
    <p:sldId id="3021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tivation and Outline" id="{D9813867-56F3-416E-B845-1661FC7AF20E}">
          <p14:sldIdLst>
            <p14:sldId id="1153"/>
            <p14:sldId id="2999"/>
            <p14:sldId id="3051"/>
            <p14:sldId id="3054"/>
            <p14:sldId id="3056"/>
            <p14:sldId id="3052"/>
            <p14:sldId id="3053"/>
            <p14:sldId id="3032"/>
            <p14:sldId id="3041"/>
            <p14:sldId id="3001"/>
            <p14:sldId id="3022"/>
            <p14:sldId id="3037"/>
            <p14:sldId id="3018"/>
            <p14:sldId id="3011"/>
            <p14:sldId id="3031"/>
            <p14:sldId id="3058"/>
            <p14:sldId id="3059"/>
            <p14:sldId id="3009"/>
            <p14:sldId id="3033"/>
            <p14:sldId id="30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8B5D5C-4E30-A487-6FED-3A1932F2EA04}" name="Otten, Julia" initials="OJ" userId="S::jotten@imf.org::f049635c-84af-4c19-b99f-03ef0f77dc2e" providerId="AD"/>
  <p188:author id="{50DFD9A2-7759-8FDE-EE44-173412CCEED2}" name="Verma, Anu" initials="VA" userId="S::AVerma2@imf.org::7fac791c-b300-477f-b859-0cacf84e7840" providerId="AD"/>
  <p188:author id="{1652A5AA-4EBD-119A-423F-6BA944779B4E}" name="Morsink, James" initials="MJ" userId="S::JMORSINK@imf.org::bdd8cb26-187f-4d73-9955-d12fdf253992" providerId="AD"/>
  <p188:author id="{67B248AD-7BA5-59F0-7633-CEEBD1AD85A8}" name="Gelos, Gaston" initials="GG" userId="S::ggelos@imf.org::58b2af0c-e2a5-44fe-a1eb-2791d1683ae5" providerId="AD"/>
  <p188:author id="{72B5DBB2-2D25-2932-B4B5-4F7E77ACA2F2}" name="Jackson, Chris" initials="JC" userId="S::cjackson3@imf.org::aea5e41f-9b24-49f2-bdea-b93618ff9c39" providerId="AD"/>
  <p188:author id="{2BAA43B8-4D83-F0D2-9531-B5F6027D0351}" name="Pasricha, Gurnain Kaur" initials="PK" userId="S::gpasricha@imf.org::b6f3c6dc-f663-40c9-b476-521df0161723" providerId="AD"/>
  <p188:author id="{85A6C3C1-4223-75F4-E9B7-FCD49C59861A}" name="Pasricha, Gurnain Kaur" initials="PGK" userId="S::GPasricha@imf.org::b6f3c6dc-f663-40c9-b476-521df0161723" providerId="AD"/>
  <p188:author id="{970709DF-7CA3-71D6-6344-4775FA263575}" name="Erceg, Christopher" initials="EC" userId="S::cerceg@imf.org::024ce030-374c-431e-b114-f174dacdbca9" providerId="AD"/>
  <p188:author id="{FE3D3BF9-F409-AFD9-9AF4-ABC3F492397C}" name="Hofman, David J. V." initials="HV" userId="S::dhofman@imf.org::0788bc25-0899-4d6d-a180-9f6e2da8a8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sricha, Gurnain Kaur" initials="PGK" lastIdx="2" clrIdx="6">
    <p:extLst>
      <p:ext uri="{19B8F6BF-5375-455C-9EA6-DF929625EA0E}">
        <p15:presenceInfo xmlns:p15="http://schemas.microsoft.com/office/powerpoint/2012/main" userId="S::GPasricha@imf.org::b6f3c6dc-f663-40c9-b476-521df0161723" providerId="AD"/>
      </p:ext>
    </p:extLst>
  </p:cmAuthor>
  <p:cmAuthor id="1" name="Fayad, Ghada" initials="FG" lastIdx="1" clrIdx="0">
    <p:extLst>
      <p:ext uri="{19B8F6BF-5375-455C-9EA6-DF929625EA0E}">
        <p15:presenceInfo xmlns:p15="http://schemas.microsoft.com/office/powerpoint/2012/main" userId="S-1-5-21-2133556540-1006569411-724182803-270040" providerId="AD"/>
      </p:ext>
    </p:extLst>
  </p:cmAuthor>
  <p:cmAuthor id="8" name="Durrani, Sara" initials="DS" lastIdx="2" clrIdx="7">
    <p:extLst>
      <p:ext uri="{19B8F6BF-5375-455C-9EA6-DF929625EA0E}">
        <p15:presenceInfo xmlns:p15="http://schemas.microsoft.com/office/powerpoint/2012/main" userId="S::sdurrani@imf.org::54a039e3-1565-431d-8bb0-6a24d1f65d02" providerId="AD"/>
      </p:ext>
    </p:extLst>
  </p:cmAuthor>
  <p:cmAuthor id="2" name="Linde, Jesper L" initials="LJL" lastIdx="17" clrIdx="1">
    <p:extLst>
      <p:ext uri="{19B8F6BF-5375-455C-9EA6-DF929625EA0E}">
        <p15:presenceInfo xmlns:p15="http://schemas.microsoft.com/office/powerpoint/2012/main" userId="S::JLinde@imf.org::723dd2ac-4d1d-4fb1-9caf-d5042cfd0ec5" providerId="AD"/>
      </p:ext>
    </p:extLst>
  </p:cmAuthor>
  <p:cmAuthor id="9" name="Jackson, Chris" initials="JC" lastIdx="1" clrIdx="8">
    <p:extLst>
      <p:ext uri="{19B8F6BF-5375-455C-9EA6-DF929625EA0E}">
        <p15:presenceInfo xmlns:p15="http://schemas.microsoft.com/office/powerpoint/2012/main" userId="S::cjackson3@imf.org::aea5e41f-9b24-49f2-bdea-b93618ff9c39" providerId="AD"/>
      </p:ext>
    </p:extLst>
  </p:cmAuthor>
  <p:cmAuthor id="3" name="Meeks, Roland" initials="MR" lastIdx="6" clrIdx="2">
    <p:extLst>
      <p:ext uri="{19B8F6BF-5375-455C-9EA6-DF929625EA0E}">
        <p15:presenceInfo xmlns:p15="http://schemas.microsoft.com/office/powerpoint/2012/main" userId="S::RMeeks@imf.org::1ee47ff1-716e-4604-850f-cc1de40b7bec" providerId="AD"/>
      </p:ext>
    </p:extLst>
  </p:cmAuthor>
  <p:cmAuthor id="4" name="Gelos, Gaston" initials="GG" lastIdx="2" clrIdx="3">
    <p:extLst>
      <p:ext uri="{19B8F6BF-5375-455C-9EA6-DF929625EA0E}">
        <p15:presenceInfo xmlns:p15="http://schemas.microsoft.com/office/powerpoint/2012/main" userId="S::GGELOS@imf.org::58b2af0c-e2a5-44fe-a1eb-2791d1683ae5" providerId="AD"/>
      </p:ext>
    </p:extLst>
  </p:cmAuthor>
  <p:cmAuthor id="5" name="Brandao Marques, Luis" initials="BML" lastIdx="5" clrIdx="4">
    <p:extLst>
      <p:ext uri="{19B8F6BF-5375-455C-9EA6-DF929625EA0E}">
        <p15:presenceInfo xmlns:p15="http://schemas.microsoft.com/office/powerpoint/2012/main" userId="S::LMarques@imf.org::be0a36f4-bc2c-479c-b995-ca2968426a87" providerId="AD"/>
      </p:ext>
    </p:extLst>
  </p:cmAuthor>
  <p:cmAuthor id="6" name="Verma, Anu" initials="VA" lastIdx="1" clrIdx="5">
    <p:extLst>
      <p:ext uri="{19B8F6BF-5375-455C-9EA6-DF929625EA0E}">
        <p15:presenceInfo xmlns:p15="http://schemas.microsoft.com/office/powerpoint/2012/main" userId="S::AVerma2@imf.org::7fac791c-b300-477f-b859-0cacf84e78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105"/>
    <a:srgbClr val="004C97"/>
    <a:srgbClr val="7F7F7F"/>
    <a:srgbClr val="DA281C"/>
    <a:srgbClr val="89B5DC"/>
    <a:srgbClr val="96BA79"/>
    <a:srgbClr val="5E8AB4"/>
    <a:srgbClr val="4472C4"/>
    <a:srgbClr val="001E60"/>
    <a:srgbClr val="BFD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tlmonetaryfund-my.sharepoint.com/personal/oharrison_imf_org/Documents/FDMD_BCB_May2023/Data/CBTI_updated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542460498812536E-2"/>
          <c:y val="3.5534651679990384E-2"/>
          <c:w val="0.86299474815885879"/>
          <c:h val="0.82348873484029739"/>
        </c:manualLayout>
      </c:layout>
      <c:lineChart>
        <c:grouping val="standard"/>
        <c:varyColors val="0"/>
        <c:ser>
          <c:idx val="0"/>
          <c:order val="0"/>
          <c:tx>
            <c:strRef>
              <c:f>'Haver-W'!$EE$7</c:f>
              <c:strCache>
                <c:ptCount val="1"/>
                <c:pt idx="0">
                  <c:v>Global Financial Crisis (2008)</c:v>
                </c:pt>
              </c:strCache>
            </c:strRef>
          </c:tx>
          <c:spPr>
            <a:ln w="25400" cap="rnd">
              <a:solidFill>
                <a:srgbClr val="004C97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'Haver-W'!$DU$15:$DU$81</c:f>
              <c:numCache>
                <c:formatCode>General</c:formatCode>
                <c:ptCount val="6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</c:numCache>
            </c:numRef>
          </c:cat>
          <c:val>
            <c:numRef>
              <c:f>'Haver-W'!$EE$15:$EE$81</c:f>
              <c:numCache>
                <c:formatCode>0.0</c:formatCode>
                <c:ptCount val="67"/>
                <c:pt idx="0">
                  <c:v>0</c:v>
                </c:pt>
                <c:pt idx="1">
                  <c:v>-0.76559889426586292</c:v>
                </c:pt>
                <c:pt idx="2">
                  <c:v>-1.9847968314904434</c:v>
                </c:pt>
                <c:pt idx="3">
                  <c:v>-2.4592055239395498</c:v>
                </c:pt>
                <c:pt idx="4">
                  <c:v>-3.653379214090676</c:v>
                </c:pt>
                <c:pt idx="5">
                  <c:v>-4.6948841209548791</c:v>
                </c:pt>
                <c:pt idx="6">
                  <c:v>-5.1217212380707791</c:v>
                </c:pt>
                <c:pt idx="7">
                  <c:v>-6.0408191455567879</c:v>
                </c:pt>
                <c:pt idx="8">
                  <c:v>-5.9329257515747935</c:v>
                </c:pt>
                <c:pt idx="9">
                  <c:v>-6.4187260908648529</c:v>
                </c:pt>
                <c:pt idx="10">
                  <c:v>-6.8180578178647711</c:v>
                </c:pt>
                <c:pt idx="11">
                  <c:v>-7.1015317053718681</c:v>
                </c:pt>
                <c:pt idx="12">
                  <c:v>-7.2807359958365998</c:v>
                </c:pt>
                <c:pt idx="13">
                  <c:v>-7.2722371853794359</c:v>
                </c:pt>
                <c:pt idx="14">
                  <c:v>-7.6963125016896923</c:v>
                </c:pt>
                <c:pt idx="15">
                  <c:v>-7.0629593426424071</c:v>
                </c:pt>
                <c:pt idx="16">
                  <c:v>-7.2053929884560279</c:v>
                </c:pt>
                <c:pt idx="17">
                  <c:v>-6.8050506569520666</c:v>
                </c:pt>
                <c:pt idx="18">
                  <c:v>-6.6954597988591198</c:v>
                </c:pt>
                <c:pt idx="19">
                  <c:v>-6.8438226567357869</c:v>
                </c:pt>
                <c:pt idx="20">
                  <c:v>-6.9236686075590042</c:v>
                </c:pt>
                <c:pt idx="21">
                  <c:v>-6.8145889656384337</c:v>
                </c:pt>
                <c:pt idx="22">
                  <c:v>-6.8716148719889709</c:v>
                </c:pt>
                <c:pt idx="23">
                  <c:v>-6.8490340878369249</c:v>
                </c:pt>
                <c:pt idx="24">
                  <c:v>-6.9421362601043546</c:v>
                </c:pt>
                <c:pt idx="25">
                  <c:v>-7.1577013605396198</c:v>
                </c:pt>
                <c:pt idx="26">
                  <c:v>-7.2205760496363789</c:v>
                </c:pt>
                <c:pt idx="27">
                  <c:v>-7.25111359120279</c:v>
                </c:pt>
                <c:pt idx="28">
                  <c:v>-6.6643372860850523</c:v>
                </c:pt>
                <c:pt idx="29">
                  <c:v>-6.5612235225337265</c:v>
                </c:pt>
                <c:pt idx="30">
                  <c:v>-6.1308005420530431</c:v>
                </c:pt>
                <c:pt idx="31">
                  <c:v>-5.6199264477277033</c:v>
                </c:pt>
                <c:pt idx="32">
                  <c:v>-5.2464725154775742</c:v>
                </c:pt>
                <c:pt idx="33">
                  <c:v>-5.1519183067939114</c:v>
                </c:pt>
                <c:pt idx="34">
                  <c:v>-4.1861237462488843</c:v>
                </c:pt>
                <c:pt idx="35">
                  <c:v>-3.5191676072616174</c:v>
                </c:pt>
                <c:pt idx="36">
                  <c:v>-2.7411185588958871</c:v>
                </c:pt>
                <c:pt idx="37">
                  <c:v>-2.2476422044391566</c:v>
                </c:pt>
                <c:pt idx="38">
                  <c:v>-1.1409012645651397</c:v>
                </c:pt>
                <c:pt idx="39">
                  <c:v>-0.59195267511962901</c:v>
                </c:pt>
                <c:pt idx="40">
                  <c:v>-0.33700339965935694</c:v>
                </c:pt>
                <c:pt idx="41">
                  <c:v>-0.76993438927789215</c:v>
                </c:pt>
                <c:pt idx="42">
                  <c:v>-0.63036164467814637</c:v>
                </c:pt>
                <c:pt idx="43">
                  <c:v>-0.77832252493984577</c:v>
                </c:pt>
                <c:pt idx="44">
                  <c:v>-0.85772560761307304</c:v>
                </c:pt>
                <c:pt idx="45">
                  <c:v>-0.23954562505068958</c:v>
                </c:pt>
                <c:pt idx="46">
                  <c:v>0.26102413893319754</c:v>
                </c:pt>
                <c:pt idx="47">
                  <c:v>0.55688008597150629</c:v>
                </c:pt>
                <c:pt idx="48">
                  <c:v>0.92464440441753082</c:v>
                </c:pt>
                <c:pt idx="49">
                  <c:v>0.92210792397739993</c:v>
                </c:pt>
                <c:pt idx="50">
                  <c:v>1.3161109552840047</c:v>
                </c:pt>
                <c:pt idx="51">
                  <c:v>1.1447108430884871</c:v>
                </c:pt>
                <c:pt idx="52">
                  <c:v>1.239653849793183</c:v>
                </c:pt>
                <c:pt idx="53">
                  <c:v>1.6776377774473508</c:v>
                </c:pt>
                <c:pt idx="54">
                  <c:v>2.5787336268890768</c:v>
                </c:pt>
                <c:pt idx="55">
                  <c:v>3.1448488064019049</c:v>
                </c:pt>
                <c:pt idx="56">
                  <c:v>3.7887817155100181</c:v>
                </c:pt>
                <c:pt idx="57">
                  <c:v>5.1709589337370589</c:v>
                </c:pt>
                <c:pt idx="58">
                  <c:v>6.6687848921300947</c:v>
                </c:pt>
                <c:pt idx="59">
                  <c:v>7.4116048859120296</c:v>
                </c:pt>
                <c:pt idx="60">
                  <c:v>7.1795141798913207</c:v>
                </c:pt>
                <c:pt idx="61">
                  <c:v>7.8846513490497188</c:v>
                </c:pt>
                <c:pt idx="62">
                  <c:v>8.7392693604855527</c:v>
                </c:pt>
                <c:pt idx="63">
                  <c:v>9.4130981508015932</c:v>
                </c:pt>
                <c:pt idx="64">
                  <c:v>9.6745730149503917</c:v>
                </c:pt>
                <c:pt idx="65">
                  <c:v>10.354483427505476</c:v>
                </c:pt>
                <c:pt idx="66">
                  <c:v>10.61663670280354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5-4B90-830E-E3BCDC561579}"/>
            </c:ext>
          </c:extLst>
        </c:ser>
        <c:ser>
          <c:idx val="1"/>
          <c:order val="1"/>
          <c:tx>
            <c:strRef>
              <c:f>'Haver-W'!$EF$7</c:f>
              <c:strCache>
                <c:ptCount val="1"/>
                <c:pt idx="0">
                  <c:v>Taper Tantrum (2013)</c:v>
                </c:pt>
              </c:strCache>
            </c:strRef>
          </c:tx>
          <c:spPr>
            <a:ln w="25400" cap="rnd">
              <a:solidFill>
                <a:srgbClr val="E3510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'Haver-W'!$DU$15:$DU$81</c:f>
              <c:numCache>
                <c:formatCode>General</c:formatCode>
                <c:ptCount val="6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</c:numCache>
            </c:numRef>
          </c:cat>
          <c:val>
            <c:numRef>
              <c:f>'Haver-W'!$EF$15:$EF$81</c:f>
              <c:numCache>
                <c:formatCode>0.0</c:formatCode>
                <c:ptCount val="67"/>
                <c:pt idx="0">
                  <c:v>0</c:v>
                </c:pt>
                <c:pt idx="1">
                  <c:v>-0.26108572196286706</c:v>
                </c:pt>
                <c:pt idx="2">
                  <c:v>-0.75485342434979152</c:v>
                </c:pt>
                <c:pt idx="3">
                  <c:v>-1.4026014111893133</c:v>
                </c:pt>
                <c:pt idx="4">
                  <c:v>-2.0164560149792337</c:v>
                </c:pt>
                <c:pt idx="5">
                  <c:v>-3.0699322819334829</c:v>
                </c:pt>
                <c:pt idx="6">
                  <c:v>-3.2179021963171968</c:v>
                </c:pt>
                <c:pt idx="7">
                  <c:v>-3.454868656325055</c:v>
                </c:pt>
                <c:pt idx="8">
                  <c:v>-3.6319321624390262</c:v>
                </c:pt>
                <c:pt idx="9">
                  <c:v>-3.7713819663662682</c:v>
                </c:pt>
                <c:pt idx="10">
                  <c:v>-3.8939834735663279</c:v>
                </c:pt>
                <c:pt idx="11">
                  <c:v>-3.9230248432348853</c:v>
                </c:pt>
                <c:pt idx="12">
                  <c:v>-4.0419864402984089</c:v>
                </c:pt>
                <c:pt idx="13">
                  <c:v>-4.3805975644019659</c:v>
                </c:pt>
                <c:pt idx="14">
                  <c:v>-4.8350706953727558</c:v>
                </c:pt>
                <c:pt idx="15">
                  <c:v>-5.2273817979582278</c:v>
                </c:pt>
                <c:pt idx="16">
                  <c:v>-4.9525841195240385</c:v>
                </c:pt>
                <c:pt idx="17">
                  <c:v>-4.9699235955557661</c:v>
                </c:pt>
                <c:pt idx="18">
                  <c:v>-4.9322988975436237</c:v>
                </c:pt>
                <c:pt idx="19">
                  <c:v>-5.1561979705274252</c:v>
                </c:pt>
                <c:pt idx="20">
                  <c:v>-5.2662470780783401</c:v>
                </c:pt>
                <c:pt idx="21">
                  <c:v>-5.2849583076574866</c:v>
                </c:pt>
                <c:pt idx="22">
                  <c:v>-5.3983509894718376</c:v>
                </c:pt>
                <c:pt idx="23">
                  <c:v>-5.5859698716978556</c:v>
                </c:pt>
                <c:pt idx="24">
                  <c:v>-5.6937266577925927</c:v>
                </c:pt>
                <c:pt idx="25">
                  <c:v>-6.3789122514319061</c:v>
                </c:pt>
                <c:pt idx="26">
                  <c:v>-6.6318697878895536</c:v>
                </c:pt>
                <c:pt idx="27">
                  <c:v>-6.8290986322944729</c:v>
                </c:pt>
                <c:pt idx="28">
                  <c:v>-6.8525312552282864</c:v>
                </c:pt>
                <c:pt idx="29">
                  <c:v>-7.162626441450537</c:v>
                </c:pt>
                <c:pt idx="30">
                  <c:v>-7.7575031587860099</c:v>
                </c:pt>
                <c:pt idx="31">
                  <c:v>-8.1244233111239268</c:v>
                </c:pt>
                <c:pt idx="32">
                  <c:v>-8.3120757646753205</c:v>
                </c:pt>
                <c:pt idx="33">
                  <c:v>-8.4345096423009309</c:v>
                </c:pt>
                <c:pt idx="34">
                  <c:v>-8.6597429727431319</c:v>
                </c:pt>
                <c:pt idx="35">
                  <c:v>-8.7479424994231216</c:v>
                </c:pt>
                <c:pt idx="36">
                  <c:v>-9.4706791287751262</c:v>
                </c:pt>
                <c:pt idx="37">
                  <c:v>-10.060693323445088</c:v>
                </c:pt>
                <c:pt idx="38">
                  <c:v>-10.373714534489622</c:v>
                </c:pt>
                <c:pt idx="39">
                  <c:v>-10.589335632228497</c:v>
                </c:pt>
                <c:pt idx="40">
                  <c:v>-10.962184610372494</c:v>
                </c:pt>
                <c:pt idx="41">
                  <c:v>-11.104507990007875</c:v>
                </c:pt>
                <c:pt idx="42">
                  <c:v>-11.236120916713208</c:v>
                </c:pt>
                <c:pt idx="43">
                  <c:v>-11.457017707690222</c:v>
                </c:pt>
                <c:pt idx="44">
                  <c:v>-11.534271101005189</c:v>
                </c:pt>
                <c:pt idx="45">
                  <c:v>-11.13849089659182</c:v>
                </c:pt>
                <c:pt idx="46">
                  <c:v>-10.770793673488598</c:v>
                </c:pt>
                <c:pt idx="47">
                  <c:v>-10.609248034098865</c:v>
                </c:pt>
                <c:pt idx="48">
                  <c:v>-10.403652372072004</c:v>
                </c:pt>
                <c:pt idx="49">
                  <c:v>-10.355299316422943</c:v>
                </c:pt>
                <c:pt idx="50">
                  <c:v>-10.246561404289514</c:v>
                </c:pt>
                <c:pt idx="51">
                  <c:v>-9.9842677308982228</c:v>
                </c:pt>
                <c:pt idx="52">
                  <c:v>-9.8450717716013312</c:v>
                </c:pt>
                <c:pt idx="53">
                  <c:v>-9.5893121809548294</c:v>
                </c:pt>
                <c:pt idx="54">
                  <c:v>-9.3531155260341237</c:v>
                </c:pt>
                <c:pt idx="55">
                  <c:v>-9.2483939445502905</c:v>
                </c:pt>
                <c:pt idx="56">
                  <c:v>-9.196347102463772</c:v>
                </c:pt>
                <c:pt idx="57">
                  <c:v>-9.2054532352734917</c:v>
                </c:pt>
                <c:pt idx="58">
                  <c:v>-9.2743528826999722</c:v>
                </c:pt>
                <c:pt idx="59">
                  <c:v>-9.1956861528046066</c:v>
                </c:pt>
                <c:pt idx="60">
                  <c:v>-9.1647574259285189</c:v>
                </c:pt>
                <c:pt idx="61">
                  <c:v>-9.0839553975587695</c:v>
                </c:pt>
                <c:pt idx="62">
                  <c:v>-8.7211635127244378</c:v>
                </c:pt>
                <c:pt idx="63">
                  <c:v>-8.779208593792216</c:v>
                </c:pt>
                <c:pt idx="64">
                  <c:v>-8.8723703840319583</c:v>
                </c:pt>
                <c:pt idx="65">
                  <c:v>-8.8062259206830547</c:v>
                </c:pt>
                <c:pt idx="66">
                  <c:v>-8.6356631854769965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5-4B90-830E-E3BCDC561579}"/>
            </c:ext>
          </c:extLst>
        </c:ser>
        <c:ser>
          <c:idx val="2"/>
          <c:order val="2"/>
          <c:tx>
            <c:strRef>
              <c:f>'Haver-W'!$EI$7</c:f>
              <c:strCache>
                <c:ptCount val="1"/>
                <c:pt idx="0">
                  <c:v>Fed Hike (2022)</c:v>
                </c:pt>
              </c:strCache>
            </c:strRef>
          </c:tx>
          <c:spPr>
            <a:ln w="25400" cap="rnd">
              <a:solidFill>
                <a:srgbClr val="89B5DC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'Haver-W'!$DU$15:$DU$81</c:f>
              <c:numCache>
                <c:formatCode>General</c:formatCode>
                <c:ptCount val="6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</c:numCache>
            </c:numRef>
          </c:cat>
          <c:val>
            <c:numRef>
              <c:f>'Haver-W'!$EI$15:$EI$81</c:f>
              <c:numCache>
                <c:formatCode>0.0</c:formatCode>
                <c:ptCount val="67"/>
                <c:pt idx="0">
                  <c:v>0</c:v>
                </c:pt>
                <c:pt idx="1">
                  <c:v>-2.6824604466452E-2</c:v>
                </c:pt>
                <c:pt idx="2">
                  <c:v>-0.15630121894655111</c:v>
                </c:pt>
                <c:pt idx="3">
                  <c:v>-0.21386255410999733</c:v>
                </c:pt>
                <c:pt idx="4">
                  <c:v>-0.33076364690160459</c:v>
                </c:pt>
                <c:pt idx="5">
                  <c:v>-0.2571830593282603</c:v>
                </c:pt>
                <c:pt idx="6">
                  <c:v>-0.25868564188218135</c:v>
                </c:pt>
                <c:pt idx="7">
                  <c:v>-0.25555088840012374</c:v>
                </c:pt>
                <c:pt idx="8">
                  <c:v>-0.48326078242839599</c:v>
                </c:pt>
                <c:pt idx="9">
                  <c:v>-0.72170660391993791</c:v>
                </c:pt>
                <c:pt idx="10">
                  <c:v>-0.85665626400245054</c:v>
                </c:pt>
                <c:pt idx="11">
                  <c:v>-0.74093475930943942</c:v>
                </c:pt>
                <c:pt idx="12">
                  <c:v>-0.52164899158730782</c:v>
                </c:pt>
                <c:pt idx="13">
                  <c:v>-0.19603608881875018</c:v>
                </c:pt>
                <c:pt idx="14">
                  <c:v>-0.205217585778668</c:v>
                </c:pt>
                <c:pt idx="15">
                  <c:v>-0.28271256753660018</c:v>
                </c:pt>
                <c:pt idx="16">
                  <c:v>-0.39610022151926128</c:v>
                </c:pt>
                <c:pt idx="17">
                  <c:v>-0.58851810465190424</c:v>
                </c:pt>
                <c:pt idx="18">
                  <c:v>-0.9459732712165918</c:v>
                </c:pt>
                <c:pt idx="19">
                  <c:v>-1.1512151430031647</c:v>
                </c:pt>
                <c:pt idx="20">
                  <c:v>-1.2761759144855327</c:v>
                </c:pt>
                <c:pt idx="21">
                  <c:v>-1.2473329254165988</c:v>
                </c:pt>
                <c:pt idx="22">
                  <c:v>-1.1299079037411004</c:v>
                </c:pt>
                <c:pt idx="23">
                  <c:v>-1.3120379378312848</c:v>
                </c:pt>
                <c:pt idx="24">
                  <c:v>-1.6133210485822533</c:v>
                </c:pt>
                <c:pt idx="25">
                  <c:v>-1.9498304940596141</c:v>
                </c:pt>
                <c:pt idx="26">
                  <c:v>-2.2084517512463906</c:v>
                </c:pt>
                <c:pt idx="27">
                  <c:v>-2.5146426200539111</c:v>
                </c:pt>
                <c:pt idx="28">
                  <c:v>-2.7026009180488981</c:v>
                </c:pt>
                <c:pt idx="29">
                  <c:v>-2.7658193495854291</c:v>
                </c:pt>
                <c:pt idx="30">
                  <c:v>-2.6796147628058691</c:v>
                </c:pt>
                <c:pt idx="31">
                  <c:v>-2.5641556792955487</c:v>
                </c:pt>
                <c:pt idx="32">
                  <c:v>-2.3582667476200267</c:v>
                </c:pt>
                <c:pt idx="33">
                  <c:v>-2.3881492156265187</c:v>
                </c:pt>
                <c:pt idx="34">
                  <c:v>-2.6092610328483223</c:v>
                </c:pt>
                <c:pt idx="35">
                  <c:v>-2.8625844438827057</c:v>
                </c:pt>
                <c:pt idx="36">
                  <c:v>-3.0294874345108589</c:v>
                </c:pt>
                <c:pt idx="37">
                  <c:v>-3.4402434585669219</c:v>
                </c:pt>
                <c:pt idx="38">
                  <c:v>-3.9330480751133789</c:v>
                </c:pt>
                <c:pt idx="39">
                  <c:v>-4.2537217519630017</c:v>
                </c:pt>
                <c:pt idx="40">
                  <c:v>-4.5142230170561177</c:v>
                </c:pt>
                <c:pt idx="41">
                  <c:v>-4.719563198350694</c:v>
                </c:pt>
                <c:pt idx="42">
                  <c:v>-4.7805665317706509</c:v>
                </c:pt>
                <c:pt idx="43">
                  <c:v>-4.8423124311443644</c:v>
                </c:pt>
                <c:pt idx="44">
                  <c:v>-4.8398999265277398</c:v>
                </c:pt>
                <c:pt idx="45">
                  <c:v>-4.7103346098449688</c:v>
                </c:pt>
                <c:pt idx="46">
                  <c:v>-4.5471842956782087</c:v>
                </c:pt>
                <c:pt idx="47">
                  <c:v>-4.5170723863207725</c:v>
                </c:pt>
                <c:pt idx="48">
                  <c:v>-4.4984795730576508</c:v>
                </c:pt>
                <c:pt idx="49">
                  <c:v>-4.4768403305228031</c:v>
                </c:pt>
                <c:pt idx="50">
                  <c:v>-4.4892867048281442</c:v>
                </c:pt>
                <c:pt idx="51">
                  <c:v>-4.5071085712125756</c:v>
                </c:pt>
                <c:pt idx="52">
                  <c:v>-4.6205686737272487</c:v>
                </c:pt>
                <c:pt idx="53">
                  <c:v>-4.4818729205499475</c:v>
                </c:pt>
                <c:pt idx="54">
                  <c:v>-4.1297118832129662</c:v>
                </c:pt>
                <c:pt idx="55">
                  <c:v>-3.5104210440935946</c:v>
                </c:pt>
                <c:pt idx="56">
                  <c:v>-3.3122060499249137</c:v>
                </c:pt>
                <c:pt idx="57">
                  <c:v>-3.117887085812924</c:v>
                </c:pt>
                <c:pt idx="58">
                  <c:v>-3.096664138842887</c:v>
                </c:pt>
                <c:pt idx="59">
                  <c:v>-3.0027428699225984</c:v>
                </c:pt>
                <c:pt idx="60">
                  <c:v>-3.0142449878609341</c:v>
                </c:pt>
                <c:pt idx="61">
                  <c:v>-2.9816969493655638</c:v>
                </c:pt>
                <c:pt idx="62">
                  <c:v>-3.148108014461358</c:v>
                </c:pt>
                <c:pt idx="63">
                  <c:v>-3.258813907283205</c:v>
                </c:pt>
                <c:pt idx="64">
                  <c:v>-3.3317734219410386</c:v>
                </c:pt>
                <c:pt idx="65">
                  <c:v>-3.3959594823709889</c:v>
                </c:pt>
                <c:pt idx="66">
                  <c:v>-3.5347964786863515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A5-4B90-830E-E3BCDC561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5173872"/>
        <c:axId val="1809602384"/>
      </c:lineChart>
      <c:catAx>
        <c:axId val="1855173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Segoe UI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45827656372590264"/>
              <c:y val="0.93563046968344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  <a:ea typeface="Segoe UI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defRPr>
            </a:pPr>
            <a:endParaRPr lang="en-US"/>
          </a:p>
        </c:txPr>
        <c:crossAx val="1809602384"/>
        <c:crosses val="autoZero"/>
        <c:auto val="1"/>
        <c:lblAlgn val="ctr"/>
        <c:lblOffset val="100"/>
        <c:tickLblSkip val="6"/>
        <c:tickMarkSkip val="4"/>
        <c:noMultiLvlLbl val="0"/>
      </c:catAx>
      <c:valAx>
        <c:axId val="1809602384"/>
        <c:scaling>
          <c:orientation val="minMax"/>
          <c:max val="12"/>
          <c:min val="-12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defRPr>
            </a:pPr>
            <a:endParaRPr lang="en-US"/>
          </a:p>
        </c:txPr>
        <c:crossAx val="1855173872"/>
        <c:crosses val="autoZero"/>
        <c:crossBetween val="midCat"/>
        <c:majorUnit val="4"/>
      </c:valAx>
      <c:spPr>
        <a:solidFill>
          <a:srgbClr val="FFFFFF"/>
        </a:solidFill>
        <a:ln w="3175">
          <a:noFill/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7.8087122039025E-2"/>
          <c:y val="6.9816044689933646E-2"/>
          <c:w val="0.49462741367256369"/>
          <c:h val="0.17538184999602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Segoe U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700">
          <a:solidFill>
            <a:srgbClr val="000000"/>
          </a:solidFill>
          <a:latin typeface="Segoe UI"/>
          <a:ea typeface="Segoe UI"/>
          <a:cs typeface="Segoe UI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586139664288699E-2"/>
          <c:y val="1.5751358382974309E-2"/>
          <c:w val="0.91655366232644453"/>
          <c:h val="0.89522335457252511"/>
        </c:manualLayout>
      </c:layout>
      <c:lineChart>
        <c:grouping val="standard"/>
        <c:varyColors val="0"/>
        <c:ser>
          <c:idx val="0"/>
          <c:order val="0"/>
          <c:tx>
            <c:strRef>
              <c:f>data_3.5!$B$1</c:f>
              <c:strCache>
                <c:ptCount val="1"/>
                <c:pt idx="0">
                  <c:v>AEs ex. US, EA</c:v>
                </c:pt>
              </c:strCache>
            </c:strRef>
          </c:tx>
          <c:spPr>
            <a:ln w="25400" cap="rnd">
              <a:solidFill>
                <a:srgbClr val="004C97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data_3.5!$A$2:$A$64</c:f>
              <c:numCache>
                <c:formatCode>m/d/yyyy</c:formatCode>
                <c:ptCount val="6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</c:numCache>
            </c:numRef>
          </c:cat>
          <c:val>
            <c:numRef>
              <c:f>data_3.5!$B$2:$B$64</c:f>
              <c:numCache>
                <c:formatCode>General</c:formatCode>
                <c:ptCount val="63"/>
                <c:pt idx="0">
                  <c:v>1.35091680292223</c:v>
                </c:pt>
                <c:pt idx="1">
                  <c:v>1.45888244584838</c:v>
                </c:pt>
                <c:pt idx="2">
                  <c:v>1.51280670622816</c:v>
                </c:pt>
                <c:pt idx="3">
                  <c:v>1.3342749786028201</c:v>
                </c:pt>
                <c:pt idx="4">
                  <c:v>1.4136347960073199</c:v>
                </c:pt>
                <c:pt idx="5">
                  <c:v>1.3962754060859801</c:v>
                </c:pt>
                <c:pt idx="6">
                  <c:v>1.49134589247921</c:v>
                </c:pt>
                <c:pt idx="7">
                  <c:v>1.6436018553470499</c:v>
                </c:pt>
                <c:pt idx="8">
                  <c:v>1.3904167590736101</c:v>
                </c:pt>
                <c:pt idx="9">
                  <c:v>1.4486013001842599</c:v>
                </c:pt>
                <c:pt idx="10">
                  <c:v>1.50622885623794</c:v>
                </c:pt>
                <c:pt idx="11">
                  <c:v>1.5903917787716499</c:v>
                </c:pt>
                <c:pt idx="12">
                  <c:v>1.57214115693899</c:v>
                </c:pt>
                <c:pt idx="13">
                  <c:v>1.45392840576604</c:v>
                </c:pt>
                <c:pt idx="14">
                  <c:v>1.37233276763157</c:v>
                </c:pt>
                <c:pt idx="15">
                  <c:v>1.5853560409499701</c:v>
                </c:pt>
                <c:pt idx="16">
                  <c:v>1.4322008975279299</c:v>
                </c:pt>
                <c:pt idx="17">
                  <c:v>1.4634738954707101</c:v>
                </c:pt>
                <c:pt idx="18">
                  <c:v>1.36558467026286</c:v>
                </c:pt>
                <c:pt idx="19">
                  <c:v>1.34481236565465</c:v>
                </c:pt>
                <c:pt idx="20">
                  <c:v>1.3268337923912299</c:v>
                </c:pt>
                <c:pt idx="21">
                  <c:v>1.2925180190127099</c:v>
                </c:pt>
                <c:pt idx="22">
                  <c:v>1.19880538629568</c:v>
                </c:pt>
                <c:pt idx="23">
                  <c:v>1.1571974937698899</c:v>
                </c:pt>
                <c:pt idx="24">
                  <c:v>1.2121006837519199</c:v>
                </c:pt>
                <c:pt idx="25">
                  <c:v>1.2196106154778099</c:v>
                </c:pt>
                <c:pt idx="26">
                  <c:v>1.23248488781007</c:v>
                </c:pt>
                <c:pt idx="27">
                  <c:v>0.79233421369992896</c:v>
                </c:pt>
                <c:pt idx="28">
                  <c:v>0.79364598269417297</c:v>
                </c:pt>
                <c:pt idx="29">
                  <c:v>0.68849367752255197</c:v>
                </c:pt>
                <c:pt idx="30">
                  <c:v>0.62995713540813703</c:v>
                </c:pt>
                <c:pt idx="31">
                  <c:v>5.2217371790158097E-2</c:v>
                </c:pt>
                <c:pt idx="32">
                  <c:v>0.44849300093683803</c:v>
                </c:pt>
                <c:pt idx="33">
                  <c:v>0.20567786877027899</c:v>
                </c:pt>
                <c:pt idx="34">
                  <c:v>0.51804777837035398</c:v>
                </c:pt>
                <c:pt idx="35">
                  <c:v>0.51657828661251404</c:v>
                </c:pt>
                <c:pt idx="36">
                  <c:v>0.97926742529854705</c:v>
                </c:pt>
                <c:pt idx="37">
                  <c:v>0.80338123108679305</c:v>
                </c:pt>
                <c:pt idx="38">
                  <c:v>0.85044641148913303</c:v>
                </c:pt>
                <c:pt idx="39">
                  <c:v>0.392944369977764</c:v>
                </c:pt>
                <c:pt idx="40">
                  <c:v>0.56245382557357104</c:v>
                </c:pt>
                <c:pt idx="41">
                  <c:v>0.67889717653661197</c:v>
                </c:pt>
                <c:pt idx="42">
                  <c:v>0.61308432054151396</c:v>
                </c:pt>
                <c:pt idx="43">
                  <c:v>1.1044239908798501</c:v>
                </c:pt>
                <c:pt idx="44">
                  <c:v>1.09151238156348</c:v>
                </c:pt>
                <c:pt idx="45">
                  <c:v>1.37016322948209</c:v>
                </c:pt>
                <c:pt idx="46">
                  <c:v>1.2866086505716701</c:v>
                </c:pt>
                <c:pt idx="47">
                  <c:v>1.32207644726415</c:v>
                </c:pt>
                <c:pt idx="48">
                  <c:v>1.0584627464271299</c:v>
                </c:pt>
                <c:pt idx="49">
                  <c:v>1.3104364519204901</c:v>
                </c:pt>
                <c:pt idx="50">
                  <c:v>1.55672804082743</c:v>
                </c:pt>
                <c:pt idx="51">
                  <c:v>2.6510015860323701</c:v>
                </c:pt>
                <c:pt idx="52">
                  <c:v>2.86015281333946</c:v>
                </c:pt>
                <c:pt idx="53">
                  <c:v>3.0795454897959802</c:v>
                </c:pt>
                <c:pt idx="54">
                  <c:v>3.3497442864045901</c:v>
                </c:pt>
                <c:pt idx="55">
                  <c:v>3.5338091104123799</c:v>
                </c:pt>
                <c:pt idx="56">
                  <c:v>3.6076456874476999</c:v>
                </c:pt>
                <c:pt idx="57">
                  <c:v>3.8254699123633999</c:v>
                </c:pt>
                <c:pt idx="58">
                  <c:v>3.8242197975429102</c:v>
                </c:pt>
                <c:pt idx="59">
                  <c:v>3.9613199296942798</c:v>
                </c:pt>
                <c:pt idx="60">
                  <c:v>3.8508921733777299</c:v>
                </c:pt>
                <c:pt idx="61">
                  <c:v>4.0951651788922403</c:v>
                </c:pt>
                <c:pt idx="62">
                  <c:v>4.1665192123654498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15-4844-AEE2-C106B352AB39}"/>
            </c:ext>
          </c:extLst>
        </c:ser>
        <c:ser>
          <c:idx val="2"/>
          <c:order val="1"/>
          <c:tx>
            <c:strRef>
              <c:f>data_3.5!$D$1</c:f>
              <c:strCache>
                <c:ptCount val="1"/>
                <c:pt idx="0">
                  <c:v>EMs ex. CHN, ARG, TUR</c:v>
                </c:pt>
              </c:strCache>
            </c:strRef>
          </c:tx>
          <c:spPr>
            <a:ln w="31750" cap="rnd">
              <a:solidFill>
                <a:srgbClr val="E35105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25400" cap="rnd">
                <a:solidFill>
                  <a:srgbClr val="E3510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15-4844-AEE2-C106B352AB39}"/>
              </c:ext>
            </c:extLst>
          </c:dPt>
          <c:cat>
            <c:numRef>
              <c:f>data_3.5!$A$2:$A$64</c:f>
              <c:numCache>
                <c:formatCode>m/d/yyyy</c:formatCode>
                <c:ptCount val="6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</c:numCache>
            </c:numRef>
          </c:cat>
          <c:val>
            <c:numRef>
              <c:f>data_3.5!$D$2:$D$64</c:f>
              <c:numCache>
                <c:formatCode>General</c:formatCode>
                <c:ptCount val="63"/>
                <c:pt idx="0">
                  <c:v>3.71995459134421</c:v>
                </c:pt>
                <c:pt idx="1">
                  <c:v>3.4116058691504501</c:v>
                </c:pt>
                <c:pt idx="2">
                  <c:v>3.27540156749177</c:v>
                </c:pt>
                <c:pt idx="3">
                  <c:v>2.9825298136371399</c:v>
                </c:pt>
                <c:pt idx="4">
                  <c:v>3.0152755147327799</c:v>
                </c:pt>
                <c:pt idx="5">
                  <c:v>2.8607786852802302</c:v>
                </c:pt>
                <c:pt idx="6">
                  <c:v>2.9771812641199</c:v>
                </c:pt>
                <c:pt idx="7">
                  <c:v>2.9290708859955599</c:v>
                </c:pt>
                <c:pt idx="8">
                  <c:v>2.9947170253123399</c:v>
                </c:pt>
                <c:pt idx="9">
                  <c:v>2.9451488972960802</c:v>
                </c:pt>
                <c:pt idx="10">
                  <c:v>2.9868609800064299</c:v>
                </c:pt>
                <c:pt idx="11">
                  <c:v>2.95836530490456</c:v>
                </c:pt>
                <c:pt idx="12">
                  <c:v>3.19939852534291</c:v>
                </c:pt>
                <c:pt idx="13">
                  <c:v>3.2053458637885699</c:v>
                </c:pt>
                <c:pt idx="14">
                  <c:v>3.3050882197568998</c:v>
                </c:pt>
                <c:pt idx="15">
                  <c:v>3.61836738083819</c:v>
                </c:pt>
                <c:pt idx="16">
                  <c:v>3.5503132214728499</c:v>
                </c:pt>
                <c:pt idx="17">
                  <c:v>3.7405449545570999</c:v>
                </c:pt>
                <c:pt idx="18">
                  <c:v>3.6996112672421799</c:v>
                </c:pt>
                <c:pt idx="19">
                  <c:v>3.8081814497204198</c:v>
                </c:pt>
                <c:pt idx="20">
                  <c:v>3.6551883591599399</c:v>
                </c:pt>
                <c:pt idx="21">
                  <c:v>3.6537389381907399</c:v>
                </c:pt>
                <c:pt idx="22">
                  <c:v>3.6233740740699201</c:v>
                </c:pt>
                <c:pt idx="23">
                  <c:v>3.6982346638169199</c:v>
                </c:pt>
                <c:pt idx="24">
                  <c:v>3.5960509505930198</c:v>
                </c:pt>
                <c:pt idx="25">
                  <c:v>3.7473571750864298</c:v>
                </c:pt>
                <c:pt idx="26">
                  <c:v>3.5234291266872901</c:v>
                </c:pt>
                <c:pt idx="27">
                  <c:v>3.2673328195951998</c:v>
                </c:pt>
                <c:pt idx="28">
                  <c:v>3.5169720746977799</c:v>
                </c:pt>
                <c:pt idx="29">
                  <c:v>3.2542944713548501</c:v>
                </c:pt>
                <c:pt idx="30">
                  <c:v>3.0101473654722501</c:v>
                </c:pt>
                <c:pt idx="31">
                  <c:v>2.8205474478661001</c:v>
                </c:pt>
                <c:pt idx="32">
                  <c:v>2.8280830989946502</c:v>
                </c:pt>
                <c:pt idx="33">
                  <c:v>2.94157284998257</c:v>
                </c:pt>
                <c:pt idx="34">
                  <c:v>2.9651210522351201</c:v>
                </c:pt>
                <c:pt idx="35">
                  <c:v>2.80510895686507</c:v>
                </c:pt>
                <c:pt idx="36">
                  <c:v>2.7773988107282199</c:v>
                </c:pt>
                <c:pt idx="37">
                  <c:v>2.6014790643579002</c:v>
                </c:pt>
                <c:pt idx="38">
                  <c:v>2.76438683048654</c:v>
                </c:pt>
                <c:pt idx="39">
                  <c:v>2.7280075239889801</c:v>
                </c:pt>
                <c:pt idx="40">
                  <c:v>2.6143361088039598</c:v>
                </c:pt>
                <c:pt idx="41">
                  <c:v>2.86694739527575</c:v>
                </c:pt>
                <c:pt idx="42">
                  <c:v>3.2069246370242999</c:v>
                </c:pt>
                <c:pt idx="43">
                  <c:v>3.5621052891386902</c:v>
                </c:pt>
                <c:pt idx="44">
                  <c:v>3.8043206880750402</c:v>
                </c:pt>
                <c:pt idx="45">
                  <c:v>4.1143000617404999</c:v>
                </c:pt>
                <c:pt idx="46">
                  <c:v>4.2327004383536604</c:v>
                </c:pt>
                <c:pt idx="47">
                  <c:v>4.4906334020293901</c:v>
                </c:pt>
                <c:pt idx="48">
                  <c:v>4.8939246143237396</c:v>
                </c:pt>
                <c:pt idx="49">
                  <c:v>5.3348124323517299</c:v>
                </c:pt>
                <c:pt idx="50">
                  <c:v>5.6338622273342196</c:v>
                </c:pt>
                <c:pt idx="51">
                  <c:v>6.1794361616323199</c:v>
                </c:pt>
                <c:pt idx="52">
                  <c:v>6.7563927077983301</c:v>
                </c:pt>
                <c:pt idx="53">
                  <c:v>7.19883124343355</c:v>
                </c:pt>
                <c:pt idx="54">
                  <c:v>7.4963790387051503</c:v>
                </c:pt>
                <c:pt idx="55">
                  <c:v>7.66007696782333</c:v>
                </c:pt>
                <c:pt idx="56">
                  <c:v>7.7681171375829203</c:v>
                </c:pt>
                <c:pt idx="57">
                  <c:v>7.73594046716401</c:v>
                </c:pt>
                <c:pt idx="58">
                  <c:v>7.7635634054245699</c:v>
                </c:pt>
                <c:pt idx="59">
                  <c:v>7.6591070200419296</c:v>
                </c:pt>
                <c:pt idx="60">
                  <c:v>7.7860813362329004</c:v>
                </c:pt>
                <c:pt idx="61">
                  <c:v>7.8738252915293803</c:v>
                </c:pt>
                <c:pt idx="62">
                  <c:v>7.9003618352389502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15-4844-AEE2-C106B352AB39}"/>
            </c:ext>
          </c:extLst>
        </c:ser>
        <c:ser>
          <c:idx val="4"/>
          <c:order val="2"/>
          <c:tx>
            <c:strRef>
              <c:f>data_3.5!$F$1</c:f>
              <c:strCache>
                <c:ptCount val="1"/>
                <c:pt idx="0">
                  <c:v>US</c:v>
                </c:pt>
              </c:strCache>
            </c:strRef>
          </c:tx>
          <c:spPr>
            <a:ln w="25400" cap="rnd">
              <a:solidFill>
                <a:srgbClr val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data_3.5!$A$2:$A$64</c:f>
              <c:numCache>
                <c:formatCode>m/d/yyyy</c:formatCode>
                <c:ptCount val="6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</c:numCache>
            </c:numRef>
          </c:cat>
          <c:val>
            <c:numRef>
              <c:f>data_3.5!$F$2:$F$64</c:f>
              <c:numCache>
                <c:formatCode>General</c:formatCode>
                <c:ptCount val="63"/>
                <c:pt idx="0">
                  <c:v>2.5664771775647499</c:v>
                </c:pt>
                <c:pt idx="1">
                  <c:v>2.5834941611331002</c:v>
                </c:pt>
                <c:pt idx="2">
                  <c:v>2.8623318825877799</c:v>
                </c:pt>
                <c:pt idx="3">
                  <c:v>2.8303858993538902</c:v>
                </c:pt>
                <c:pt idx="4">
                  <c:v>2.88943741777494</c:v>
                </c:pt>
                <c:pt idx="5">
                  <c:v>2.8355657344540299</c:v>
                </c:pt>
                <c:pt idx="6">
                  <c:v>2.88349363544449</c:v>
                </c:pt>
                <c:pt idx="7">
                  <c:v>2.7795198717244198</c:v>
                </c:pt>
                <c:pt idx="8">
                  <c:v>2.7376303133976898</c:v>
                </c:pt>
                <c:pt idx="9">
                  <c:v>2.7123625851239099</c:v>
                </c:pt>
                <c:pt idx="10">
                  <c:v>2.7302732205245501</c:v>
                </c:pt>
                <c:pt idx="11">
                  <c:v>2.78204526608772</c:v>
                </c:pt>
                <c:pt idx="12">
                  <c:v>2.6822021145114898</c:v>
                </c:pt>
                <c:pt idx="13">
                  <c:v>2.5557383740210802</c:v>
                </c:pt>
                <c:pt idx="14">
                  <c:v>2.5828967000385101</c:v>
                </c:pt>
                <c:pt idx="15">
                  <c:v>2.6749722846061101</c:v>
                </c:pt>
                <c:pt idx="16">
                  <c:v>2.5342056039271199</c:v>
                </c:pt>
                <c:pt idx="17">
                  <c:v>2.5911344967255898</c:v>
                </c:pt>
                <c:pt idx="18">
                  <c:v>2.6407796347509298</c:v>
                </c:pt>
                <c:pt idx="19">
                  <c:v>2.6914560346237502</c:v>
                </c:pt>
                <c:pt idx="20">
                  <c:v>2.7532735178064298</c:v>
                </c:pt>
                <c:pt idx="21">
                  <c:v>2.8381011550083302</c:v>
                </c:pt>
                <c:pt idx="22">
                  <c:v>2.9078405436410999</c:v>
                </c:pt>
                <c:pt idx="23">
                  <c:v>2.7545857645859599</c:v>
                </c:pt>
                <c:pt idx="24">
                  <c:v>2.8974570853926598</c:v>
                </c:pt>
                <c:pt idx="25">
                  <c:v>2.9587436221912</c:v>
                </c:pt>
                <c:pt idx="26">
                  <c:v>2.6561763465402999</c:v>
                </c:pt>
                <c:pt idx="27">
                  <c:v>2.0536587176853498</c:v>
                </c:pt>
                <c:pt idx="28">
                  <c:v>1.8502055783976099</c:v>
                </c:pt>
                <c:pt idx="29">
                  <c:v>1.82892705815791</c:v>
                </c:pt>
                <c:pt idx="30">
                  <c:v>2.1269478865546101</c:v>
                </c:pt>
                <c:pt idx="31">
                  <c:v>2.03743464557766</c:v>
                </c:pt>
                <c:pt idx="32">
                  <c:v>1.8833543274345801</c:v>
                </c:pt>
                <c:pt idx="33">
                  <c:v>1.72116041788712</c:v>
                </c:pt>
                <c:pt idx="34">
                  <c:v>1.74225048810428</c:v>
                </c:pt>
                <c:pt idx="35">
                  <c:v>1.65153696101374</c:v>
                </c:pt>
                <c:pt idx="36">
                  <c:v>1.3527805640828301</c:v>
                </c:pt>
                <c:pt idx="37">
                  <c:v>1.36377774892114</c:v>
                </c:pt>
                <c:pt idx="38">
                  <c:v>1.7524567927714501</c:v>
                </c:pt>
                <c:pt idx="39">
                  <c:v>2.6228832313727399</c:v>
                </c:pt>
                <c:pt idx="40">
                  <c:v>3.0591772286169698</c:v>
                </c:pt>
                <c:pt idx="41">
                  <c:v>3.23010212401031</c:v>
                </c:pt>
                <c:pt idx="42">
                  <c:v>3.0763498469036601</c:v>
                </c:pt>
                <c:pt idx="43">
                  <c:v>3.0332501853569398</c:v>
                </c:pt>
                <c:pt idx="44">
                  <c:v>3.1977337382515598</c:v>
                </c:pt>
                <c:pt idx="45">
                  <c:v>3.64593488009359</c:v>
                </c:pt>
                <c:pt idx="46">
                  <c:v>3.7739012247366199</c:v>
                </c:pt>
                <c:pt idx="47">
                  <c:v>4.01131634883094</c:v>
                </c:pt>
                <c:pt idx="48">
                  <c:v>4.57525915604975</c:v>
                </c:pt>
                <c:pt idx="49">
                  <c:v>4.7962938135883704</c:v>
                </c:pt>
                <c:pt idx="50">
                  <c:v>5.1172429354377202</c:v>
                </c:pt>
                <c:pt idx="51">
                  <c:v>5.3740126078967796</c:v>
                </c:pt>
                <c:pt idx="52">
                  <c:v>5.7385341065483901</c:v>
                </c:pt>
                <c:pt idx="53">
                  <c:v>6.2217906003281902</c:v>
                </c:pt>
                <c:pt idx="54">
                  <c:v>6.2471759441456296</c:v>
                </c:pt>
                <c:pt idx="55">
                  <c:v>6.81027601195645</c:v>
                </c:pt>
                <c:pt idx="56">
                  <c:v>7.3651029974527003</c:v>
                </c:pt>
                <c:pt idx="57">
                  <c:v>7.23563118596977</c:v>
                </c:pt>
                <c:pt idx="58">
                  <c:v>7.2222526735460999</c:v>
                </c:pt>
                <c:pt idx="59">
                  <c:v>7.5180828313122996</c:v>
                </c:pt>
                <c:pt idx="60">
                  <c:v>7.6230940120599398</c:v>
                </c:pt>
                <c:pt idx="61">
                  <c:v>7.5982078384325202</c:v>
                </c:pt>
                <c:pt idx="62">
                  <c:v>7.2544611334865996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15-4844-AEE2-C106B352AB39}"/>
            </c:ext>
          </c:extLst>
        </c:ser>
        <c:ser>
          <c:idx val="3"/>
          <c:order val="3"/>
          <c:tx>
            <c:strRef>
              <c:f>data_3.5!$E$1</c:f>
              <c:strCache>
                <c:ptCount val="1"/>
                <c:pt idx="0">
                  <c:v>EA</c:v>
                </c:pt>
              </c:strCache>
            </c:strRef>
          </c:tx>
          <c:spPr>
            <a:ln w="25400" cap="rnd">
              <a:solidFill>
                <a:srgbClr val="89B5DC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data_3.5!$A$2:$A$64</c:f>
              <c:numCache>
                <c:formatCode>m/d/yyyy</c:formatCode>
                <c:ptCount val="6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</c:numCache>
            </c:numRef>
          </c:cat>
          <c:val>
            <c:numRef>
              <c:f>data_3.5!$E$2:$E$64</c:f>
              <c:numCache>
                <c:formatCode>General</c:formatCode>
                <c:ptCount val="63"/>
                <c:pt idx="0">
                  <c:v>1.2819238795587899</c:v>
                </c:pt>
                <c:pt idx="1">
                  <c:v>1.3437407370813199</c:v>
                </c:pt>
                <c:pt idx="2">
                  <c:v>1.6952493593534601</c:v>
                </c:pt>
                <c:pt idx="3">
                  <c:v>1.0355607659241901</c:v>
                </c:pt>
                <c:pt idx="4">
                  <c:v>1.87756698611383</c:v>
                </c:pt>
                <c:pt idx="5">
                  <c:v>1.3786407766990201</c:v>
                </c:pt>
                <c:pt idx="6">
                  <c:v>1.61166538756716</c:v>
                </c:pt>
                <c:pt idx="7">
                  <c:v>1.5312470092832</c:v>
                </c:pt>
                <c:pt idx="8">
                  <c:v>1.42290194560062</c:v>
                </c:pt>
                <c:pt idx="9">
                  <c:v>1.7323600973236</c:v>
                </c:pt>
                <c:pt idx="10">
                  <c:v>1.36542239685657</c:v>
                </c:pt>
                <c:pt idx="11">
                  <c:v>1.3350224127850301</c:v>
                </c:pt>
                <c:pt idx="12">
                  <c:v>1.5698587127158401</c:v>
                </c:pt>
                <c:pt idx="13">
                  <c:v>1.36492151701277</c:v>
                </c:pt>
                <c:pt idx="14">
                  <c:v>1.1436324869160699</c:v>
                </c:pt>
                <c:pt idx="15">
                  <c:v>1.9338619222587501</c:v>
                </c:pt>
                <c:pt idx="16">
                  <c:v>1.0462660779420001</c:v>
                </c:pt>
                <c:pt idx="17">
                  <c:v>1.6280406052480401</c:v>
                </c:pt>
                <c:pt idx="18">
                  <c:v>1.1706948640483299</c:v>
                </c:pt>
                <c:pt idx="19">
                  <c:v>1.30078235460458</c:v>
                </c:pt>
                <c:pt idx="20">
                  <c:v>1.4792899408283999</c:v>
                </c:pt>
                <c:pt idx="21">
                  <c:v>1.54022768583182</c:v>
                </c:pt>
                <c:pt idx="22">
                  <c:v>1.8509545498594799</c:v>
                </c:pt>
                <c:pt idx="23">
                  <c:v>1.7982498317145901</c:v>
                </c:pt>
                <c:pt idx="24">
                  <c:v>1.5262751159196299</c:v>
                </c:pt>
                <c:pt idx="25">
                  <c:v>1.60623256708665</c:v>
                </c:pt>
                <c:pt idx="26">
                  <c:v>1.3415101571483401</c:v>
                </c:pt>
                <c:pt idx="27">
                  <c:v>1.1667615253272601</c:v>
                </c:pt>
                <c:pt idx="28">
                  <c:v>1.32041417307875</c:v>
                </c:pt>
                <c:pt idx="29">
                  <c:v>1.21560497549942</c:v>
                </c:pt>
                <c:pt idx="30">
                  <c:v>0.91452034341172905</c:v>
                </c:pt>
                <c:pt idx="31">
                  <c:v>0.65134456127291496</c:v>
                </c:pt>
                <c:pt idx="32">
                  <c:v>0.51725759428193896</c:v>
                </c:pt>
                <c:pt idx="33">
                  <c:v>0.40512530619936099</c:v>
                </c:pt>
                <c:pt idx="34">
                  <c:v>0.56137012369172901</c:v>
                </c:pt>
                <c:pt idx="35">
                  <c:v>0.67069714717551399</c:v>
                </c:pt>
                <c:pt idx="36">
                  <c:v>1.4462416745956399</c:v>
                </c:pt>
                <c:pt idx="37">
                  <c:v>1.23059447179099</c:v>
                </c:pt>
                <c:pt idx="38">
                  <c:v>1.29538577912254</c:v>
                </c:pt>
                <c:pt idx="39">
                  <c:v>0.90014064697607798</c:v>
                </c:pt>
                <c:pt idx="40">
                  <c:v>1.0875679729983201</c:v>
                </c:pt>
                <c:pt idx="41">
                  <c:v>0.73549948794340303</c:v>
                </c:pt>
                <c:pt idx="42">
                  <c:v>0.85074902903643501</c:v>
                </c:pt>
                <c:pt idx="43">
                  <c:v>1.1370990108163099</c:v>
                </c:pt>
                <c:pt idx="44">
                  <c:v>1.74026946107784</c:v>
                </c:pt>
                <c:pt idx="45">
                  <c:v>2.0549873322698802</c:v>
                </c:pt>
                <c:pt idx="46">
                  <c:v>2.7249503264263502</c:v>
                </c:pt>
                <c:pt idx="47">
                  <c:v>2.4490944918832902</c:v>
                </c:pt>
                <c:pt idx="48">
                  <c:v>2.3447758394297602</c:v>
                </c:pt>
                <c:pt idx="49">
                  <c:v>2.4780250607817398</c:v>
                </c:pt>
                <c:pt idx="50">
                  <c:v>2.6789881452440998</c:v>
                </c:pt>
                <c:pt idx="51">
                  <c:v>3.28036427841278</c:v>
                </c:pt>
                <c:pt idx="52">
                  <c:v>3.4780189204229202</c:v>
                </c:pt>
                <c:pt idx="53">
                  <c:v>3.3641404805914998</c:v>
                </c:pt>
                <c:pt idx="54">
                  <c:v>3.7410599669906599</c:v>
                </c:pt>
                <c:pt idx="55">
                  <c:v>3.7842778793418601</c:v>
                </c:pt>
                <c:pt idx="56">
                  <c:v>4.2670590399117101</c:v>
                </c:pt>
                <c:pt idx="57">
                  <c:v>4.3490253769768099</c:v>
                </c:pt>
                <c:pt idx="58">
                  <c:v>4.2368978539191398</c:v>
                </c:pt>
                <c:pt idx="59">
                  <c:v>4.3872504121633904</c:v>
                </c:pt>
                <c:pt idx="60">
                  <c:v>4.3621700879765202</c:v>
                </c:pt>
                <c:pt idx="61">
                  <c:v>4.8179578428688696</c:v>
                </c:pt>
                <c:pt idx="62">
                  <c:v>5.0636363636363599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15-4844-AEE2-C106B352A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390943"/>
        <c:axId val="1343246959"/>
        <c:extLst>
          <c:ext xmlns:c15="http://schemas.microsoft.com/office/drawing/2012/chart" uri="{02D57815-91ED-43cb-92C2-25804820EDAC}">
            <c15:filteredLineSeries>
              <c15:ser>
                <c:idx val="1"/>
                <c:order val="4"/>
                <c:tx>
                  <c:strRef>
                    <c:extLst>
                      <c:ext uri="{02D57815-91ED-43cb-92C2-25804820EDAC}">
                        <c15:formulaRef>
                          <c15:sqref>data_3.5!$C$1</c15:sqref>
                        </c15:formulaRef>
                      </c:ext>
                    </c:extLst>
                    <c:strCache>
                      <c:ptCount val="1"/>
                      <c:pt idx="0">
                        <c:v>CHN</c:v>
                      </c:pt>
                    </c:strCache>
                  </c:strRef>
                </c:tx>
                <c:spPr>
                  <a:ln w="50800" cap="rnd">
                    <a:solidFill>
                      <a:srgbClr val="7030A0"/>
                    </a:solidFill>
                    <a:prstDash val="dash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data_3.5!$A$2:$A$64</c15:sqref>
                        </c15:formulaRef>
                      </c:ext>
                    </c:extLst>
                    <c:numCache>
                      <c:formatCode>m/d/yyyy</c:formatCode>
                      <c:ptCount val="63"/>
                      <c:pt idx="0">
                        <c:v>43101</c:v>
                      </c:pt>
                      <c:pt idx="1">
                        <c:v>43132</c:v>
                      </c:pt>
                      <c:pt idx="2">
                        <c:v>43160</c:v>
                      </c:pt>
                      <c:pt idx="3">
                        <c:v>43191</c:v>
                      </c:pt>
                      <c:pt idx="4">
                        <c:v>43221</c:v>
                      </c:pt>
                      <c:pt idx="5">
                        <c:v>43252</c:v>
                      </c:pt>
                      <c:pt idx="6">
                        <c:v>43282</c:v>
                      </c:pt>
                      <c:pt idx="7">
                        <c:v>43313</c:v>
                      </c:pt>
                      <c:pt idx="8">
                        <c:v>43344</c:v>
                      </c:pt>
                      <c:pt idx="9">
                        <c:v>43374</c:v>
                      </c:pt>
                      <c:pt idx="10">
                        <c:v>43405</c:v>
                      </c:pt>
                      <c:pt idx="11">
                        <c:v>43435</c:v>
                      </c:pt>
                      <c:pt idx="12">
                        <c:v>43466</c:v>
                      </c:pt>
                      <c:pt idx="13">
                        <c:v>43497</c:v>
                      </c:pt>
                      <c:pt idx="14">
                        <c:v>43525</c:v>
                      </c:pt>
                      <c:pt idx="15">
                        <c:v>43556</c:v>
                      </c:pt>
                      <c:pt idx="16">
                        <c:v>43586</c:v>
                      </c:pt>
                      <c:pt idx="17">
                        <c:v>43617</c:v>
                      </c:pt>
                      <c:pt idx="18">
                        <c:v>43647</c:v>
                      </c:pt>
                      <c:pt idx="19">
                        <c:v>43678</c:v>
                      </c:pt>
                      <c:pt idx="20">
                        <c:v>43709</c:v>
                      </c:pt>
                      <c:pt idx="21">
                        <c:v>43739</c:v>
                      </c:pt>
                      <c:pt idx="22">
                        <c:v>43770</c:v>
                      </c:pt>
                      <c:pt idx="23">
                        <c:v>43800</c:v>
                      </c:pt>
                      <c:pt idx="24">
                        <c:v>43831</c:v>
                      </c:pt>
                      <c:pt idx="25">
                        <c:v>43862</c:v>
                      </c:pt>
                      <c:pt idx="26">
                        <c:v>43891</c:v>
                      </c:pt>
                      <c:pt idx="27">
                        <c:v>43922</c:v>
                      </c:pt>
                      <c:pt idx="28">
                        <c:v>43952</c:v>
                      </c:pt>
                      <c:pt idx="29">
                        <c:v>43983</c:v>
                      </c:pt>
                      <c:pt idx="30">
                        <c:v>44013</c:v>
                      </c:pt>
                      <c:pt idx="31">
                        <c:v>44044</c:v>
                      </c:pt>
                      <c:pt idx="32">
                        <c:v>44075</c:v>
                      </c:pt>
                      <c:pt idx="33">
                        <c:v>44105</c:v>
                      </c:pt>
                      <c:pt idx="34">
                        <c:v>44136</c:v>
                      </c:pt>
                      <c:pt idx="35">
                        <c:v>44166</c:v>
                      </c:pt>
                      <c:pt idx="36">
                        <c:v>44197</c:v>
                      </c:pt>
                      <c:pt idx="37">
                        <c:v>44228</c:v>
                      </c:pt>
                      <c:pt idx="38">
                        <c:v>44256</c:v>
                      </c:pt>
                      <c:pt idx="39">
                        <c:v>44287</c:v>
                      </c:pt>
                      <c:pt idx="40">
                        <c:v>44317</c:v>
                      </c:pt>
                      <c:pt idx="41">
                        <c:v>44348</c:v>
                      </c:pt>
                      <c:pt idx="42">
                        <c:v>44378</c:v>
                      </c:pt>
                      <c:pt idx="43">
                        <c:v>44409</c:v>
                      </c:pt>
                      <c:pt idx="44">
                        <c:v>44440</c:v>
                      </c:pt>
                      <c:pt idx="45">
                        <c:v>44470</c:v>
                      </c:pt>
                      <c:pt idx="46">
                        <c:v>44501</c:v>
                      </c:pt>
                      <c:pt idx="47">
                        <c:v>44531</c:v>
                      </c:pt>
                      <c:pt idx="48">
                        <c:v>44562</c:v>
                      </c:pt>
                      <c:pt idx="49">
                        <c:v>44593</c:v>
                      </c:pt>
                      <c:pt idx="50">
                        <c:v>44621</c:v>
                      </c:pt>
                      <c:pt idx="51">
                        <c:v>44652</c:v>
                      </c:pt>
                      <c:pt idx="52">
                        <c:v>44682</c:v>
                      </c:pt>
                      <c:pt idx="53">
                        <c:v>44713</c:v>
                      </c:pt>
                      <c:pt idx="54">
                        <c:v>44743</c:v>
                      </c:pt>
                      <c:pt idx="55">
                        <c:v>44774</c:v>
                      </c:pt>
                      <c:pt idx="56">
                        <c:v>44805</c:v>
                      </c:pt>
                      <c:pt idx="57">
                        <c:v>44835</c:v>
                      </c:pt>
                      <c:pt idx="58">
                        <c:v>44866</c:v>
                      </c:pt>
                      <c:pt idx="59">
                        <c:v>44896</c:v>
                      </c:pt>
                      <c:pt idx="60">
                        <c:v>44927</c:v>
                      </c:pt>
                      <c:pt idx="61">
                        <c:v>44958</c:v>
                      </c:pt>
                      <c:pt idx="62">
                        <c:v>44986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data_3.5!$C$2:$C$64</c15:sqref>
                        </c15:formulaRef>
                      </c:ext>
                    </c:extLst>
                    <c:numCache>
                      <c:formatCode>General</c:formatCode>
                      <c:ptCount val="63"/>
                      <c:pt idx="0">
                        <c:v>2.32631912868775</c:v>
                      </c:pt>
                      <c:pt idx="1">
                        <c:v>3.64831901580231</c:v>
                      </c:pt>
                      <c:pt idx="2">
                        <c:v>2.8289891926255502</c:v>
                      </c:pt>
                      <c:pt idx="3">
                        <c:v>2.7226677923174201</c:v>
                      </c:pt>
                      <c:pt idx="4">
                        <c:v>2.5197680548234098</c:v>
                      </c:pt>
                      <c:pt idx="5">
                        <c:v>2.4174900147151601</c:v>
                      </c:pt>
                      <c:pt idx="6">
                        <c:v>2.51802319506844</c:v>
                      </c:pt>
                      <c:pt idx="7">
                        <c:v>2.6173096976016601</c:v>
                      </c:pt>
                      <c:pt idx="8">
                        <c:v>2.1124572848710801</c:v>
                      </c:pt>
                      <c:pt idx="9">
                        <c:v>2.20771144278606</c:v>
                      </c:pt>
                      <c:pt idx="10">
                        <c:v>2.1062461091512898</c:v>
                      </c:pt>
                      <c:pt idx="11">
                        <c:v>2.0004145936981699</c:v>
                      </c:pt>
                      <c:pt idx="12">
                        <c:v>2.3044331921049999</c:v>
                      </c:pt>
                      <c:pt idx="13">
                        <c:v>2.0157576997851301</c:v>
                      </c:pt>
                      <c:pt idx="14">
                        <c:v>1.90623390005153</c:v>
                      </c:pt>
                      <c:pt idx="15">
                        <c:v>1.80809533593589</c:v>
                      </c:pt>
                      <c:pt idx="16">
                        <c:v>1.8099547511312399</c:v>
                      </c:pt>
                      <c:pt idx="17">
                        <c:v>1.70361247947455</c:v>
                      </c:pt>
                      <c:pt idx="18">
                        <c:v>1.7019975540154999</c:v>
                      </c:pt>
                      <c:pt idx="19">
                        <c:v>1.6055278935067601</c:v>
                      </c:pt>
                      <c:pt idx="20">
                        <c:v>1.2980427948483999</c:v>
                      </c:pt>
                      <c:pt idx="21">
                        <c:v>1.2980427948483999</c:v>
                      </c:pt>
                      <c:pt idx="22">
                        <c:v>1.0974494461944999</c:v>
                      </c:pt>
                      <c:pt idx="23">
                        <c:v>1.0974494461944999</c:v>
                      </c:pt>
                      <c:pt idx="24">
                        <c:v>1.5050505050505001</c:v>
                      </c:pt>
                      <c:pt idx="25">
                        <c:v>0.58174523570711001</c:v>
                      </c:pt>
                      <c:pt idx="26">
                        <c:v>1.0920121334681501</c:v>
                      </c:pt>
                      <c:pt idx="27">
                        <c:v>0.88799192734612098</c:v>
                      </c:pt>
                      <c:pt idx="28">
                        <c:v>0.98989898989898495</c:v>
                      </c:pt>
                      <c:pt idx="29">
                        <c:v>0.78708375378406803</c:v>
                      </c:pt>
                      <c:pt idx="30">
                        <c:v>-1.0021044192809501E-2</c:v>
                      </c:pt>
                      <c:pt idx="31">
                        <c:v>-0.210021002100202</c:v>
                      </c:pt>
                      <c:pt idx="32">
                        <c:v>0.19020923015315999</c:v>
                      </c:pt>
                      <c:pt idx="33">
                        <c:v>0.290319351286428</c:v>
                      </c:pt>
                      <c:pt idx="34">
                        <c:v>0.291486581565992</c:v>
                      </c:pt>
                      <c:pt idx="35">
                        <c:v>0.291486581565992</c:v>
                      </c:pt>
                      <c:pt idx="36">
                        <c:v>-0.50751318539157297</c:v>
                      </c:pt>
                      <c:pt idx="37">
                        <c:v>9.9720781810930206E-2</c:v>
                      </c:pt>
                      <c:pt idx="38">
                        <c:v>0.30006001200240101</c:v>
                      </c:pt>
                      <c:pt idx="39">
                        <c:v>0.70014002800560204</c:v>
                      </c:pt>
                      <c:pt idx="40">
                        <c:v>0.90018003600720298</c:v>
                      </c:pt>
                      <c:pt idx="41">
                        <c:v>0.90108129755708299</c:v>
                      </c:pt>
                      <c:pt idx="42">
                        <c:v>1.6135498095810801</c:v>
                      </c:pt>
                      <c:pt idx="43">
                        <c:v>1.6135498095810801</c:v>
                      </c:pt>
                      <c:pt idx="44">
                        <c:v>1.4088729016786601</c:v>
                      </c:pt>
                      <c:pt idx="45">
                        <c:v>1.4074665601916601</c:v>
                      </c:pt>
                      <c:pt idx="46">
                        <c:v>1.5133293245139301</c:v>
                      </c:pt>
                      <c:pt idx="47">
                        <c:v>1.5133293245139301</c:v>
                      </c:pt>
                      <c:pt idx="48">
                        <c:v>1.61032206441287</c:v>
                      </c:pt>
                      <c:pt idx="49">
                        <c:v>1.20541940625623</c:v>
                      </c:pt>
                      <c:pt idx="50">
                        <c:v>1.10690067810131</c:v>
                      </c:pt>
                      <c:pt idx="51">
                        <c:v>0.80452920143025997</c:v>
                      </c:pt>
                      <c:pt idx="52">
                        <c:v>0.60467882632830905</c:v>
                      </c:pt>
                      <c:pt idx="53">
                        <c:v>0.90295693589996795</c:v>
                      </c:pt>
                      <c:pt idx="54">
                        <c:v>0.60163724233159899</c:v>
                      </c:pt>
                      <c:pt idx="55">
                        <c:v>0.60163724233159899</c:v>
                      </c:pt>
                      <c:pt idx="56">
                        <c:v>0.39412750024634402</c:v>
                      </c:pt>
                      <c:pt idx="57">
                        <c:v>0.29530465597007399</c:v>
                      </c:pt>
                      <c:pt idx="58">
                        <c:v>0.39490571626024101</c:v>
                      </c:pt>
                      <c:pt idx="59">
                        <c:v>0.49363214532529598</c:v>
                      </c:pt>
                      <c:pt idx="60">
                        <c:v>1.00403583029824</c:v>
                      </c:pt>
                      <c:pt idx="61">
                        <c:v>0.60045280047249505</c:v>
                      </c:pt>
                      <c:pt idx="62">
                        <c:v>0.89752441069139699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515-4844-AEE2-C106B352AB39}"/>
                  </c:ext>
                </c:extLst>
              </c15:ser>
            </c15:filteredLineSeries>
          </c:ext>
        </c:extLst>
      </c:lineChart>
      <c:dateAx>
        <c:axId val="532390943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3246959"/>
        <c:crosses val="autoZero"/>
        <c:auto val="1"/>
        <c:lblOffset val="100"/>
        <c:baseTimeUnit val="months"/>
        <c:majorUnit val="12"/>
        <c:majorTimeUnit val="months"/>
      </c:dateAx>
      <c:valAx>
        <c:axId val="134324695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2390943"/>
        <c:crosses val="autoZero"/>
        <c:crossBetween val="between"/>
      </c:valAx>
      <c:spPr>
        <a:noFill/>
        <a:ln w="3175">
          <a:noFill/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6.0090652993155795E-2"/>
          <c:y val="4.453426249079457E-2"/>
          <c:w val="0.52906695954884231"/>
          <c:h val="0.27248211516734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20303617309679"/>
          <c:y val="2.9411142155617655E-2"/>
          <c:w val="0.84305392583301297"/>
          <c:h val="0.87172409900375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Graphs_rescale!$D$2</c:f>
              <c:strCache>
                <c:ptCount val="1"/>
                <c:pt idx="0">
                  <c:v>Core Inflation (YoY)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C97"/>
              </a:solidFill>
              <a:ln>
                <a:solidFill>
                  <a:srgbClr val="FEFEF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0A-4717-B69C-996DEF61B439}"/>
              </c:ext>
            </c:extLst>
          </c:dPt>
          <c:dPt>
            <c:idx val="1"/>
            <c:invertIfNegative val="0"/>
            <c:bubble3D val="0"/>
            <c:spPr>
              <a:pattFill prst="trellis">
                <a:fgClr>
                  <a:srgbClr val="E35105"/>
                </a:fgClr>
                <a:bgClr>
                  <a:srgbClr val="FEFEFE"/>
                </a:bgClr>
              </a:pattFill>
              <a:ln>
                <a:solidFill>
                  <a:srgbClr val="FEFEF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0A-4717-B69C-996DEF61B439}"/>
              </c:ext>
            </c:extLst>
          </c:dPt>
          <c:cat>
            <c:strRef>
              <c:f>Graphs_rescale!$A$3:$A$4</c:f>
              <c:strCache>
                <c:ptCount val="2"/>
                <c:pt idx="0">
                  <c:v>Monetary Tightening</c:v>
                </c:pt>
                <c:pt idx="1">
                  <c:v>Fiscal Tightening</c:v>
                </c:pt>
              </c:strCache>
            </c:strRef>
          </c:cat>
          <c:val>
            <c:numRef>
              <c:f>Graphs_rescale!$D$3:$D$4</c:f>
              <c:numCache>
                <c:formatCode>General</c:formatCode>
                <c:ptCount val="2"/>
                <c:pt idx="0">
                  <c:v>-0.28038436314921616</c:v>
                </c:pt>
                <c:pt idx="1">
                  <c:v>-0.2099405654324133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0A-4717-B69C-996DEF61B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153641200"/>
        <c:axId val="153654928"/>
      </c:barChart>
      <c:catAx>
        <c:axId val="1536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1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54928"/>
        <c:crosses val="autoZero"/>
        <c:auto val="1"/>
        <c:lblAlgn val="ctr"/>
        <c:lblOffset val="100"/>
        <c:noMultiLvlLbl val="0"/>
      </c:catAx>
      <c:valAx>
        <c:axId val="153654928"/>
        <c:scaling>
          <c:orientation val="minMax"/>
          <c:max val="0.5"/>
          <c:min val="-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641200"/>
        <c:crosses val="autoZero"/>
        <c:crossBetween val="between"/>
        <c:majorUnit val="0.5"/>
      </c:valAx>
      <c:spPr>
        <a:noFill/>
        <a:ln w="3175"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00859313358559E-2"/>
          <c:y val="3.3891428893968907E-2"/>
          <c:w val="0.87115610269275134"/>
          <c:h val="0.78659865097507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Graphs_rescale!$B$2</c:f>
              <c:strCache>
                <c:ptCount val="1"/>
                <c:pt idx="0">
                  <c:v>Policy Rate (APR)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C97"/>
              </a:solidFill>
              <a:ln>
                <a:solidFill>
                  <a:srgbClr val="FEFEF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6-431D-8521-572D1A6F70A5}"/>
              </c:ext>
            </c:extLst>
          </c:dPt>
          <c:dPt>
            <c:idx val="1"/>
            <c:invertIfNegative val="0"/>
            <c:bubble3D val="0"/>
            <c:spPr>
              <a:pattFill prst="trellis">
                <a:fgClr>
                  <a:srgbClr val="E35105"/>
                </a:fgClr>
                <a:bgClr>
                  <a:srgbClr val="FEFEFE"/>
                </a:bgClr>
              </a:pattFill>
              <a:ln>
                <a:solidFill>
                  <a:srgbClr val="FEFEF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6-431D-8521-572D1A6F70A5}"/>
              </c:ext>
            </c:extLst>
          </c:dPt>
          <c:cat>
            <c:strRef>
              <c:f>Graphs_rescale!$A$3:$A$4</c:f>
              <c:strCache>
                <c:ptCount val="2"/>
                <c:pt idx="0">
                  <c:v>Monetary Tightening</c:v>
                </c:pt>
                <c:pt idx="1">
                  <c:v>Fiscal Tightening</c:v>
                </c:pt>
              </c:strCache>
            </c:strRef>
          </c:cat>
          <c:val>
            <c:numRef>
              <c:f>Graphs_rescale!$B$3:$B$4</c:f>
              <c:numCache>
                <c:formatCode>General</c:formatCode>
                <c:ptCount val="2"/>
                <c:pt idx="0">
                  <c:v>0.58898438630953831</c:v>
                </c:pt>
                <c:pt idx="1">
                  <c:v>-0.45563387662459104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36-431D-8521-572D1A6F7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153641200"/>
        <c:axId val="153654928"/>
      </c:barChart>
      <c:catAx>
        <c:axId val="1536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1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54928"/>
        <c:crosses val="autoZero"/>
        <c:auto val="1"/>
        <c:lblAlgn val="ctr"/>
        <c:lblOffset val="100"/>
        <c:noMultiLvlLbl val="0"/>
      </c:catAx>
      <c:valAx>
        <c:axId val="153654928"/>
        <c:scaling>
          <c:orientation val="minMax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641200"/>
        <c:crosses val="autoZero"/>
        <c:crossBetween val="between"/>
        <c:majorUnit val="1"/>
      </c:valAx>
      <c:spPr>
        <a:noFill/>
        <a:ln w="3175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8.0291933884966311E-3"/>
          <c:y val="0.80022295600146753"/>
          <c:w val="0.97701216644075339"/>
          <c:h val="0.15009172240566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18843947884847"/>
          <c:y val="2.7341038015409363E-2"/>
          <c:w val="0.84706852252726128"/>
          <c:h val="0.826921231620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Graphs_rescale!$C$2</c:f>
              <c:strCache>
                <c:ptCount val="1"/>
                <c:pt idx="0">
                  <c:v>Government Debt (% of GDP)</c:v>
                </c:pt>
              </c:strCache>
            </c:strRef>
          </c:tx>
          <c:spPr>
            <a:solidFill>
              <a:srgbClr val="004C97"/>
            </a:solidFill>
            <a:ln>
              <a:solidFill>
                <a:srgbClr val="FEFEFE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E35105"/>
                </a:fgClr>
                <a:bgClr>
                  <a:srgbClr val="FEFEFE"/>
                </a:bgClr>
              </a:pattFill>
              <a:ln>
                <a:solidFill>
                  <a:srgbClr val="FEFEF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9F-4A54-933B-5D6B7F53434B}"/>
              </c:ext>
            </c:extLst>
          </c:dPt>
          <c:cat>
            <c:strRef>
              <c:f>Graphs_rescale!$A$3:$A$4</c:f>
              <c:strCache>
                <c:ptCount val="2"/>
                <c:pt idx="0">
                  <c:v>Monetary Tightening</c:v>
                </c:pt>
                <c:pt idx="1">
                  <c:v>Fiscal Tightening</c:v>
                </c:pt>
              </c:strCache>
            </c:strRef>
          </c:cat>
          <c:val>
            <c:numRef>
              <c:f>Graphs_rescale!$C$3:$C$4</c:f>
              <c:numCache>
                <c:formatCode>General</c:formatCode>
                <c:ptCount val="2"/>
                <c:pt idx="0">
                  <c:v>4.5657635544341364</c:v>
                </c:pt>
                <c:pt idx="1">
                  <c:v>-2.8561228912176819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F-4A54-933B-5D6B7F534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153641200"/>
        <c:axId val="153654928"/>
      </c:barChart>
      <c:catAx>
        <c:axId val="1536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31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54928"/>
        <c:crosses val="autoZero"/>
        <c:auto val="1"/>
        <c:lblAlgn val="ctr"/>
        <c:lblOffset val="100"/>
        <c:noMultiLvlLbl val="0"/>
      </c:catAx>
      <c:valAx>
        <c:axId val="153654928"/>
        <c:scaling>
          <c:orientation val="minMax"/>
          <c:min val="-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641200"/>
        <c:crosses val="autoZero"/>
        <c:crossBetween val="between"/>
      </c:valAx>
      <c:spPr>
        <a:noFill/>
        <a:ln w="3175"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57572950440019"/>
          <c:y val="5.6449367663796497E-2"/>
          <c:w val="0.84836198675857555"/>
          <c:h val="0.77776054747173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Charts!$E$2</c:f>
              <c:strCache>
                <c:ptCount val="1"/>
                <c:pt idx="0">
                  <c:v>SOE Output (dev from SS)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C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50B-4109-B1DD-A51B498D701E}"/>
              </c:ext>
            </c:extLst>
          </c:dPt>
          <c:dPt>
            <c:idx val="1"/>
            <c:invertIfNegative val="0"/>
            <c:bubble3D val="0"/>
            <c:spPr>
              <a:pattFill prst="pct70">
                <a:fgClr>
                  <a:srgbClr val="E35105"/>
                </a:fgClr>
                <a:bgClr>
                  <a:srgbClr val="FEFEFE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0B-4109-B1DD-A51B498D701E}"/>
              </c:ext>
            </c:extLst>
          </c:dPt>
          <c:cat>
            <c:strRef>
              <c:f>Charts!$A$3:$A$4</c:f>
              <c:strCache>
                <c:ptCount val="2"/>
                <c:pt idx="0">
                  <c:v>Aggressive Policy</c:v>
                </c:pt>
                <c:pt idx="1">
                  <c:v>Loose Policy</c:v>
                </c:pt>
              </c:strCache>
            </c:strRef>
          </c:cat>
          <c:val>
            <c:numRef>
              <c:f>Charts!$E$3:$E$4</c:f>
              <c:numCache>
                <c:formatCode>General</c:formatCode>
                <c:ptCount val="2"/>
                <c:pt idx="0">
                  <c:v>0.27097046086784737</c:v>
                </c:pt>
                <c:pt idx="1">
                  <c:v>1.4219811367907607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B-4109-B1DD-A51B498D7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197241936"/>
        <c:axId val="197235280"/>
      </c:barChart>
      <c:catAx>
        <c:axId val="19724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35280"/>
        <c:crosses val="autoZero"/>
        <c:auto val="1"/>
        <c:lblAlgn val="ctr"/>
        <c:lblOffset val="100"/>
        <c:noMultiLvlLbl val="0"/>
      </c:catAx>
      <c:valAx>
        <c:axId val="197235280"/>
        <c:scaling>
          <c:orientation val="minMax"/>
          <c:max val="1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41936"/>
        <c:crosses val="autoZero"/>
        <c:crossBetween val="between"/>
        <c:majorUnit val="0.5"/>
      </c:valAx>
      <c:spPr>
        <a:noFill/>
        <a:ln w="3175"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48989322893201"/>
          <c:y val="6.8394532212650155E-2"/>
          <c:w val="0.85411503916827003"/>
          <c:h val="0.74834504035135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Charts!$D$2</c:f>
              <c:strCache>
                <c:ptCount val="1"/>
                <c:pt idx="0">
                  <c:v>SOE Core Inflation (YoY)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E35105"/>
                </a:fgClr>
                <a:bgClr>
                  <a:srgbClr val="FEFEFE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2A-438D-8117-7343E1B1864D}"/>
              </c:ext>
            </c:extLst>
          </c:dPt>
          <c:cat>
            <c:strRef>
              <c:f>Charts!$A$3:$A$4</c:f>
              <c:strCache>
                <c:ptCount val="2"/>
                <c:pt idx="0">
                  <c:v>Aggressive Policy</c:v>
                </c:pt>
                <c:pt idx="1">
                  <c:v>Loose Policy</c:v>
                </c:pt>
              </c:strCache>
            </c:strRef>
          </c:cat>
          <c:val>
            <c:numRef>
              <c:f>Charts!$D$3:$D$4</c:f>
              <c:numCache>
                <c:formatCode>General</c:formatCode>
                <c:ptCount val="2"/>
                <c:pt idx="0">
                  <c:v>4.2505219857411534E-2</c:v>
                </c:pt>
                <c:pt idx="1">
                  <c:v>0.33369972583046237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A-438D-8117-7343E1B18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554161072"/>
        <c:axId val="554161904"/>
      </c:barChart>
      <c:catAx>
        <c:axId val="55416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161904"/>
        <c:crosses val="autoZero"/>
        <c:auto val="1"/>
        <c:lblAlgn val="ctr"/>
        <c:lblOffset val="100"/>
        <c:noMultiLvlLbl val="0"/>
      </c:catAx>
      <c:valAx>
        <c:axId val="55416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161072"/>
        <c:crosses val="autoZero"/>
        <c:crossBetween val="between"/>
        <c:majorUnit val="0.1"/>
      </c:valAx>
      <c:spPr>
        <a:noFill/>
        <a:ln w="3175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11999322447573912"/>
          <c:y val="0.82632135257041772"/>
          <c:w val="0.81245854329774903"/>
          <c:h val="0.10923670450695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57572950440019"/>
          <c:y val="5.6449367663796497E-2"/>
          <c:w val="0.84836198675857555"/>
          <c:h val="0.74570015709230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Charts!$F$2</c:f>
              <c:strCache>
                <c:ptCount val="1"/>
                <c:pt idx="0">
                  <c:v>SOE Government Debt (GDP Share)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trellis">
                <a:fgClr>
                  <a:srgbClr val="E35105"/>
                </a:fgClr>
                <a:bgClr>
                  <a:srgbClr val="FEFEFE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0D-4142-BA6A-799A37745075}"/>
              </c:ext>
            </c:extLst>
          </c:dPt>
          <c:cat>
            <c:strRef>
              <c:f>Charts!$A$3:$A$4</c:f>
              <c:strCache>
                <c:ptCount val="2"/>
                <c:pt idx="0">
                  <c:v>Aggressive Policy</c:v>
                </c:pt>
                <c:pt idx="1">
                  <c:v>Loose Policy</c:v>
                </c:pt>
              </c:strCache>
            </c:strRef>
          </c:cat>
          <c:val>
            <c:numRef>
              <c:f>Charts!$F$3:$F$4</c:f>
              <c:numCache>
                <c:formatCode>General</c:formatCode>
                <c:ptCount val="2"/>
                <c:pt idx="0">
                  <c:v>1.3238311799161333</c:v>
                </c:pt>
                <c:pt idx="1">
                  <c:v>0.11849877178189774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D-4142-BA6A-799A37745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27"/>
        <c:axId val="2140432512"/>
        <c:axId val="2140443744"/>
      </c:barChart>
      <c:catAx>
        <c:axId val="214043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443744"/>
        <c:crosses val="autoZero"/>
        <c:auto val="1"/>
        <c:lblAlgn val="ctr"/>
        <c:lblOffset val="100"/>
        <c:noMultiLvlLbl val="0"/>
      </c:catAx>
      <c:valAx>
        <c:axId val="2140443744"/>
        <c:scaling>
          <c:orientation val="minMax"/>
          <c:max val="1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432512"/>
        <c:crosses val="autoZero"/>
        <c:crossBetween val="between"/>
        <c:majorUnit val="0.5"/>
      </c:valAx>
      <c:spPr>
        <a:noFill/>
        <a:ln w="3175">
          <a:solidFill>
            <a:srgbClr val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8573928258968"/>
          <c:y val="2.2560146709942219E-2"/>
          <c:w val="0.85377537182852148"/>
          <c:h val="0.80510142551883612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Sheet1!$C$6</c:f>
              <c:strCache>
                <c:ptCount val="1"/>
                <c:pt idx="0">
                  <c:v>Average public debt level</c:v>
                </c:pt>
              </c:strCache>
            </c:strRef>
          </c:tx>
          <c:spPr>
            <a:ln w="25400" cap="rnd">
              <a:solidFill>
                <a:srgbClr val="004C97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4C97"/>
              </a:solidFill>
              <a:ln w="9525">
                <a:solidFill>
                  <a:srgbClr val="004C97"/>
                </a:solidFill>
              </a:ln>
              <a:effectLst/>
            </c:spPr>
          </c:marker>
          <c:dPt>
            <c:idx val="7"/>
            <c:marker>
              <c:symbol val="circle"/>
              <c:size val="9"/>
              <c:spPr>
                <a:noFill/>
                <a:ln w="19050">
                  <a:solidFill>
                    <a:srgbClr val="004C9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47E-414F-9644-483CBC065558}"/>
              </c:ext>
            </c:extLst>
          </c:dPt>
          <c:dPt>
            <c:idx val="8"/>
            <c:marker>
              <c:symbol val="circle"/>
              <c:size val="9"/>
              <c:spPr>
                <a:noFill/>
                <a:ln w="19050">
                  <a:solidFill>
                    <a:srgbClr val="004C9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47E-414F-9644-483CBC065558}"/>
              </c:ext>
            </c:extLst>
          </c:dPt>
          <c:dPt>
            <c:idx val="9"/>
            <c:marker>
              <c:symbol val="circle"/>
              <c:size val="9"/>
              <c:spPr>
                <a:noFill/>
                <a:ln w="19050">
                  <a:solidFill>
                    <a:srgbClr val="004C9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47E-414F-9644-483CBC065558}"/>
              </c:ext>
            </c:extLst>
          </c:dPt>
          <c:dPt>
            <c:idx val="10"/>
            <c:marker>
              <c:symbol val="circle"/>
              <c:size val="9"/>
              <c:spPr>
                <a:noFill/>
                <a:ln w="19050">
                  <a:solidFill>
                    <a:srgbClr val="004C9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47E-414F-9644-483CBC065558}"/>
              </c:ext>
            </c:extLst>
          </c:dPt>
          <c:xVal>
            <c:numRef>
              <c:f>Sheet1!$A$7:$A$17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Sheet1!$C$7:$C$17</c:f>
              <c:numCache>
                <c:formatCode>General</c:formatCode>
                <c:ptCount val="11"/>
                <c:pt idx="0">
                  <c:v>0</c:v>
                </c:pt>
                <c:pt idx="1">
                  <c:v>4.2606495320796967E-2</c:v>
                </c:pt>
                <c:pt idx="2">
                  <c:v>3.9047446101903915E-2</c:v>
                </c:pt>
                <c:pt idx="3">
                  <c:v>4.0083561092615128E-2</c:v>
                </c:pt>
                <c:pt idx="4">
                  <c:v>4.5398227870464325E-2</c:v>
                </c:pt>
                <c:pt idx="5">
                  <c:v>4.1871033608913422E-2</c:v>
                </c:pt>
                <c:pt idx="6">
                  <c:v>3.2116726040840149E-2</c:v>
                </c:pt>
                <c:pt idx="7">
                  <c:v>1.0321569629013538E-2</c:v>
                </c:pt>
                <c:pt idx="8">
                  <c:v>-8.2873376086354256E-3</c:v>
                </c:pt>
                <c:pt idx="9">
                  <c:v>-1.0436216369271278E-2</c:v>
                </c:pt>
                <c:pt idx="10">
                  <c:v>-8.9466670760884881E-4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47E-414F-9644-483CBC065558}"/>
            </c:ext>
          </c:extLst>
        </c:ser>
        <c:ser>
          <c:idx val="0"/>
          <c:order val="1"/>
          <c:tx>
            <c:strRef>
              <c:f>Sheet1!$B$6</c:f>
              <c:strCache>
                <c:ptCount val="1"/>
                <c:pt idx="0">
                  <c:v>High public debt level</c:v>
                </c:pt>
              </c:strCache>
            </c:strRef>
          </c:tx>
          <c:spPr>
            <a:ln w="25400" cap="rnd">
              <a:solidFill>
                <a:srgbClr val="E35105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E35105"/>
              </a:solidFill>
              <a:ln w="9525">
                <a:solidFill>
                  <a:srgbClr val="E35105"/>
                </a:solidFill>
              </a:ln>
              <a:effectLst/>
            </c:spPr>
          </c:marker>
          <c:dPt>
            <c:idx val="7"/>
            <c:marker>
              <c:symbol val="circle"/>
              <c:size val="9"/>
              <c:spPr>
                <a:noFill/>
                <a:ln w="19050">
                  <a:solidFill>
                    <a:srgbClr val="E3510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47E-414F-9644-483CBC065558}"/>
              </c:ext>
            </c:extLst>
          </c:dPt>
          <c:dPt>
            <c:idx val="8"/>
            <c:marker>
              <c:symbol val="circle"/>
              <c:size val="9"/>
              <c:spPr>
                <a:noFill/>
                <a:ln w="19050">
                  <a:solidFill>
                    <a:srgbClr val="E3510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47E-414F-9644-483CBC065558}"/>
              </c:ext>
            </c:extLst>
          </c:dPt>
          <c:dPt>
            <c:idx val="9"/>
            <c:marker>
              <c:symbol val="circle"/>
              <c:size val="9"/>
              <c:spPr>
                <a:noFill/>
                <a:ln w="19050">
                  <a:solidFill>
                    <a:srgbClr val="E3510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47E-414F-9644-483CBC065558}"/>
              </c:ext>
            </c:extLst>
          </c:dPt>
          <c:dPt>
            <c:idx val="10"/>
            <c:marker>
              <c:symbol val="circle"/>
              <c:size val="9"/>
              <c:spPr>
                <a:noFill/>
                <a:ln w="19050">
                  <a:solidFill>
                    <a:srgbClr val="E3510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47E-414F-9644-483CBC065558}"/>
              </c:ext>
            </c:extLst>
          </c:dPt>
          <c:xVal>
            <c:numRef>
              <c:f>Sheet1!$A$7:$A$17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Sheet1!$B$7:$B$17</c:f>
              <c:numCache>
                <c:formatCode>General</c:formatCode>
                <c:ptCount val="11"/>
                <c:pt idx="0">
                  <c:v>0</c:v>
                </c:pt>
                <c:pt idx="1">
                  <c:v>4.4233869761228561E-2</c:v>
                </c:pt>
                <c:pt idx="2">
                  <c:v>6.0079440474510193E-2</c:v>
                </c:pt>
                <c:pt idx="3">
                  <c:v>7.0794008672237396E-2</c:v>
                </c:pt>
                <c:pt idx="4">
                  <c:v>8.4382615983486176E-2</c:v>
                </c:pt>
                <c:pt idx="5">
                  <c:v>7.5347736477851868E-2</c:v>
                </c:pt>
                <c:pt idx="6">
                  <c:v>6.4915046095848083E-2</c:v>
                </c:pt>
                <c:pt idx="7">
                  <c:v>2.8443114832043648E-2</c:v>
                </c:pt>
                <c:pt idx="8">
                  <c:v>-1.1335699819028378E-2</c:v>
                </c:pt>
                <c:pt idx="9">
                  <c:v>-2.8882661834359169E-2</c:v>
                </c:pt>
                <c:pt idx="10">
                  <c:v>-2.1719537675380707E-2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47E-414F-9644-483CBC065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463487"/>
        <c:axId val="96463903"/>
      </c:scatterChart>
      <c:valAx>
        <c:axId val="96463487"/>
        <c:scaling>
          <c:orientation val="minMax"/>
          <c:max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Quarters after the shock</a:t>
                </a:r>
              </a:p>
            </c:rich>
          </c:tx>
          <c:layout>
            <c:manualLayout>
              <c:xMode val="edge"/>
              <c:yMode val="edge"/>
              <c:x val="0.3874831117421797"/>
              <c:y val="0.943772832462485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63903"/>
        <c:crosses val="autoZero"/>
        <c:crossBetween val="midCat"/>
      </c:valAx>
      <c:valAx>
        <c:axId val="96463903"/>
        <c:scaling>
          <c:orientation val="minMax"/>
          <c:max val="0.1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63487"/>
        <c:crosses val="autoZero"/>
        <c:crossBetween val="midCat"/>
        <c:majorUnit val="4.0000000000000008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17834860806334"/>
          <c:y val="0.64413772056285279"/>
          <c:w val="0.46480745234714516"/>
          <c:h val="0.16581407144881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190375320975722E-2"/>
          <c:y val="3.7005307669874601E-2"/>
          <c:w val="0.89427466904410502"/>
          <c:h val="0.79117778734640687"/>
        </c:manualLayout>
      </c:layout>
      <c:lineChart>
        <c:grouping val="standard"/>
        <c:varyColors val="0"/>
        <c:ser>
          <c:idx val="1"/>
          <c:order val="0"/>
          <c:tx>
            <c:strRef>
              <c:f>'Haver-M (Q)'!$FG$7</c:f>
              <c:strCache>
                <c:ptCount val="1"/>
                <c:pt idx="0">
                  <c:v>LA5</c:v>
                </c:pt>
              </c:strCache>
            </c:strRef>
          </c:tx>
          <c:spPr>
            <a:ln w="25400" cap="rnd">
              <a:solidFill>
                <a:srgbClr val="004C97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67-4C8A-B016-D585A5FE6DE5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7F67-4C8A-B016-D585A5FE6DE5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7F67-4C8A-B016-D585A5FE6DE5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7F67-4C8A-B016-D585A5FE6DE5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7F67-4C8A-B016-D585A5FE6DE5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7F67-4C8A-B016-D585A5FE6DE5}"/>
              </c:ext>
            </c:extLst>
          </c:dPt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7F67-4C8A-B016-D585A5FE6DE5}"/>
              </c:ext>
            </c:extLst>
          </c:dPt>
          <c:dPt>
            <c:idx val="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7F67-4C8A-B016-D585A5FE6DE5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7F67-4C8A-B016-D585A5FE6DE5}"/>
              </c:ext>
            </c:extLst>
          </c:dPt>
          <c:dPt>
            <c:idx val="1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7F67-4C8A-B016-D585A5FE6DE5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7F67-4C8A-B016-D585A5FE6DE5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7F67-4C8A-B016-D585A5FE6DE5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7F67-4C8A-B016-D585A5FE6DE5}"/>
              </c:ext>
            </c:extLst>
          </c:dPt>
          <c:cat>
            <c:numRef>
              <c:f>'Haver-M (Q)'!$B$258:$B$1004</c:f>
              <c:numCache>
                <c:formatCode>[$-409]mmm\-yy;@</c:formatCode>
                <c:ptCount val="721"/>
                <c:pt idx="0">
                  <c:v>43830</c:v>
                </c:pt>
                <c:pt idx="1">
                  <c:v>43921</c:v>
                </c:pt>
                <c:pt idx="2">
                  <c:v>44012</c:v>
                </c:pt>
                <c:pt idx="3">
                  <c:v>44104</c:v>
                </c:pt>
                <c:pt idx="4">
                  <c:v>44196</c:v>
                </c:pt>
                <c:pt idx="5">
                  <c:v>44286</c:v>
                </c:pt>
                <c:pt idx="6">
                  <c:v>44377</c:v>
                </c:pt>
                <c:pt idx="7">
                  <c:v>44469</c:v>
                </c:pt>
                <c:pt idx="8">
                  <c:v>44561</c:v>
                </c:pt>
                <c:pt idx="9">
                  <c:v>44651</c:v>
                </c:pt>
                <c:pt idx="10">
                  <c:v>44742</c:v>
                </c:pt>
                <c:pt idx="11">
                  <c:v>44834</c:v>
                </c:pt>
                <c:pt idx="12">
                  <c:v>44926</c:v>
                </c:pt>
                <c:pt idx="13">
                  <c:v>45016</c:v>
                </c:pt>
              </c:numCache>
            </c:numRef>
          </c:cat>
          <c:val>
            <c:numRef>
              <c:f>'Haver-M (Q)'!$FG$258:$FG$1004</c:f>
              <c:numCache>
                <c:formatCode>0.00</c:formatCode>
                <c:ptCount val="721"/>
                <c:pt idx="0">
                  <c:v>1.8939777085627558</c:v>
                </c:pt>
                <c:pt idx="1">
                  <c:v>0.45168840982145309</c:v>
                </c:pt>
                <c:pt idx="2">
                  <c:v>-0.17314194356076207</c:v>
                </c:pt>
                <c:pt idx="3">
                  <c:v>-0.45341977733347522</c:v>
                </c:pt>
                <c:pt idx="4">
                  <c:v>-0.62123562499589602</c:v>
                </c:pt>
                <c:pt idx="5">
                  <c:v>-0.29404902647813885</c:v>
                </c:pt>
                <c:pt idx="6">
                  <c:v>0.12616543612722414</c:v>
                </c:pt>
                <c:pt idx="7">
                  <c:v>1.0620415683808806</c:v>
                </c:pt>
                <c:pt idx="8">
                  <c:v>2.3605146421544227</c:v>
                </c:pt>
                <c:pt idx="9">
                  <c:v>4.00286104475959</c:v>
                </c:pt>
                <c:pt idx="10">
                  <c:v>4.9580305416348533</c:v>
                </c:pt>
                <c:pt idx="11">
                  <c:v>5.8309594715649222</c:v>
                </c:pt>
                <c:pt idx="12">
                  <c:v>6.9858083646407021</c:v>
                </c:pt>
                <c:pt idx="13">
                  <c:v>7.3102225366951679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F67-4C8A-B016-D585A5FE6DE5}"/>
            </c:ext>
          </c:extLst>
        </c:ser>
        <c:ser>
          <c:idx val="0"/>
          <c:order val="1"/>
          <c:tx>
            <c:strRef>
              <c:f>'Haver-M (Q)'!$FH$7</c:f>
              <c:strCache>
                <c:ptCount val="1"/>
                <c:pt idx="0">
                  <c:v>Emerging markets</c:v>
                </c:pt>
              </c:strCache>
            </c:strRef>
          </c:tx>
          <c:spPr>
            <a:ln w="25400" cap="rnd">
              <a:solidFill>
                <a:srgbClr val="E3510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'Haver-M (Q)'!$B$258:$B$1004</c:f>
              <c:numCache>
                <c:formatCode>[$-409]mmm\-yy;@</c:formatCode>
                <c:ptCount val="721"/>
                <c:pt idx="0">
                  <c:v>43830</c:v>
                </c:pt>
                <c:pt idx="1">
                  <c:v>43921</c:v>
                </c:pt>
                <c:pt idx="2">
                  <c:v>44012</c:v>
                </c:pt>
                <c:pt idx="3">
                  <c:v>44104</c:v>
                </c:pt>
                <c:pt idx="4">
                  <c:v>44196</c:v>
                </c:pt>
                <c:pt idx="5">
                  <c:v>44286</c:v>
                </c:pt>
                <c:pt idx="6">
                  <c:v>44377</c:v>
                </c:pt>
                <c:pt idx="7">
                  <c:v>44469</c:v>
                </c:pt>
                <c:pt idx="8">
                  <c:v>44561</c:v>
                </c:pt>
                <c:pt idx="9">
                  <c:v>44651</c:v>
                </c:pt>
                <c:pt idx="10">
                  <c:v>44742</c:v>
                </c:pt>
                <c:pt idx="11">
                  <c:v>44834</c:v>
                </c:pt>
                <c:pt idx="12">
                  <c:v>44926</c:v>
                </c:pt>
                <c:pt idx="13">
                  <c:v>45016</c:v>
                </c:pt>
              </c:numCache>
            </c:numRef>
          </c:cat>
          <c:val>
            <c:numRef>
              <c:f>'Haver-M (Q)'!$FH$258:$FH$1004</c:f>
              <c:numCache>
                <c:formatCode>0.00</c:formatCode>
                <c:ptCount val="721"/>
                <c:pt idx="0">
                  <c:v>2.9649046159712338</c:v>
                </c:pt>
                <c:pt idx="1">
                  <c:v>-0.51283460793652902</c:v>
                </c:pt>
                <c:pt idx="2">
                  <c:v>-0.2550259258857942</c:v>
                </c:pt>
                <c:pt idx="3">
                  <c:v>-0.6741184021785338</c:v>
                </c:pt>
                <c:pt idx="4">
                  <c:v>-1.1537536222086291</c:v>
                </c:pt>
                <c:pt idx="5">
                  <c:v>-1.2327623753683994</c:v>
                </c:pt>
                <c:pt idx="6">
                  <c:v>-0.55103981404612823</c:v>
                </c:pt>
                <c:pt idx="7">
                  <c:v>-0.8911448431541229</c:v>
                </c:pt>
                <c:pt idx="8">
                  <c:v>-0.18946863219446577</c:v>
                </c:pt>
                <c:pt idx="9">
                  <c:v>-0.65177379921931966</c:v>
                </c:pt>
                <c:pt idx="10">
                  <c:v>-2.3720893037314561E-2</c:v>
                </c:pt>
                <c:pt idx="11">
                  <c:v>0.48840515172967797</c:v>
                </c:pt>
                <c:pt idx="12">
                  <c:v>0.50489097112333481</c:v>
                </c:pt>
                <c:pt idx="13">
                  <c:v>0.41158782633418955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F67-4C8A-B016-D585A5FE6DE5}"/>
            </c:ext>
          </c:extLst>
        </c:ser>
        <c:ser>
          <c:idx val="2"/>
          <c:order val="2"/>
          <c:tx>
            <c:strRef>
              <c:f>'Haver-M (Q)'!$EQ$7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5400" cap="rnd">
              <a:solidFill>
                <a:srgbClr val="89B5DC"/>
              </a:solidFill>
              <a:round/>
            </a:ln>
            <a:effectLst/>
          </c:spPr>
          <c:marker>
            <c:symbol val="none"/>
          </c:marker>
          <c:cat>
            <c:numRef>
              <c:f>'Haver-M (Q)'!$B$258:$B$1004</c:f>
              <c:numCache>
                <c:formatCode>[$-409]mmm\-yy;@</c:formatCode>
                <c:ptCount val="721"/>
                <c:pt idx="0">
                  <c:v>43830</c:v>
                </c:pt>
                <c:pt idx="1">
                  <c:v>43921</c:v>
                </c:pt>
                <c:pt idx="2">
                  <c:v>44012</c:v>
                </c:pt>
                <c:pt idx="3">
                  <c:v>44104</c:v>
                </c:pt>
                <c:pt idx="4">
                  <c:v>44196</c:v>
                </c:pt>
                <c:pt idx="5">
                  <c:v>44286</c:v>
                </c:pt>
                <c:pt idx="6">
                  <c:v>44377</c:v>
                </c:pt>
                <c:pt idx="7">
                  <c:v>44469</c:v>
                </c:pt>
                <c:pt idx="8">
                  <c:v>44561</c:v>
                </c:pt>
                <c:pt idx="9">
                  <c:v>44651</c:v>
                </c:pt>
                <c:pt idx="10">
                  <c:v>44742</c:v>
                </c:pt>
                <c:pt idx="11">
                  <c:v>44834</c:v>
                </c:pt>
                <c:pt idx="12">
                  <c:v>44926</c:v>
                </c:pt>
                <c:pt idx="13">
                  <c:v>45016</c:v>
                </c:pt>
              </c:numCache>
            </c:numRef>
          </c:cat>
          <c:val>
            <c:numRef>
              <c:f>'Haver-M (Q)'!$EQ$258:$EQ$1004</c:f>
              <c:numCache>
                <c:formatCode>0.00</c:formatCode>
                <c:ptCount val="721"/>
                <c:pt idx="0">
                  <c:v>-0.40486467166088014</c:v>
                </c:pt>
                <c:pt idx="1">
                  <c:v>-2.0234303733700698</c:v>
                </c:pt>
                <c:pt idx="2">
                  <c:v>-1.6437155841136699</c:v>
                </c:pt>
                <c:pt idx="3">
                  <c:v>-1.82471168394685</c:v>
                </c:pt>
                <c:pt idx="4">
                  <c:v>-1.8489993870703201</c:v>
                </c:pt>
                <c:pt idx="5">
                  <c:v>-2.0907725494974598</c:v>
                </c:pt>
                <c:pt idx="6">
                  <c:v>-2.49286092573263</c:v>
                </c:pt>
                <c:pt idx="7">
                  <c:v>-3.0063229134385399</c:v>
                </c:pt>
                <c:pt idx="8">
                  <c:v>-4.0890828714390102</c:v>
                </c:pt>
                <c:pt idx="9">
                  <c:v>-2.5884459641629798</c:v>
                </c:pt>
                <c:pt idx="10">
                  <c:v>-1.9872620042618401</c:v>
                </c:pt>
                <c:pt idx="11">
                  <c:v>-0.67945674423163016</c:v>
                </c:pt>
                <c:pt idx="12">
                  <c:v>0.30042708398830964</c:v>
                </c:pt>
                <c:pt idx="13">
                  <c:v>2.29575189869959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F67-4C8A-B016-D585A5FE6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5073760"/>
        <c:axId val="1535081248"/>
      </c:lineChart>
      <c:dateAx>
        <c:axId val="153507376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defRPr>
            </a:pPr>
            <a:endParaRPr lang="en-US"/>
          </a:p>
        </c:txPr>
        <c:crossAx val="1535081248"/>
        <c:crosses val="autoZero"/>
        <c:auto val="1"/>
        <c:lblOffset val="100"/>
        <c:baseTimeUnit val="months"/>
        <c:majorUnit val="3"/>
        <c:majorTimeUnit val="months"/>
      </c:dateAx>
      <c:valAx>
        <c:axId val="1535081248"/>
        <c:scaling>
          <c:orientation val="minMax"/>
          <c:max val="8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defRPr>
            </a:pPr>
            <a:endParaRPr lang="en-US"/>
          </a:p>
        </c:txPr>
        <c:crossAx val="1535073760"/>
        <c:crosses val="autoZero"/>
        <c:crossBetween val="midCat"/>
      </c:valAx>
      <c:spPr>
        <a:solidFill>
          <a:srgbClr val="FFFFFF"/>
        </a:solidFill>
        <a:ln w="3175">
          <a:noFill/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7.3022651318232448E-2"/>
          <c:y val="6.7507692132210584E-2"/>
          <c:w val="0.39696352683913022"/>
          <c:h val="0.17680070034760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Segoe U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700">
          <a:solidFill>
            <a:srgbClr val="000000"/>
          </a:solidFill>
          <a:latin typeface="Segoe UI"/>
          <a:ea typeface="Segoe UI"/>
          <a:cs typeface="Segoe UI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716770196856352E-2"/>
          <c:y val="6.2566345873432488E-2"/>
          <c:w val="0.86725065507707033"/>
          <c:h val="0.818121770080204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Deviation of LT forecasts from target</c:v>
                </c:pt>
              </c:strCache>
            </c:strRef>
          </c:tx>
          <c:spPr>
            <a:ln w="25400">
              <a:solidFill>
                <a:srgbClr val="004C97"/>
              </a:solidFill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0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Sheet1!$B$2:$B$18</c:f>
              <c:numCache>
                <c:formatCode>0.00</c:formatCode>
                <c:ptCount val="17"/>
                <c:pt idx="0">
                  <c:v>1.6031736559879917</c:v>
                </c:pt>
                <c:pt idx="1">
                  <c:v>1.5240323686345429</c:v>
                </c:pt>
                <c:pt idx="2">
                  <c:v>1.437270276792959</c:v>
                </c:pt>
                <c:pt idx="3">
                  <c:v>1.3612793968911812</c:v>
                </c:pt>
                <c:pt idx="4">
                  <c:v>1.280895167792572</c:v>
                </c:pt>
                <c:pt idx="5">
                  <c:v>1.191174311512136</c:v>
                </c:pt>
                <c:pt idx="6">
                  <c:v>1.1455058285599078</c:v>
                </c:pt>
                <c:pt idx="7">
                  <c:v>0.97690189881919287</c:v>
                </c:pt>
                <c:pt idx="8">
                  <c:v>0.85487046533910815</c:v>
                </c:pt>
                <c:pt idx="9">
                  <c:v>0.92597176821688809</c:v>
                </c:pt>
                <c:pt idx="10">
                  <c:v>0.93585691493272105</c:v>
                </c:pt>
                <c:pt idx="11">
                  <c:v>0.82729811343477944</c:v>
                </c:pt>
                <c:pt idx="12">
                  <c:v>0.7121265772981642</c:v>
                </c:pt>
                <c:pt idx="13">
                  <c:v>0.67915973820604447</c:v>
                </c:pt>
                <c:pt idx="14">
                  <c:v>0.65994454811532255</c:v>
                </c:pt>
                <c:pt idx="15">
                  <c:v>0.62925973894958642</c:v>
                </c:pt>
                <c:pt idx="16">
                  <c:v>0.58989447423039942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CD-46FC-B58B-DD39BBD3F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344239"/>
        <c:axId val="1"/>
      </c:line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  <c:pt idx="0">
                  <c:v>Sensitivity of LT forecasts to inflation surprises (rhs)</c:v>
                </c:pt>
              </c:strCache>
            </c:strRef>
          </c:tx>
          <c:spPr>
            <a:ln w="25400">
              <a:solidFill>
                <a:srgbClr val="E35105"/>
              </a:solidFill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0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Sheet1!$E$2:$E$18</c:f>
              <c:numCache>
                <c:formatCode>0.00</c:formatCode>
                <c:ptCount val="17"/>
                <c:pt idx="0">
                  <c:v>0.37136746722323299</c:v>
                </c:pt>
                <c:pt idx="1">
                  <c:v>0.36717278634721334</c:v>
                </c:pt>
                <c:pt idx="2">
                  <c:v>0.33728294274739101</c:v>
                </c:pt>
                <c:pt idx="3">
                  <c:v>0.30471464109039753</c:v>
                </c:pt>
                <c:pt idx="4">
                  <c:v>0.23301368014070784</c:v>
                </c:pt>
                <c:pt idx="5">
                  <c:v>0.22262958235865213</c:v>
                </c:pt>
                <c:pt idx="6">
                  <c:v>0.20412995449116728</c:v>
                </c:pt>
                <c:pt idx="7">
                  <c:v>0.17146564130367936</c:v>
                </c:pt>
                <c:pt idx="8">
                  <c:v>0.15062674236601467</c:v>
                </c:pt>
                <c:pt idx="9">
                  <c:v>0.13630395676952417</c:v>
                </c:pt>
                <c:pt idx="10">
                  <c:v>0.11489477664127561</c:v>
                </c:pt>
                <c:pt idx="11">
                  <c:v>8.732259803859628E-2</c:v>
                </c:pt>
                <c:pt idx="12">
                  <c:v>9.0949272530616479E-2</c:v>
                </c:pt>
                <c:pt idx="13">
                  <c:v>8.3747177809623069E-2</c:v>
                </c:pt>
                <c:pt idx="14">
                  <c:v>5.2082782393079882E-2</c:v>
                </c:pt>
                <c:pt idx="15">
                  <c:v>3.5876946391349099E-2</c:v>
                </c:pt>
                <c:pt idx="16">
                  <c:v>1.5089877215437114E-2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CD-46FC-B58B-DD39BBD3F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131034423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 anchor="b" anchorCtr="0"/>
          <a:lstStyle/>
          <a:p>
            <a:pPr>
              <a:defRPr sz="1200" b="0" i="0" u="none" strike="noStrike" baseline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days"/>
        <c:majorUnit val="2"/>
        <c:majorTimeUnit val="days"/>
        <c:minorUnit val="1"/>
      </c:dateAx>
      <c:valAx>
        <c:axId val="1"/>
        <c:scaling>
          <c:orientation val="minMax"/>
          <c:max val="4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2700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0344239"/>
        <c:crosses val="autoZero"/>
        <c:crossBetween val="between"/>
        <c:majorUnit val="1"/>
      </c:valAx>
      <c:catAx>
        <c:axId val="3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0.5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  <c:majorUnit val="0.1"/>
      </c:valAx>
      <c:spPr>
        <a:solidFill>
          <a:srgbClr val="FFFFFF"/>
        </a:solidFill>
        <a:ln w="952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7.2307887466877149E-2"/>
          <c:y val="6.0427087404289322E-2"/>
          <c:w val="0.83461606380046216"/>
          <c:h val="0.13531483938624844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24594241972951E-2"/>
          <c:y val="0.11894238896376029"/>
          <c:w val="0.83560433263761635"/>
          <c:h val="0.78080161854768149"/>
        </c:manualLayout>
      </c:layou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Inflation-targeting (IT) countries</c:v>
                </c:pt>
              </c:strCache>
            </c:strRef>
          </c:tx>
          <c:spPr>
            <a:ln w="25400" cap="rnd">
              <a:solidFill>
                <a:srgbClr val="004C97"/>
              </a:solidFill>
              <a:round/>
            </a:ln>
            <a:effectLst/>
          </c:spPr>
          <c:marker>
            <c:symbol val="none"/>
          </c:marker>
          <c:cat>
            <c:numRef>
              <c:f>Sheet1!$A$4:$A$24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  <c:extLst/>
            </c:numRef>
          </c:cat>
          <c:val>
            <c:numRef>
              <c:f>Sheet1!$C$4:$C$24</c:f>
              <c:numCache>
                <c:formatCode>0</c:formatCode>
                <c:ptCount val="21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  <c:pt idx="7">
                  <c:v>18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28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AA2C-4FAB-BFDA-A84A6F4E7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056783"/>
        <c:axId val="1304058447"/>
      </c:line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Central bank transparency index (RHS)</c:v>
                </c:pt>
              </c:strCache>
            </c:strRef>
          </c:tx>
          <c:spPr>
            <a:ln w="25400" cap="rnd">
              <a:solidFill>
                <a:srgbClr val="E35105"/>
              </a:solidFill>
              <a:round/>
            </a:ln>
            <a:effectLst/>
          </c:spPr>
          <c:marker>
            <c:symbol val="none"/>
          </c:marker>
          <c:cat>
            <c:numRef>
              <c:f>Sheet1!$A$4:$A$24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  <c:extLst/>
            </c:numRef>
          </c:cat>
          <c:val>
            <c:numRef>
              <c:f>Sheet1!$B$4:$B$24</c:f>
              <c:numCache>
                <c:formatCode>0</c:formatCode>
                <c:ptCount val="21"/>
                <c:pt idx="0">
                  <c:v>4.1026785714285712</c:v>
                </c:pt>
                <c:pt idx="1">
                  <c:v>4.4017857142857144</c:v>
                </c:pt>
                <c:pt idx="2">
                  <c:v>4.7544642857142856</c:v>
                </c:pt>
                <c:pt idx="3">
                  <c:v>4.9107142857142856</c:v>
                </c:pt>
                <c:pt idx="4">
                  <c:v>5.2142857142857144</c:v>
                </c:pt>
                <c:pt idx="5">
                  <c:v>5.4285714285714288</c:v>
                </c:pt>
                <c:pt idx="6">
                  <c:v>5.625</c:v>
                </c:pt>
                <c:pt idx="7">
                  <c:v>5.8035714285714288</c:v>
                </c:pt>
                <c:pt idx="8">
                  <c:v>5.9553571428571432</c:v>
                </c:pt>
                <c:pt idx="9">
                  <c:v>6.0848214285714288</c:v>
                </c:pt>
                <c:pt idx="10">
                  <c:v>6.1651785714285712</c:v>
                </c:pt>
                <c:pt idx="11">
                  <c:v>6.3258928571428568</c:v>
                </c:pt>
                <c:pt idx="12">
                  <c:v>6.3660714285714288</c:v>
                </c:pt>
                <c:pt idx="13">
                  <c:v>6.46875</c:v>
                </c:pt>
                <c:pt idx="14">
                  <c:v>6.5714285714285712</c:v>
                </c:pt>
                <c:pt idx="15">
                  <c:v>6.6160714285714288</c:v>
                </c:pt>
                <c:pt idx="16">
                  <c:v>6.7142857142857144</c:v>
                </c:pt>
                <c:pt idx="17">
                  <c:v>6.8214285714285712</c:v>
                </c:pt>
                <c:pt idx="18">
                  <c:v>6.9821428571428568</c:v>
                </c:pt>
                <c:pt idx="19">
                  <c:v>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A2C-4FAB-BFDA-A84A6F4E7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909951"/>
        <c:axId val="352921599"/>
      </c:lineChart>
      <c:dateAx>
        <c:axId val="130405678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4058447"/>
        <c:crosses val="autoZero"/>
        <c:auto val="0"/>
        <c:lblOffset val="100"/>
        <c:baseTimeUnit val="days"/>
        <c:majorUnit val="3"/>
        <c:majorTimeUnit val="days"/>
      </c:dateAx>
      <c:valAx>
        <c:axId val="1304058447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4056783"/>
        <c:crosses val="autoZero"/>
        <c:crossBetween val="between"/>
      </c:valAx>
      <c:valAx>
        <c:axId val="352921599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909951"/>
        <c:crosses val="max"/>
        <c:crossBetween val="between"/>
      </c:valAx>
      <c:catAx>
        <c:axId val="352909951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3529215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5107372942018"/>
          <c:y val="0.64645723972003499"/>
          <c:w val="0.62046925952437759"/>
          <c:h val="0.19259651137357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000655569536425E-2"/>
          <c:y val="1.6855802115644636E-2"/>
          <c:w val="0.9370077313346773"/>
          <c:h val="0.90712733635568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4C97"/>
            </a:solidFill>
            <a:ln w="3175">
              <a:solidFill>
                <a:srgbClr val="FEFEFE"/>
              </a:solidFill>
              <a:prstDash val="solid"/>
            </a:ln>
            <a:effectLst/>
          </c:spPr>
          <c:invertIfNegative val="0"/>
          <c:cat>
            <c:strRef>
              <c:f>Sheet1!$H$7:$H$8</c:f>
              <c:strCache>
                <c:ptCount val="2"/>
                <c:pt idx="0">
                  <c:v>Emerging Markets</c:v>
                </c:pt>
                <c:pt idx="1">
                  <c:v>LA5</c:v>
                </c:pt>
              </c:strCache>
            </c:strRef>
          </c:cat>
          <c:val>
            <c:numRef>
              <c:f>Sheet1!$I$7:$I$8</c:f>
              <c:numCache>
                <c:formatCode>0.00</c:formatCode>
                <c:ptCount val="2"/>
                <c:pt idx="0">
                  <c:v>10.703076342715478</c:v>
                </c:pt>
                <c:pt idx="1">
                  <c:v>13.739466112892609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5-4B2E-99BD-2132E923F17B}"/>
            </c:ext>
          </c:extLst>
        </c:ser>
        <c:ser>
          <c:idx val="1"/>
          <c:order val="1"/>
          <c:tx>
            <c:strRef>
              <c:f>Sheet1!$J$6</c:f>
              <c:strCache>
                <c:ptCount val="1"/>
                <c:pt idx="0">
                  <c:v>2021</c:v>
                </c:pt>
              </c:strCache>
            </c:strRef>
          </c:tx>
          <c:spPr>
            <a:pattFill prst="trellis">
              <a:fgClr>
                <a:srgbClr val="E35105"/>
              </a:fgClr>
              <a:bgClr>
                <a:srgbClr val="FEFEFE"/>
              </a:bgClr>
            </a:pattFill>
            <a:ln w="3175">
              <a:solidFill>
                <a:srgbClr val="FEFEFE"/>
              </a:solidFill>
              <a:prstDash val="solid"/>
            </a:ln>
            <a:effectLst/>
          </c:spPr>
          <c:invertIfNegative val="0"/>
          <c:cat>
            <c:strRef>
              <c:f>Sheet1!$H$7:$H$8</c:f>
              <c:strCache>
                <c:ptCount val="2"/>
                <c:pt idx="0">
                  <c:v>Emerging Markets</c:v>
                </c:pt>
                <c:pt idx="1">
                  <c:v>LA5</c:v>
                </c:pt>
              </c:strCache>
            </c:strRef>
          </c:cat>
          <c:val>
            <c:numRef>
              <c:f>Sheet1!$J$7:$J$8</c:f>
              <c:numCache>
                <c:formatCode>0.00</c:formatCode>
                <c:ptCount val="2"/>
                <c:pt idx="0">
                  <c:v>16.137944527681132</c:v>
                </c:pt>
                <c:pt idx="1">
                  <c:v>16.658956217753516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5-4B2E-99BD-2132E923F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overlap val="-2"/>
        <c:axId val="255124496"/>
        <c:axId val="255131152"/>
      </c:barChart>
      <c:catAx>
        <c:axId val="25512449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defRPr>
            </a:pPr>
            <a:endParaRPr lang="en-US"/>
          </a:p>
        </c:txPr>
        <c:crossAx val="255131152"/>
        <c:crosses val="autoZero"/>
        <c:auto val="1"/>
        <c:lblAlgn val="ctr"/>
        <c:lblOffset val="100"/>
        <c:noMultiLvlLbl val="0"/>
      </c:catAx>
      <c:valAx>
        <c:axId val="2551311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defRPr>
            </a:pPr>
            <a:endParaRPr lang="en-US"/>
          </a:p>
        </c:txPr>
        <c:crossAx val="255124496"/>
        <c:crosses val="autoZero"/>
        <c:crossBetween val="between"/>
        <c:majorUnit val="4"/>
      </c:valAx>
      <c:spPr>
        <a:solidFill>
          <a:srgbClr val="FFFFFF"/>
        </a:solidFill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26707490652848515"/>
          <c:y val="9.4489604088832926E-4"/>
          <c:w val="0.5029535997255179"/>
          <c:h val="7.6174401125218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Segoe U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690234622335392E-2"/>
          <c:y val="2.418690845462499E-2"/>
          <c:w val="0.90566827581287723"/>
          <c:h val="0.89824751451523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C97"/>
            </a:solidFill>
            <a:ln w="3175">
              <a:solidFill>
                <a:srgbClr val="FEFEFE"/>
              </a:solidFill>
              <a:prstDash val="solid"/>
            </a:ln>
            <a:effectLst/>
          </c:spPr>
          <c:invertIfNegative val="0"/>
          <c:cat>
            <c:numRef>
              <c:f>IFS!$A$44:$A$66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Hard_IFS!$AK$44:$AK$66</c:f>
              <c:numCache>
                <c:formatCode>General</c:formatCode>
                <c:ptCount val="23"/>
                <c:pt idx="0">
                  <c:v>11.188781092986918</c:v>
                </c:pt>
                <c:pt idx="1">
                  <c:v>12.089706181693089</c:v>
                </c:pt>
                <c:pt idx="2">
                  <c:v>13.566354793471714</c:v>
                </c:pt>
                <c:pt idx="3">
                  <c:v>15.406108972443162</c:v>
                </c:pt>
                <c:pt idx="4">
                  <c:v>16.410174619399232</c:v>
                </c:pt>
                <c:pt idx="5">
                  <c:v>15.846242651502104</c:v>
                </c:pt>
                <c:pt idx="6">
                  <c:v>17.947088628428848</c:v>
                </c:pt>
                <c:pt idx="7">
                  <c:v>21.172001796523023</c:v>
                </c:pt>
                <c:pt idx="8">
                  <c:v>18.211449911320706</c:v>
                </c:pt>
                <c:pt idx="9">
                  <c:v>21.932300980645625</c:v>
                </c:pt>
                <c:pt idx="10">
                  <c:v>20.656343599829448</c:v>
                </c:pt>
                <c:pt idx="11">
                  <c:v>19.586182143355888</c:v>
                </c:pt>
                <c:pt idx="12">
                  <c:v>20.172789651325882</c:v>
                </c:pt>
                <c:pt idx="13">
                  <c:v>18.991571339443603</c:v>
                </c:pt>
                <c:pt idx="14">
                  <c:v>18.159977814911255</c:v>
                </c:pt>
                <c:pt idx="15">
                  <c:v>20.385554483863707</c:v>
                </c:pt>
                <c:pt idx="16">
                  <c:v>20.757625539218701</c:v>
                </c:pt>
                <c:pt idx="17">
                  <c:v>20.008499184128702</c:v>
                </c:pt>
                <c:pt idx="18">
                  <c:v>19.216102433431317</c:v>
                </c:pt>
                <c:pt idx="19">
                  <c:v>20.430396658443119</c:v>
                </c:pt>
                <c:pt idx="20">
                  <c:v>25.809133875781566</c:v>
                </c:pt>
                <c:pt idx="21">
                  <c:v>23.496001924865919</c:v>
                </c:pt>
                <c:pt idx="22">
                  <c:v>19.016619410921965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8-45EA-8CC8-3A27A9187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-27"/>
        <c:axId val="998086847"/>
        <c:axId val="998076447"/>
      </c:barChart>
      <c:dateAx>
        <c:axId val="99808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Segoe UI"/>
                <a:cs typeface="Segoe UI"/>
              </a:defRPr>
            </a:pPr>
            <a:endParaRPr lang="en-US"/>
          </a:p>
        </c:txPr>
        <c:crossAx val="998076447"/>
        <c:crosses val="autoZero"/>
        <c:auto val="0"/>
        <c:lblOffset val="100"/>
        <c:baseTimeUnit val="days"/>
        <c:majorUnit val="4"/>
        <c:majorTimeUnit val="days"/>
      </c:dateAx>
      <c:valAx>
        <c:axId val="99807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12700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Segoe UI"/>
                <a:cs typeface="Segoe UI"/>
              </a:defRPr>
            </a:pPr>
            <a:endParaRPr lang="en-US"/>
          </a:p>
        </c:txPr>
        <c:crossAx val="998086847"/>
        <c:crosses val="autoZero"/>
        <c:crossBetween val="between"/>
      </c:valAx>
      <c:spPr>
        <a:solidFill>
          <a:srgbClr val="FFFFFF"/>
        </a:solidFill>
        <a:ln w="12700">
          <a:noFill/>
          <a:prstDash val="solid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830562846310881E-2"/>
          <c:y val="2.5227608267716535E-2"/>
          <c:w val="0.88990016690046381"/>
          <c:h val="0.89416803368328956"/>
        </c:manualLayout>
      </c:layout>
      <c:lineChart>
        <c:grouping val="standard"/>
        <c:varyColors val="0"/>
        <c:ser>
          <c:idx val="0"/>
          <c:order val="0"/>
          <c:tx>
            <c:strRef>
              <c:f>'EM Inflation'!$B$5</c:f>
              <c:strCache>
                <c:ptCount val="1"/>
                <c:pt idx="0">
                  <c:v>Latin America</c:v>
                </c:pt>
              </c:strCache>
            </c:strRef>
          </c:tx>
          <c:spPr>
            <a:ln w="31750" cap="rnd">
              <a:solidFill>
                <a:srgbClr val="004C97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'EM Inflation'!$C$4:$X$4</c:f>
              <c:numCache>
                <c:formatCode>m/d/yyyy</c:formatCode>
                <c:ptCount val="22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44012</c:v>
                </c:pt>
                <c:pt idx="7">
                  <c:v>44104</c:v>
                </c:pt>
                <c:pt idx="8">
                  <c:v>44196</c:v>
                </c:pt>
                <c:pt idx="9">
                  <c:v>44286</c:v>
                </c:pt>
                <c:pt idx="10">
                  <c:v>44377</c:v>
                </c:pt>
                <c:pt idx="11">
                  <c:v>44469</c:v>
                </c:pt>
                <c:pt idx="12">
                  <c:v>44561</c:v>
                </c:pt>
                <c:pt idx="13">
                  <c:v>44651</c:v>
                </c:pt>
                <c:pt idx="14">
                  <c:v>44742</c:v>
                </c:pt>
                <c:pt idx="15">
                  <c:v>44834</c:v>
                </c:pt>
                <c:pt idx="16">
                  <c:v>44926</c:v>
                </c:pt>
                <c:pt idx="17">
                  <c:v>45016</c:v>
                </c:pt>
                <c:pt idx="18">
                  <c:v>45107</c:v>
                </c:pt>
                <c:pt idx="19">
                  <c:v>45199</c:v>
                </c:pt>
                <c:pt idx="20">
                  <c:v>45291</c:v>
                </c:pt>
                <c:pt idx="21">
                  <c:v>45382</c:v>
                </c:pt>
              </c:numCache>
            </c:numRef>
          </c:cat>
          <c:val>
            <c:numRef>
              <c:f>'EM Inflation'!$C$5:$Y$5</c:f>
              <c:numCache>
                <c:formatCode>General</c:formatCode>
                <c:ptCount val="23"/>
                <c:pt idx="0">
                  <c:v>-1.0899999999999999</c:v>
                </c:pt>
                <c:pt idx="1">
                  <c:v>-1.046</c:v>
                </c:pt>
                <c:pt idx="2">
                  <c:v>-1.202</c:v>
                </c:pt>
                <c:pt idx="3">
                  <c:v>-1.5899999999999999</c:v>
                </c:pt>
                <c:pt idx="4">
                  <c:v>-1.1819999999999999</c:v>
                </c:pt>
                <c:pt idx="5">
                  <c:v>-1.1059999999999999</c:v>
                </c:pt>
                <c:pt idx="6">
                  <c:v>-1.9240000000000002</c:v>
                </c:pt>
                <c:pt idx="7">
                  <c:v>-1.4940000000000002</c:v>
                </c:pt>
                <c:pt idx="8">
                  <c:v>-1.456</c:v>
                </c:pt>
                <c:pt idx="9">
                  <c:v>-0.69800000000000018</c:v>
                </c:pt>
                <c:pt idx="10">
                  <c:v>0.73199999999999987</c:v>
                </c:pt>
                <c:pt idx="11">
                  <c:v>2.016</c:v>
                </c:pt>
                <c:pt idx="12">
                  <c:v>3.0780000000000003</c:v>
                </c:pt>
                <c:pt idx="13">
                  <c:v>4.5020000000000007</c:v>
                </c:pt>
                <c:pt idx="14">
                  <c:v>5.9700000000000006</c:v>
                </c:pt>
                <c:pt idx="15">
                  <c:v>5.7140000000000004</c:v>
                </c:pt>
                <c:pt idx="16">
                  <c:v>5.395999999999999</c:v>
                </c:pt>
                <c:pt idx="17">
                  <c:v>4.7159999999999993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35-416D-BE12-903A89264429}"/>
            </c:ext>
          </c:extLst>
        </c:ser>
        <c:ser>
          <c:idx val="3"/>
          <c:order val="1"/>
          <c:tx>
            <c:strRef>
              <c:f>'EM Inflation'!$B$9</c:f>
              <c:strCache>
                <c:ptCount val="1"/>
                <c:pt idx="0">
                  <c:v>Euro area</c:v>
                </c:pt>
              </c:strCache>
            </c:strRef>
          </c:tx>
          <c:spPr>
            <a:ln w="25400" cap="rnd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'EM Inflation'!$C$4:$X$4</c:f>
              <c:numCache>
                <c:formatCode>m/d/yyyy</c:formatCode>
                <c:ptCount val="22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44012</c:v>
                </c:pt>
                <c:pt idx="7">
                  <c:v>44104</c:v>
                </c:pt>
                <c:pt idx="8">
                  <c:v>44196</c:v>
                </c:pt>
                <c:pt idx="9">
                  <c:v>44286</c:v>
                </c:pt>
                <c:pt idx="10">
                  <c:v>44377</c:v>
                </c:pt>
                <c:pt idx="11">
                  <c:v>44469</c:v>
                </c:pt>
                <c:pt idx="12">
                  <c:v>44561</c:v>
                </c:pt>
                <c:pt idx="13">
                  <c:v>44651</c:v>
                </c:pt>
                <c:pt idx="14">
                  <c:v>44742</c:v>
                </c:pt>
                <c:pt idx="15">
                  <c:v>44834</c:v>
                </c:pt>
                <c:pt idx="16">
                  <c:v>44926</c:v>
                </c:pt>
                <c:pt idx="17">
                  <c:v>45016</c:v>
                </c:pt>
                <c:pt idx="18">
                  <c:v>45107</c:v>
                </c:pt>
                <c:pt idx="19">
                  <c:v>45199</c:v>
                </c:pt>
                <c:pt idx="20">
                  <c:v>45291</c:v>
                </c:pt>
                <c:pt idx="21">
                  <c:v>45382</c:v>
                </c:pt>
              </c:numCache>
            </c:numRef>
          </c:cat>
          <c:val>
            <c:numRef>
              <c:f>'EM Inflation'!$C$9:$X$9</c:f>
              <c:numCache>
                <c:formatCode>General</c:formatCode>
                <c:ptCount val="22"/>
                <c:pt idx="0">
                  <c:v>-0.39999999999999991</c:v>
                </c:pt>
                <c:pt idx="1">
                  <c:v>-0.60000000000000009</c:v>
                </c:pt>
                <c:pt idx="2">
                  <c:v>-0.8</c:v>
                </c:pt>
                <c:pt idx="3">
                  <c:v>-1.2</c:v>
                </c:pt>
                <c:pt idx="4">
                  <c:v>-0.7</c:v>
                </c:pt>
                <c:pt idx="5">
                  <c:v>-1.3</c:v>
                </c:pt>
                <c:pt idx="6">
                  <c:v>-1.7</c:v>
                </c:pt>
                <c:pt idx="7">
                  <c:v>-2.2999999999999998</c:v>
                </c:pt>
                <c:pt idx="8">
                  <c:v>-2.2999999999999998</c:v>
                </c:pt>
                <c:pt idx="9">
                  <c:v>-0.7</c:v>
                </c:pt>
                <c:pt idx="10">
                  <c:v>-0.10000000000000009</c:v>
                </c:pt>
                <c:pt idx="11">
                  <c:v>1.4</c:v>
                </c:pt>
                <c:pt idx="12">
                  <c:v>3</c:v>
                </c:pt>
                <c:pt idx="13">
                  <c:v>5.5</c:v>
                </c:pt>
                <c:pt idx="14">
                  <c:v>6.6</c:v>
                </c:pt>
                <c:pt idx="15">
                  <c:v>8</c:v>
                </c:pt>
                <c:pt idx="16">
                  <c:v>7.1999999999999993</c:v>
                </c:pt>
                <c:pt idx="17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35-416D-BE12-903A89264429}"/>
            </c:ext>
          </c:extLst>
        </c:ser>
        <c:ser>
          <c:idx val="8"/>
          <c:order val="2"/>
          <c:tx>
            <c:strRef>
              <c:f>'EM Inflation'!$B$8</c:f>
              <c:strCache>
                <c:ptCount val="1"/>
                <c:pt idx="0">
                  <c:v>USA</c:v>
                </c:pt>
              </c:strCache>
            </c:strRef>
          </c:tx>
          <c:spPr>
            <a:ln w="25400" cap="rnd">
              <a:solidFill>
                <a:srgbClr val="89B5DC"/>
              </a:solidFill>
              <a:round/>
            </a:ln>
            <a:effectLst/>
          </c:spPr>
          <c:marker>
            <c:symbol val="none"/>
          </c:marker>
          <c:val>
            <c:numRef>
              <c:f>'EM Inflation'!$C$8:$T$8</c:f>
              <c:numCache>
                <c:formatCode>General</c:formatCode>
                <c:ptCount val="18"/>
                <c:pt idx="0">
                  <c:v>-0.10000000000000009</c:v>
                </c:pt>
                <c:pt idx="1">
                  <c:v>-0.10000000000000009</c:v>
                </c:pt>
                <c:pt idx="2">
                  <c:v>-0.39999999999999991</c:v>
                </c:pt>
                <c:pt idx="3">
                  <c:v>-0.30000000000000004</c:v>
                </c:pt>
                <c:pt idx="4">
                  <c:v>0.29999999999999982</c:v>
                </c:pt>
                <c:pt idx="5">
                  <c:v>-0.5</c:v>
                </c:pt>
                <c:pt idx="6">
                  <c:v>-1.4</c:v>
                </c:pt>
                <c:pt idx="7">
                  <c:v>-0.60000000000000009</c:v>
                </c:pt>
                <c:pt idx="8">
                  <c:v>-0.60000000000000009</c:v>
                </c:pt>
                <c:pt idx="9">
                  <c:v>0.60000000000000009</c:v>
                </c:pt>
                <c:pt idx="10">
                  <c:v>3.4000000000000004</c:v>
                </c:pt>
                <c:pt idx="11">
                  <c:v>3.4000000000000004</c:v>
                </c:pt>
                <c:pt idx="12">
                  <c:v>5</c:v>
                </c:pt>
                <c:pt idx="13">
                  <c:v>6.5</c:v>
                </c:pt>
                <c:pt idx="14">
                  <c:v>7.1</c:v>
                </c:pt>
                <c:pt idx="15">
                  <c:v>6.1999999999999993</c:v>
                </c:pt>
                <c:pt idx="16">
                  <c:v>4.5</c:v>
                </c:pt>
                <c:pt idx="1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35-416D-BE12-903A89264429}"/>
            </c:ext>
          </c:extLst>
        </c:ser>
        <c:ser>
          <c:idx val="1"/>
          <c:order val="3"/>
          <c:tx>
            <c:strRef>
              <c:f>'EM Inflation'!$B$6</c:f>
              <c:strCache>
                <c:ptCount val="1"/>
                <c:pt idx="0">
                  <c:v>CEE</c:v>
                </c:pt>
              </c:strCache>
            </c:strRef>
          </c:tx>
          <c:spPr>
            <a:ln w="25400" cap="rnd">
              <a:solidFill>
                <a:srgbClr val="E3510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'EM Inflation'!$C$4:$X$4</c:f>
              <c:numCache>
                <c:formatCode>m/d/yyyy</c:formatCode>
                <c:ptCount val="22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44012</c:v>
                </c:pt>
                <c:pt idx="7">
                  <c:v>44104</c:v>
                </c:pt>
                <c:pt idx="8">
                  <c:v>44196</c:v>
                </c:pt>
                <c:pt idx="9">
                  <c:v>44286</c:v>
                </c:pt>
                <c:pt idx="10">
                  <c:v>44377</c:v>
                </c:pt>
                <c:pt idx="11">
                  <c:v>44469</c:v>
                </c:pt>
                <c:pt idx="12">
                  <c:v>44561</c:v>
                </c:pt>
                <c:pt idx="13">
                  <c:v>44651</c:v>
                </c:pt>
                <c:pt idx="14">
                  <c:v>44742</c:v>
                </c:pt>
                <c:pt idx="15">
                  <c:v>44834</c:v>
                </c:pt>
                <c:pt idx="16">
                  <c:v>44926</c:v>
                </c:pt>
                <c:pt idx="17">
                  <c:v>45016</c:v>
                </c:pt>
                <c:pt idx="18">
                  <c:v>45107</c:v>
                </c:pt>
                <c:pt idx="19">
                  <c:v>45199</c:v>
                </c:pt>
                <c:pt idx="20">
                  <c:v>45291</c:v>
                </c:pt>
                <c:pt idx="21">
                  <c:v>45382</c:v>
                </c:pt>
              </c:numCache>
            </c:numRef>
          </c:cat>
          <c:val>
            <c:numRef>
              <c:f>'EM Inflation'!$C$6:$X$6</c:f>
              <c:numCache>
                <c:formatCode>General</c:formatCode>
                <c:ptCount val="22"/>
                <c:pt idx="0">
                  <c:v>-1.5666666666666664</c:v>
                </c:pt>
                <c:pt idx="1">
                  <c:v>-0.69999999999999984</c:v>
                </c:pt>
                <c:pt idx="2">
                  <c:v>-0.6</c:v>
                </c:pt>
                <c:pt idx="3">
                  <c:v>-0.79999999999999993</c:v>
                </c:pt>
                <c:pt idx="4">
                  <c:v>3.3333333333333361E-2</c:v>
                </c:pt>
                <c:pt idx="5">
                  <c:v>0.46666666666666651</c:v>
                </c:pt>
                <c:pt idx="6">
                  <c:v>-0.33333333333333348</c:v>
                </c:pt>
                <c:pt idx="7">
                  <c:v>-0.23333333333333325</c:v>
                </c:pt>
                <c:pt idx="8">
                  <c:v>-1.0333333333333334</c:v>
                </c:pt>
                <c:pt idx="9">
                  <c:v>-0.43333333333333329</c:v>
                </c:pt>
                <c:pt idx="10">
                  <c:v>0.66666666666666663</c:v>
                </c:pt>
                <c:pt idx="11">
                  <c:v>1.9333333333333336</c:v>
                </c:pt>
                <c:pt idx="12">
                  <c:v>4.0333333333333332</c:v>
                </c:pt>
                <c:pt idx="13">
                  <c:v>7.2333333333333334</c:v>
                </c:pt>
                <c:pt idx="14">
                  <c:v>11.299999999999999</c:v>
                </c:pt>
                <c:pt idx="15">
                  <c:v>14.933333333333332</c:v>
                </c:pt>
                <c:pt idx="16">
                  <c:v>15.466666666666669</c:v>
                </c:pt>
                <c:pt idx="17">
                  <c:v>15.266666666666666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35-416D-BE12-903A89264429}"/>
            </c:ext>
          </c:extLst>
        </c:ser>
        <c:ser>
          <c:idx val="2"/>
          <c:order val="4"/>
          <c:tx>
            <c:strRef>
              <c:f>'EM Inflation'!$B$7</c:f>
              <c:strCache>
                <c:ptCount val="1"/>
                <c:pt idx="0">
                  <c:v>Asia</c:v>
                </c:pt>
              </c:strCache>
            </c:strRef>
          </c:tx>
          <c:spPr>
            <a:ln w="25400" cap="rnd">
              <a:solidFill>
                <a:srgbClr val="96BA79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'EM Inflation'!$C$4:$X$4</c:f>
              <c:numCache>
                <c:formatCode>m/d/yyyy</c:formatCode>
                <c:ptCount val="22"/>
                <c:pt idx="0">
                  <c:v>43465</c:v>
                </c:pt>
                <c:pt idx="1">
                  <c:v>43555</c:v>
                </c:pt>
                <c:pt idx="2">
                  <c:v>43646</c:v>
                </c:pt>
                <c:pt idx="3">
                  <c:v>43738</c:v>
                </c:pt>
                <c:pt idx="4">
                  <c:v>43830</c:v>
                </c:pt>
                <c:pt idx="5">
                  <c:v>43921</c:v>
                </c:pt>
                <c:pt idx="6">
                  <c:v>44012</c:v>
                </c:pt>
                <c:pt idx="7">
                  <c:v>44104</c:v>
                </c:pt>
                <c:pt idx="8">
                  <c:v>44196</c:v>
                </c:pt>
                <c:pt idx="9">
                  <c:v>44286</c:v>
                </c:pt>
                <c:pt idx="10">
                  <c:v>44377</c:v>
                </c:pt>
                <c:pt idx="11">
                  <c:v>44469</c:v>
                </c:pt>
                <c:pt idx="12">
                  <c:v>44561</c:v>
                </c:pt>
                <c:pt idx="13">
                  <c:v>44651</c:v>
                </c:pt>
                <c:pt idx="14">
                  <c:v>44742</c:v>
                </c:pt>
                <c:pt idx="15">
                  <c:v>44834</c:v>
                </c:pt>
                <c:pt idx="16">
                  <c:v>44926</c:v>
                </c:pt>
                <c:pt idx="17">
                  <c:v>45016</c:v>
                </c:pt>
                <c:pt idx="18">
                  <c:v>45107</c:v>
                </c:pt>
                <c:pt idx="19">
                  <c:v>45199</c:v>
                </c:pt>
                <c:pt idx="20">
                  <c:v>45291</c:v>
                </c:pt>
                <c:pt idx="21">
                  <c:v>45382</c:v>
                </c:pt>
              </c:numCache>
            </c:numRef>
          </c:cat>
          <c:val>
            <c:numRef>
              <c:f>'EM Inflation'!$C$7:$X$7</c:f>
              <c:numCache>
                <c:formatCode>General</c:formatCode>
                <c:ptCount val="22"/>
                <c:pt idx="0">
                  <c:v>-3.0524999999999998</c:v>
                </c:pt>
                <c:pt idx="1">
                  <c:v>-2.3540000000000001</c:v>
                </c:pt>
                <c:pt idx="2">
                  <c:v>-2.1819999999999999</c:v>
                </c:pt>
                <c:pt idx="3">
                  <c:v>-2.5939999999999999</c:v>
                </c:pt>
                <c:pt idx="4">
                  <c:v>-1.556</c:v>
                </c:pt>
                <c:pt idx="5">
                  <c:v>-2.3479999999999999</c:v>
                </c:pt>
                <c:pt idx="6">
                  <c:v>-2.9980000000000002</c:v>
                </c:pt>
                <c:pt idx="7">
                  <c:v>-2.6420000000000003</c:v>
                </c:pt>
                <c:pt idx="8">
                  <c:v>-2.8200000000000003</c:v>
                </c:pt>
                <c:pt idx="9">
                  <c:v>-1.8780000000000001</c:v>
                </c:pt>
                <c:pt idx="10">
                  <c:v>-1.2120000000000002</c:v>
                </c:pt>
                <c:pt idx="11">
                  <c:v>-1.5940000000000001</c:v>
                </c:pt>
                <c:pt idx="12">
                  <c:v>-1.2</c:v>
                </c:pt>
                <c:pt idx="13">
                  <c:v>-9.5999999999999822E-2</c:v>
                </c:pt>
                <c:pt idx="14">
                  <c:v>1.3039999999999998</c:v>
                </c:pt>
                <c:pt idx="15">
                  <c:v>1.8340000000000003</c:v>
                </c:pt>
                <c:pt idx="16">
                  <c:v>1.4039999999999997</c:v>
                </c:pt>
                <c:pt idx="17">
                  <c:v>0.49199999999999988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35-416D-BE12-903A89264429}"/>
            </c:ext>
          </c:extLst>
        </c:ser>
        <c:ser>
          <c:idx val="4"/>
          <c:order val="5"/>
          <c:tx>
            <c:strRef>
              <c:f>'EM Inflation'!$A$10</c:f>
              <c:strCache>
                <c:ptCount val="1"/>
                <c:pt idx="0">
                  <c:v>Latin America f</c:v>
                </c:pt>
              </c:strCache>
            </c:strRef>
          </c:tx>
          <c:spPr>
            <a:ln w="38100" cap="rnd">
              <a:solidFill>
                <a:srgbClr val="004C97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'EM Inflation'!$C$10:$Y$10</c:f>
              <c:numCache>
                <c:formatCode>General</c:formatCode>
                <c:ptCount val="23"/>
                <c:pt idx="15">
                  <c:v>5.7140000000000004</c:v>
                </c:pt>
                <c:pt idx="16">
                  <c:v>5.395999999999999</c:v>
                </c:pt>
                <c:pt idx="17">
                  <c:v>4.7159999999999993</c:v>
                </c:pt>
                <c:pt idx="18">
                  <c:v>3.5920000000000001</c:v>
                </c:pt>
                <c:pt idx="19">
                  <c:v>2.6899999999999995</c:v>
                </c:pt>
                <c:pt idx="20">
                  <c:v>1.7899999999999998</c:v>
                </c:pt>
                <c:pt idx="21">
                  <c:v>0.8899999999999999</c:v>
                </c:pt>
                <c:pt idx="22">
                  <c:v>0.374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35-416D-BE12-903A89264429}"/>
            </c:ext>
          </c:extLst>
        </c:ser>
        <c:ser>
          <c:idx val="5"/>
          <c:order val="6"/>
          <c:tx>
            <c:strRef>
              <c:f>'EM Inflation'!$A$11</c:f>
              <c:strCache>
                <c:ptCount val="1"/>
                <c:pt idx="0">
                  <c:v>CEE f</c:v>
                </c:pt>
              </c:strCache>
            </c:strRef>
          </c:tx>
          <c:spPr>
            <a:ln w="25400" cap="rnd">
              <a:solidFill>
                <a:srgbClr val="E35105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'EM Inflation'!$C$11:$Y$11</c:f>
              <c:numCache>
                <c:formatCode>General</c:formatCode>
                <c:ptCount val="23"/>
                <c:pt idx="15">
                  <c:v>14.933333333333332</c:v>
                </c:pt>
                <c:pt idx="16">
                  <c:v>15.466666666666669</c:v>
                </c:pt>
                <c:pt idx="17">
                  <c:v>15.266666666666666</c:v>
                </c:pt>
                <c:pt idx="18">
                  <c:v>12.166666666666666</c:v>
                </c:pt>
                <c:pt idx="19">
                  <c:v>8.35</c:v>
                </c:pt>
                <c:pt idx="20">
                  <c:v>5.55</c:v>
                </c:pt>
                <c:pt idx="21">
                  <c:v>2</c:v>
                </c:pt>
                <c:pt idx="22">
                  <c:v>1.0666666666666664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335-416D-BE12-903A89264429}"/>
            </c:ext>
          </c:extLst>
        </c:ser>
        <c:ser>
          <c:idx val="6"/>
          <c:order val="7"/>
          <c:tx>
            <c:strRef>
              <c:f>'EM Inflation'!$A$12</c:f>
              <c:strCache>
                <c:ptCount val="1"/>
                <c:pt idx="0">
                  <c:v>Asia f</c:v>
                </c:pt>
              </c:strCache>
            </c:strRef>
          </c:tx>
          <c:spPr>
            <a:ln w="25400" cap="rnd">
              <a:solidFill>
                <a:srgbClr val="96BA79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'EM Inflation'!$C$12:$Y$12</c:f>
              <c:numCache>
                <c:formatCode>General</c:formatCode>
                <c:ptCount val="23"/>
                <c:pt idx="15">
                  <c:v>1.8340000000000003</c:v>
                </c:pt>
                <c:pt idx="16">
                  <c:v>1.4039999999999997</c:v>
                </c:pt>
                <c:pt idx="17">
                  <c:v>0.49199999999999988</c:v>
                </c:pt>
                <c:pt idx="18">
                  <c:v>-9.0000000000000038E-2</c:v>
                </c:pt>
                <c:pt idx="19">
                  <c:v>-0.73</c:v>
                </c:pt>
                <c:pt idx="20">
                  <c:v>-1.1359999999999999</c:v>
                </c:pt>
                <c:pt idx="21">
                  <c:v>-1.254</c:v>
                </c:pt>
                <c:pt idx="22">
                  <c:v>-1.2879999999999998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335-416D-BE12-903A89264429}"/>
            </c:ext>
          </c:extLst>
        </c:ser>
        <c:ser>
          <c:idx val="7"/>
          <c:order val="8"/>
          <c:tx>
            <c:strRef>
              <c:f>'EM Inflation'!$A$14</c:f>
              <c:strCache>
                <c:ptCount val="1"/>
                <c:pt idx="0">
                  <c:v>Euro area f</c:v>
                </c:pt>
              </c:strCache>
            </c:strRef>
          </c:tx>
          <c:spPr>
            <a:ln w="25400" cap="rnd">
              <a:solidFill>
                <a:srgbClr val="00000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'EM Inflation'!$C$14:$Y$14</c:f>
              <c:numCache>
                <c:formatCode>General</c:formatCode>
                <c:ptCount val="23"/>
                <c:pt idx="15">
                  <c:v>8</c:v>
                </c:pt>
                <c:pt idx="16">
                  <c:v>7.1999999999999993</c:v>
                </c:pt>
                <c:pt idx="17">
                  <c:v>4.9000000000000004</c:v>
                </c:pt>
                <c:pt idx="18">
                  <c:v>4.3</c:v>
                </c:pt>
                <c:pt idx="19">
                  <c:v>2.9000000000000004</c:v>
                </c:pt>
                <c:pt idx="20">
                  <c:v>1.2999999999999998</c:v>
                </c:pt>
                <c:pt idx="21">
                  <c:v>0.85000000000000009</c:v>
                </c:pt>
                <c:pt idx="22">
                  <c:v>0.64999999999999991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35-416D-BE12-903A89264429}"/>
            </c:ext>
          </c:extLst>
        </c:ser>
        <c:ser>
          <c:idx val="9"/>
          <c:order val="9"/>
          <c:tx>
            <c:strRef>
              <c:f>'EM Inflation'!$A$13</c:f>
              <c:strCache>
                <c:ptCount val="1"/>
                <c:pt idx="0">
                  <c:v>USA f</c:v>
                </c:pt>
              </c:strCache>
            </c:strRef>
          </c:tx>
          <c:spPr>
            <a:ln w="25400" cap="rnd">
              <a:solidFill>
                <a:srgbClr val="89B5DC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'EM Inflation'!$C$13:$Y$13</c:f>
              <c:numCache>
                <c:formatCode>General</c:formatCode>
                <c:ptCount val="23"/>
                <c:pt idx="17">
                  <c:v>3</c:v>
                </c:pt>
                <c:pt idx="18">
                  <c:v>2.2999999999999998</c:v>
                </c:pt>
                <c:pt idx="19">
                  <c:v>1.6</c:v>
                </c:pt>
                <c:pt idx="20">
                  <c:v>1.25</c:v>
                </c:pt>
                <c:pt idx="21">
                  <c:v>0.89999999999999991</c:v>
                </c:pt>
                <c:pt idx="22">
                  <c:v>0.70000000000000018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335-416D-BE12-903A89264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2042896"/>
        <c:axId val="412038320"/>
      </c:lineChart>
      <c:dateAx>
        <c:axId val="412042896"/>
        <c:scaling>
          <c:orientation val="minMax"/>
          <c:max val="45382"/>
          <c:min val="44286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defRPr>
            </a:pPr>
            <a:endParaRPr lang="en-US"/>
          </a:p>
        </c:txPr>
        <c:crossAx val="412038320"/>
        <c:crosses val="autoZero"/>
        <c:auto val="1"/>
        <c:lblOffset val="100"/>
        <c:baseTimeUnit val="months"/>
        <c:majorUnit val="12"/>
        <c:majorTimeUnit val="months"/>
      </c:dateAx>
      <c:valAx>
        <c:axId val="4120383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defRPr>
            </a:pPr>
            <a:endParaRPr lang="en-US"/>
          </a:p>
        </c:txPr>
        <c:crossAx val="412042896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8.5223472553577095E-2"/>
          <c:y val="2.8643908206564619E-2"/>
          <c:w val="0.32423660956554684"/>
          <c:h val="0.33888080688880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Segoe U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953821864221001E-2"/>
          <c:y val="2.3989407406364009E-2"/>
          <c:w val="0.88014199374503477"/>
          <c:h val="0.89674982040482865"/>
        </c:manualLayout>
      </c:layout>
      <c:lineChart>
        <c:grouping val="standard"/>
        <c:varyColors val="0"/>
        <c:ser>
          <c:idx val="0"/>
          <c:order val="0"/>
          <c:tx>
            <c:strRef>
              <c:f>'EM Policy Rate'!$B$2</c:f>
              <c:strCache>
                <c:ptCount val="1"/>
                <c:pt idx="0">
                  <c:v>Latin America</c:v>
                </c:pt>
              </c:strCache>
            </c:strRef>
          </c:tx>
          <c:spPr>
            <a:ln w="25400" cap="rnd">
              <a:solidFill>
                <a:srgbClr val="004C97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Rate'!$B$3:$B$54</c:f>
              <c:numCache>
                <c:formatCode>0.0</c:formatCode>
                <c:ptCount val="52"/>
                <c:pt idx="0">
                  <c:v>2.1110500000000001</c:v>
                </c:pt>
                <c:pt idx="1">
                  <c:v>2.157975</c:v>
                </c:pt>
                <c:pt idx="2">
                  <c:v>2.3228249999999999</c:v>
                </c:pt>
                <c:pt idx="3">
                  <c:v>2.507825</c:v>
                </c:pt>
                <c:pt idx="4">
                  <c:v>2.619475</c:v>
                </c:pt>
                <c:pt idx="5">
                  <c:v>2.8427000000000002</c:v>
                </c:pt>
                <c:pt idx="6">
                  <c:v>3.1741000000000001</c:v>
                </c:pt>
                <c:pt idx="7">
                  <c:v>3.6043750000000001</c:v>
                </c:pt>
                <c:pt idx="8">
                  <c:v>4.0038749999999999</c:v>
                </c:pt>
                <c:pt idx="9">
                  <c:v>4.8912250000000004</c:v>
                </c:pt>
                <c:pt idx="10">
                  <c:v>5.3061249999999998</c:v>
                </c:pt>
                <c:pt idx="11">
                  <c:v>5.8156249999999998</c:v>
                </c:pt>
                <c:pt idx="12">
                  <c:v>6.7278000000000002</c:v>
                </c:pt>
                <c:pt idx="13">
                  <c:v>7.3169249999999995</c:v>
                </c:pt>
                <c:pt idx="14">
                  <c:v>8.7174750000000003</c:v>
                </c:pt>
                <c:pt idx="15">
                  <c:v>8.9152749999999994</c:v>
                </c:pt>
                <c:pt idx="16">
                  <c:v>9.0640499999999999</c:v>
                </c:pt>
                <c:pt idx="17">
                  <c:v>10.132300000000001</c:v>
                </c:pt>
                <c:pt idx="18">
                  <c:v>10.816274999999999</c:v>
                </c:pt>
                <c:pt idx="19">
                  <c:v>10.878450000000001</c:v>
                </c:pt>
                <c:pt idx="20">
                  <c:v>11.198025000000001</c:v>
                </c:pt>
                <c:pt idx="21">
                  <c:v>11.457175000000001</c:v>
                </c:pt>
                <c:pt idx="22">
                  <c:v>11.709700000000002</c:v>
                </c:pt>
                <c:pt idx="23">
                  <c:v>11.971575</c:v>
                </c:pt>
                <c:pt idx="24">
                  <c:v>12.100950000000001</c:v>
                </c:pt>
                <c:pt idx="25">
                  <c:v>12.289075</c:v>
                </c:pt>
                <c:pt idx="26">
                  <c:v>12.29965</c:v>
                </c:pt>
                <c:pt idx="27">
                  <c:v>12.328600000000002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15-4685-AFA8-4B64B1019E61}"/>
            </c:ext>
          </c:extLst>
        </c:ser>
        <c:ser>
          <c:idx val="10"/>
          <c:order val="1"/>
          <c:tx>
            <c:strRef>
              <c:f>'EM Policy Rate'!$F$2</c:f>
              <c:strCache>
                <c:ptCount val="1"/>
                <c:pt idx="0">
                  <c:v>Euro area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Rate'!$F$3:$F$54</c:f>
              <c:numCache>
                <c:formatCode>0.0</c:formatCode>
                <c:ptCount val="52"/>
                <c:pt idx="0">
                  <c:v>-0.5</c:v>
                </c:pt>
                <c:pt idx="1">
                  <c:v>-0.5</c:v>
                </c:pt>
                <c:pt idx="2">
                  <c:v>-0.5</c:v>
                </c:pt>
                <c:pt idx="3">
                  <c:v>-0.5</c:v>
                </c:pt>
                <c:pt idx="4">
                  <c:v>-0.5</c:v>
                </c:pt>
                <c:pt idx="5">
                  <c:v>-0.5</c:v>
                </c:pt>
                <c:pt idx="6">
                  <c:v>-0.5</c:v>
                </c:pt>
                <c:pt idx="7">
                  <c:v>-0.5</c:v>
                </c:pt>
                <c:pt idx="8">
                  <c:v>-0.5</c:v>
                </c:pt>
                <c:pt idx="9">
                  <c:v>-0.5</c:v>
                </c:pt>
                <c:pt idx="10">
                  <c:v>-0.5</c:v>
                </c:pt>
                <c:pt idx="11">
                  <c:v>-0.5</c:v>
                </c:pt>
                <c:pt idx="12">
                  <c:v>-0.5</c:v>
                </c:pt>
                <c:pt idx="13">
                  <c:v>-0.5</c:v>
                </c:pt>
                <c:pt idx="14">
                  <c:v>-0.5</c:v>
                </c:pt>
                <c:pt idx="15">
                  <c:v>-0.5</c:v>
                </c:pt>
                <c:pt idx="16">
                  <c:v>-0.5</c:v>
                </c:pt>
                <c:pt idx="17">
                  <c:v>-0.5</c:v>
                </c:pt>
                <c:pt idx="18">
                  <c:v>0</c:v>
                </c:pt>
                <c:pt idx="19">
                  <c:v>0</c:v>
                </c:pt>
                <c:pt idx="20">
                  <c:v>0.75</c:v>
                </c:pt>
                <c:pt idx="21">
                  <c:v>0.75</c:v>
                </c:pt>
                <c:pt idx="22">
                  <c:v>1.5</c:v>
                </c:pt>
                <c:pt idx="23">
                  <c:v>2</c:v>
                </c:pt>
                <c:pt idx="24">
                  <c:v>2</c:v>
                </c:pt>
                <c:pt idx="25">
                  <c:v>2.5</c:v>
                </c:pt>
                <c:pt idx="26">
                  <c:v>3</c:v>
                </c:pt>
                <c:pt idx="2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15-4685-AFA8-4B64B1019E61}"/>
            </c:ext>
          </c:extLst>
        </c:ser>
        <c:ser>
          <c:idx val="3"/>
          <c:order val="2"/>
          <c:tx>
            <c:strRef>
              <c:f>'EM Policy Rate'!$E$2</c:f>
              <c:strCache>
                <c:ptCount val="1"/>
                <c:pt idx="0">
                  <c:v>USA</c:v>
                </c:pt>
              </c:strCache>
            </c:strRef>
          </c:tx>
          <c:spPr>
            <a:ln w="25400" cap="rnd">
              <a:solidFill>
                <a:srgbClr val="89B5DC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Rate'!$E$3:$E$54</c:f>
              <c:numCache>
                <c:formatCode>0.0</c:formatCode>
                <c:ptCount val="52"/>
                <c:pt idx="0">
                  <c:v>7.0000000000000007E-2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0.05</c:v>
                </c:pt>
                <c:pt idx="4">
                  <c:v>0.05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0.06</c:v>
                </c:pt>
                <c:pt idx="9">
                  <c:v>7.0000000000000007E-2</c:v>
                </c:pt>
                <c:pt idx="10">
                  <c:v>7.0000000000000007E-2</c:v>
                </c:pt>
                <c:pt idx="11">
                  <c:v>7.0000000000000007E-2</c:v>
                </c:pt>
                <c:pt idx="12">
                  <c:v>0.08</c:v>
                </c:pt>
                <c:pt idx="13">
                  <c:v>0.08</c:v>
                </c:pt>
                <c:pt idx="14">
                  <c:v>0.33</c:v>
                </c:pt>
                <c:pt idx="15">
                  <c:v>0.33</c:v>
                </c:pt>
                <c:pt idx="16">
                  <c:v>0.83</c:v>
                </c:pt>
                <c:pt idx="17">
                  <c:v>1.58</c:v>
                </c:pt>
                <c:pt idx="18">
                  <c:v>2.3199999999999998</c:v>
                </c:pt>
                <c:pt idx="19">
                  <c:v>2.33</c:v>
                </c:pt>
                <c:pt idx="20">
                  <c:v>3.08</c:v>
                </c:pt>
                <c:pt idx="21">
                  <c:v>3.08</c:v>
                </c:pt>
                <c:pt idx="22">
                  <c:v>3.83</c:v>
                </c:pt>
                <c:pt idx="23">
                  <c:v>4.33</c:v>
                </c:pt>
                <c:pt idx="24">
                  <c:v>4.33</c:v>
                </c:pt>
                <c:pt idx="25">
                  <c:v>4.57</c:v>
                </c:pt>
                <c:pt idx="26">
                  <c:v>4.83</c:v>
                </c:pt>
                <c:pt idx="27">
                  <c:v>4.83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15-4685-AFA8-4B64B1019E61}"/>
            </c:ext>
          </c:extLst>
        </c:ser>
        <c:ser>
          <c:idx val="2"/>
          <c:order val="3"/>
          <c:tx>
            <c:strRef>
              <c:f>'EM Policy Rate'!$D$2</c:f>
              <c:strCache>
                <c:ptCount val="1"/>
                <c:pt idx="0">
                  <c:v>CEE</c:v>
                </c:pt>
              </c:strCache>
            </c:strRef>
          </c:tx>
          <c:spPr>
            <a:ln w="25400" cap="rnd">
              <a:solidFill>
                <a:srgbClr val="E3510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Rate'!$D$3:$D$54</c:f>
              <c:numCache>
                <c:formatCode>0.0</c:formatCode>
                <c:ptCount val="52"/>
                <c:pt idx="0">
                  <c:v>0.53895000000000004</c:v>
                </c:pt>
                <c:pt idx="1">
                  <c:v>0.54657500000000003</c:v>
                </c:pt>
                <c:pt idx="2">
                  <c:v>0.52184999999999993</c:v>
                </c:pt>
                <c:pt idx="3">
                  <c:v>0.50872500000000009</c:v>
                </c:pt>
                <c:pt idx="4">
                  <c:v>0.56630000000000003</c:v>
                </c:pt>
                <c:pt idx="5">
                  <c:v>0.57705000000000006</c:v>
                </c:pt>
                <c:pt idx="6">
                  <c:v>0.74809999999999999</c:v>
                </c:pt>
                <c:pt idx="7">
                  <c:v>0.89547500000000002</c:v>
                </c:pt>
                <c:pt idx="8">
                  <c:v>0.88612499999999983</c:v>
                </c:pt>
                <c:pt idx="9">
                  <c:v>1.017925</c:v>
                </c:pt>
                <c:pt idx="10">
                  <c:v>1.9122000000000001</c:v>
                </c:pt>
                <c:pt idx="11">
                  <c:v>2.0811999999999999</c:v>
                </c:pt>
                <c:pt idx="12">
                  <c:v>2.5297750000000003</c:v>
                </c:pt>
                <c:pt idx="13">
                  <c:v>2.9522500000000003</c:v>
                </c:pt>
                <c:pt idx="14">
                  <c:v>3.6368749999999994</c:v>
                </c:pt>
                <c:pt idx="15">
                  <c:v>4.1636999999999995</c:v>
                </c:pt>
                <c:pt idx="16">
                  <c:v>4.519075</c:v>
                </c:pt>
                <c:pt idx="17">
                  <c:v>5.7903500000000001</c:v>
                </c:pt>
                <c:pt idx="18">
                  <c:v>6.5698499999999997</c:v>
                </c:pt>
                <c:pt idx="19">
                  <c:v>7.0001500000000005</c:v>
                </c:pt>
                <c:pt idx="20">
                  <c:v>7.5931249999999988</c:v>
                </c:pt>
                <c:pt idx="21">
                  <c:v>7.8092500000000005</c:v>
                </c:pt>
                <c:pt idx="22">
                  <c:v>8.0262750000000018</c:v>
                </c:pt>
                <c:pt idx="23">
                  <c:v>8.0061</c:v>
                </c:pt>
                <c:pt idx="24">
                  <c:v>8.0327500000000001</c:v>
                </c:pt>
                <c:pt idx="25">
                  <c:v>8.0714749999999995</c:v>
                </c:pt>
                <c:pt idx="26">
                  <c:v>7.9839500000000001</c:v>
                </c:pt>
                <c:pt idx="27">
                  <c:v>8.0488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15-4685-AFA8-4B64B1019E61}"/>
            </c:ext>
          </c:extLst>
        </c:ser>
        <c:ser>
          <c:idx val="1"/>
          <c:order val="4"/>
          <c:tx>
            <c:strRef>
              <c:f>'EM Policy Rate'!$C$2</c:f>
              <c:strCache>
                <c:ptCount val="1"/>
                <c:pt idx="0">
                  <c:v>Asia</c:v>
                </c:pt>
              </c:strCache>
            </c:strRef>
          </c:tx>
          <c:spPr>
            <a:ln w="25400" cap="rnd">
              <a:solidFill>
                <a:srgbClr val="96BA79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Rate'!$C$3:$C$54</c:f>
              <c:numCache>
                <c:formatCode>0.0</c:formatCode>
                <c:ptCount val="52"/>
                <c:pt idx="0">
                  <c:v>2.0784999999999996</c:v>
                </c:pt>
                <c:pt idx="1">
                  <c:v>2.0238499999999999</c:v>
                </c:pt>
                <c:pt idx="2">
                  <c:v>1.9863750000000002</c:v>
                </c:pt>
                <c:pt idx="3">
                  <c:v>2.0459999999999998</c:v>
                </c:pt>
                <c:pt idx="4">
                  <c:v>2.0584500000000001</c:v>
                </c:pt>
                <c:pt idx="5">
                  <c:v>2.0844499999999999</c:v>
                </c:pt>
                <c:pt idx="6">
                  <c:v>2.1335500000000001</c:v>
                </c:pt>
                <c:pt idx="7">
                  <c:v>2.0658500000000002</c:v>
                </c:pt>
                <c:pt idx="8">
                  <c:v>2.0760999999999998</c:v>
                </c:pt>
                <c:pt idx="9">
                  <c:v>2.1147</c:v>
                </c:pt>
                <c:pt idx="10">
                  <c:v>2.1259000000000001</c:v>
                </c:pt>
                <c:pt idx="11">
                  <c:v>2.1117249999999999</c:v>
                </c:pt>
                <c:pt idx="12">
                  <c:v>2.1790250000000002</c:v>
                </c:pt>
                <c:pt idx="13">
                  <c:v>2.1287250000000002</c:v>
                </c:pt>
                <c:pt idx="14">
                  <c:v>1.9282250000000003</c:v>
                </c:pt>
                <c:pt idx="15">
                  <c:v>2.0402</c:v>
                </c:pt>
                <c:pt idx="16">
                  <c:v>2.5621499999999999</c:v>
                </c:pt>
                <c:pt idx="17">
                  <c:v>2.6972</c:v>
                </c:pt>
                <c:pt idx="18">
                  <c:v>2.7699750000000001</c:v>
                </c:pt>
                <c:pt idx="19">
                  <c:v>3.1138999999999997</c:v>
                </c:pt>
                <c:pt idx="20">
                  <c:v>3.2886250000000001</c:v>
                </c:pt>
                <c:pt idx="21">
                  <c:v>3.3826750000000003</c:v>
                </c:pt>
                <c:pt idx="22">
                  <c:v>3.7525250000000003</c:v>
                </c:pt>
                <c:pt idx="23">
                  <c:v>3.7418500000000003</c:v>
                </c:pt>
                <c:pt idx="24">
                  <c:v>3.9727750000000004</c:v>
                </c:pt>
                <c:pt idx="25">
                  <c:v>4.2016749999999998</c:v>
                </c:pt>
                <c:pt idx="26">
                  <c:v>4.2569999999999997</c:v>
                </c:pt>
                <c:pt idx="27">
                  <c:v>4.2792249999999994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15-4685-AFA8-4B64B1019E61}"/>
            </c:ext>
          </c:extLst>
        </c:ser>
        <c:ser>
          <c:idx val="4"/>
          <c:order val="5"/>
          <c:tx>
            <c:strRef>
              <c:f>'EM Policy Rate'!$G$2</c:f>
              <c:strCache>
                <c:ptCount val="1"/>
                <c:pt idx="0">
                  <c:v>latam forward</c:v>
                </c:pt>
              </c:strCache>
            </c:strRef>
          </c:tx>
          <c:spPr>
            <a:ln w="25400" cap="rnd">
              <a:solidFill>
                <a:srgbClr val="004C97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Rate'!$G$3:$G$54</c:f>
              <c:numCache>
                <c:formatCode>General</c:formatCode>
                <c:ptCount val="52"/>
                <c:pt idx="27" formatCode="0.0">
                  <c:v>12.328600000000002</c:v>
                </c:pt>
                <c:pt idx="28" formatCode="0.0">
                  <c:v>12.328600000000002</c:v>
                </c:pt>
                <c:pt idx="30" formatCode="0.0">
                  <c:v>12.300425000000001</c:v>
                </c:pt>
                <c:pt idx="33" formatCode="0.0">
                  <c:v>11.922075</c:v>
                </c:pt>
                <c:pt idx="39" formatCode="0.0">
                  <c:v>10.084399999999999</c:v>
                </c:pt>
                <c:pt idx="51" formatCode="0.0">
                  <c:v>8.1895750000000014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015-4685-AFA8-4B64B1019E61}"/>
            </c:ext>
          </c:extLst>
        </c:ser>
        <c:ser>
          <c:idx val="5"/>
          <c:order val="6"/>
          <c:tx>
            <c:strRef>
              <c:f>'EM Policy Rate'!$H$2</c:f>
              <c:strCache>
                <c:ptCount val="1"/>
                <c:pt idx="0">
                  <c:v>asia forward</c:v>
                </c:pt>
              </c:strCache>
            </c:strRef>
          </c:tx>
          <c:spPr>
            <a:ln w="25400" cap="rnd">
              <a:solidFill>
                <a:srgbClr val="96BA79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Rate'!$H$3:$H$54</c:f>
              <c:numCache>
                <c:formatCode>General</c:formatCode>
                <c:ptCount val="52"/>
                <c:pt idx="27" formatCode="0.0">
                  <c:v>4.2792249999999994</c:v>
                </c:pt>
                <c:pt idx="28" formatCode="0.0">
                  <c:v>4.2542249999999999</c:v>
                </c:pt>
                <c:pt idx="30" formatCode="0.0">
                  <c:v>4.1983499999999996</c:v>
                </c:pt>
                <c:pt idx="33" formatCode="0.0">
                  <c:v>4.0236000000000001</c:v>
                </c:pt>
                <c:pt idx="39" formatCode="0.0">
                  <c:v>3.9292625000000001</c:v>
                </c:pt>
                <c:pt idx="51" formatCode="0.0">
                  <c:v>3.8070750000000002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015-4685-AFA8-4B64B1019E61}"/>
            </c:ext>
          </c:extLst>
        </c:ser>
        <c:ser>
          <c:idx val="6"/>
          <c:order val="7"/>
          <c:tx>
            <c:strRef>
              <c:f>'EM Policy Rate'!$I$2</c:f>
              <c:strCache>
                <c:ptCount val="1"/>
                <c:pt idx="0">
                  <c:v>cee forward</c:v>
                </c:pt>
              </c:strCache>
            </c:strRef>
          </c:tx>
          <c:spPr>
            <a:ln w="25400" cap="rnd">
              <a:solidFill>
                <a:srgbClr val="E3510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Rate'!$I$3:$I$54</c:f>
              <c:numCache>
                <c:formatCode>General</c:formatCode>
                <c:ptCount val="52"/>
                <c:pt idx="27" formatCode="0.0">
                  <c:v>8.0488</c:v>
                </c:pt>
                <c:pt idx="28" formatCode="0.0">
                  <c:v>8.0488</c:v>
                </c:pt>
                <c:pt idx="30" formatCode="0.0">
                  <c:v>8.0141000000000009</c:v>
                </c:pt>
                <c:pt idx="33" formatCode="0.0">
                  <c:v>7.6064749999999997</c:v>
                </c:pt>
                <c:pt idx="39" formatCode="0.0">
                  <c:v>6.6656249999999995</c:v>
                </c:pt>
                <c:pt idx="51" formatCode="0.0">
                  <c:v>5.0061999999999998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15-4685-AFA8-4B64B1019E61}"/>
            </c:ext>
          </c:extLst>
        </c:ser>
        <c:ser>
          <c:idx val="7"/>
          <c:order val="8"/>
          <c:tx>
            <c:strRef>
              <c:f>'EM Policy Rate'!$J$2</c:f>
              <c:strCache>
                <c:ptCount val="1"/>
                <c:pt idx="0">
                  <c:v>US forward</c:v>
                </c:pt>
              </c:strCache>
            </c:strRef>
          </c:tx>
          <c:spPr>
            <a:ln w="25400" cap="rnd">
              <a:solidFill>
                <a:srgbClr val="89B5DC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Rate'!$J$3:$J$54</c:f>
              <c:numCache>
                <c:formatCode>General</c:formatCode>
                <c:ptCount val="52"/>
                <c:pt idx="27" formatCode="0.0">
                  <c:v>4.83</c:v>
                </c:pt>
                <c:pt idx="28" formatCode="0.0">
                  <c:v>5.1595000000000004</c:v>
                </c:pt>
                <c:pt idx="29" formatCode="0.0">
                  <c:v>5.1497000000000002</c:v>
                </c:pt>
                <c:pt idx="30" formatCode="0.0">
                  <c:v>5.0934999999999997</c:v>
                </c:pt>
                <c:pt idx="31" formatCode="0.0">
                  <c:v>4.9740000000000002</c:v>
                </c:pt>
                <c:pt idx="32" formatCode="0.0">
                  <c:v>4.8451000000000004</c:v>
                </c:pt>
                <c:pt idx="33" formatCode="0.0">
                  <c:v>4.7507999999999999</c:v>
                </c:pt>
                <c:pt idx="34" formatCode="0.0">
                  <c:v>4.6150333333333338</c:v>
                </c:pt>
                <c:pt idx="35" formatCode="0.0">
                  <c:v>4.3336666666666668</c:v>
                </c:pt>
                <c:pt idx="38" formatCode="0.0">
                  <c:v>4.0082333333333331</c:v>
                </c:pt>
                <c:pt idx="41" formatCode="0.0">
                  <c:v>3.6207666666666665</c:v>
                </c:pt>
                <c:pt idx="44" formatCode="0.0">
                  <c:v>3.352933333333334</c:v>
                </c:pt>
                <c:pt idx="47" formatCode="0.0">
                  <c:v>3.1357666666666666</c:v>
                </c:pt>
                <c:pt idx="50" formatCode="0.0">
                  <c:v>3.0009999999999999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015-4685-AFA8-4B64B1019E61}"/>
            </c:ext>
          </c:extLst>
        </c:ser>
        <c:ser>
          <c:idx val="8"/>
          <c:order val="9"/>
          <c:tx>
            <c:strRef>
              <c:f>'EM Policy Rate'!$L$2</c:f>
              <c:strCache>
                <c:ptCount val="1"/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Rate'!$L$3:$L$51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015-4685-AFA8-4B64B1019E61}"/>
            </c:ext>
          </c:extLst>
        </c:ser>
        <c:ser>
          <c:idx val="9"/>
          <c:order val="10"/>
          <c:tx>
            <c:strRef>
              <c:f>'EM Policy Rate'!$M$2</c:f>
              <c:strCache>
                <c:ptCount val="1"/>
              </c:strCache>
            </c:strRef>
          </c:tx>
          <c:spPr>
            <a:ln w="317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Rate'!$M$3:$M$51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015-4685-AFA8-4B64B1019E61}"/>
            </c:ext>
          </c:extLst>
        </c:ser>
        <c:ser>
          <c:idx val="11"/>
          <c:order val="11"/>
          <c:tx>
            <c:strRef>
              <c:f>'EM Policy Rate'!$K$2</c:f>
              <c:strCache>
                <c:ptCount val="1"/>
                <c:pt idx="0">
                  <c:v>EA fwd</c:v>
                </c:pt>
              </c:strCache>
            </c:strRef>
          </c:tx>
          <c:spPr>
            <a:ln w="25400" cap="rnd">
              <a:solidFill>
                <a:srgbClr val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'EM Policy Rate'!$A$3:$A$54</c:f>
              <c:numCache>
                <c:formatCode>m/d/yyyy</c:formatCode>
                <c:ptCount val="52"/>
                <c:pt idx="0">
                  <c:v>44227</c:v>
                </c:pt>
                <c:pt idx="1">
                  <c:v>44255</c:v>
                </c:pt>
                <c:pt idx="2">
                  <c:v>44286</c:v>
                </c:pt>
                <c:pt idx="3">
                  <c:v>44316</c:v>
                </c:pt>
                <c:pt idx="4">
                  <c:v>44347</c:v>
                </c:pt>
                <c:pt idx="5">
                  <c:v>44377</c:v>
                </c:pt>
                <c:pt idx="6">
                  <c:v>44408</c:v>
                </c:pt>
                <c:pt idx="7">
                  <c:v>44439</c:v>
                </c:pt>
                <c:pt idx="8">
                  <c:v>44469</c:v>
                </c:pt>
                <c:pt idx="9">
                  <c:v>44500</c:v>
                </c:pt>
                <c:pt idx="10">
                  <c:v>44530</c:v>
                </c:pt>
                <c:pt idx="11">
                  <c:v>44561</c:v>
                </c:pt>
                <c:pt idx="12">
                  <c:v>44592</c:v>
                </c:pt>
                <c:pt idx="13">
                  <c:v>44620</c:v>
                </c:pt>
                <c:pt idx="14">
                  <c:v>44651</c:v>
                </c:pt>
                <c:pt idx="15">
                  <c:v>44681</c:v>
                </c:pt>
                <c:pt idx="16">
                  <c:v>44712</c:v>
                </c:pt>
                <c:pt idx="17">
                  <c:v>44742</c:v>
                </c:pt>
                <c:pt idx="18">
                  <c:v>44773</c:v>
                </c:pt>
                <c:pt idx="19">
                  <c:v>44804</c:v>
                </c:pt>
                <c:pt idx="20">
                  <c:v>44834</c:v>
                </c:pt>
                <c:pt idx="21">
                  <c:v>44865</c:v>
                </c:pt>
                <c:pt idx="22">
                  <c:v>44895</c:v>
                </c:pt>
                <c:pt idx="23">
                  <c:v>44926</c:v>
                </c:pt>
                <c:pt idx="24">
                  <c:v>44957</c:v>
                </c:pt>
                <c:pt idx="25">
                  <c:v>44985</c:v>
                </c:pt>
                <c:pt idx="26">
                  <c:v>45016</c:v>
                </c:pt>
                <c:pt idx="27">
                  <c:v>45046</c:v>
                </c:pt>
                <c:pt idx="28">
                  <c:v>45076</c:v>
                </c:pt>
                <c:pt idx="29">
                  <c:v>45107</c:v>
                </c:pt>
                <c:pt idx="30">
                  <c:v>45137</c:v>
                </c:pt>
                <c:pt idx="31">
                  <c:v>45168</c:v>
                </c:pt>
                <c:pt idx="32">
                  <c:v>45199</c:v>
                </c:pt>
                <c:pt idx="33">
                  <c:v>45229</c:v>
                </c:pt>
                <c:pt idx="34">
                  <c:v>45260</c:v>
                </c:pt>
                <c:pt idx="35">
                  <c:v>45290</c:v>
                </c:pt>
                <c:pt idx="36">
                  <c:v>45321</c:v>
                </c:pt>
                <c:pt idx="37">
                  <c:v>45351</c:v>
                </c:pt>
                <c:pt idx="38">
                  <c:v>45380</c:v>
                </c:pt>
                <c:pt idx="39">
                  <c:v>45411</c:v>
                </c:pt>
                <c:pt idx="40">
                  <c:v>45441</c:v>
                </c:pt>
                <c:pt idx="41">
                  <c:v>45472</c:v>
                </c:pt>
                <c:pt idx="42">
                  <c:v>45502</c:v>
                </c:pt>
                <c:pt idx="43">
                  <c:v>45533</c:v>
                </c:pt>
                <c:pt idx="44">
                  <c:v>45564</c:v>
                </c:pt>
                <c:pt idx="45">
                  <c:v>45594</c:v>
                </c:pt>
                <c:pt idx="46">
                  <c:v>45625</c:v>
                </c:pt>
                <c:pt idx="47">
                  <c:v>45655</c:v>
                </c:pt>
                <c:pt idx="48">
                  <c:v>45686</c:v>
                </c:pt>
                <c:pt idx="49">
                  <c:v>45716</c:v>
                </c:pt>
                <c:pt idx="50">
                  <c:v>45744</c:v>
                </c:pt>
                <c:pt idx="51">
                  <c:v>45775</c:v>
                </c:pt>
              </c:numCache>
            </c:numRef>
          </c:cat>
          <c:val>
            <c:numRef>
              <c:f>'EM Policy Rate'!$K$3:$K$54</c:f>
              <c:numCache>
                <c:formatCode>General</c:formatCode>
                <c:ptCount val="52"/>
                <c:pt idx="27" formatCode="0.0">
                  <c:v>3</c:v>
                </c:pt>
                <c:pt idx="28" formatCode="0.0">
                  <c:v>3.5642999999999998</c:v>
                </c:pt>
                <c:pt idx="29" formatCode="0.0">
                  <c:v>3.6991000000000001</c:v>
                </c:pt>
                <c:pt idx="30" formatCode="0.0">
                  <c:v>3.7944</c:v>
                </c:pt>
                <c:pt idx="31" formatCode="0.0">
                  <c:v>3.8494000000000002</c:v>
                </c:pt>
                <c:pt idx="32" formatCode="0.0">
                  <c:v>3.8835999999999999</c:v>
                </c:pt>
                <c:pt idx="33" formatCode="0.0">
                  <c:v>3.8797000000000001</c:v>
                </c:pt>
                <c:pt idx="34" formatCode="0.0">
                  <c:v>3.8506999999999998</c:v>
                </c:pt>
                <c:pt idx="35" formatCode="0.0">
                  <c:v>3.7251999999999996</c:v>
                </c:pt>
                <c:pt idx="38" formatCode="0.0">
                  <c:v>3.5761666666666669</c:v>
                </c:pt>
                <c:pt idx="41" formatCode="0.0">
                  <c:v>3.3677333333333337</c:v>
                </c:pt>
                <c:pt idx="44" formatCode="0.0">
                  <c:v>3.2190666666666665</c:v>
                </c:pt>
                <c:pt idx="47" formatCode="0.0">
                  <c:v>3.0584333333333333</c:v>
                </c:pt>
                <c:pt idx="50" formatCode="0.0">
                  <c:v>2.9416333333333333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015-4685-AFA8-4B64B1019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725104"/>
        <c:axId val="2135735504"/>
      </c:lineChart>
      <c:dateAx>
        <c:axId val="2135725104"/>
        <c:scaling>
          <c:orientation val="minMax"/>
          <c:max val="45658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5735504"/>
        <c:crosses val="autoZero"/>
        <c:auto val="1"/>
        <c:lblOffset val="100"/>
        <c:baseTimeUnit val="months"/>
        <c:majorUnit val="12"/>
        <c:majorTimeUnit val="months"/>
      </c:dateAx>
      <c:valAx>
        <c:axId val="2135735504"/>
        <c:scaling>
          <c:orientation val="minMax"/>
          <c:max val="14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5725104"/>
        <c:crosses val="autoZero"/>
        <c:crossBetween val="between"/>
        <c:majorUnit val="4"/>
      </c:valAx>
      <c:spPr>
        <a:noFill/>
        <a:ln w="25400">
          <a:noFill/>
        </a:ln>
        <a:effectLst/>
      </c:spPr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6.841725244114602E-2"/>
          <c:y val="2.7489470792895078E-2"/>
          <c:w val="0.32460949678244533"/>
          <c:h val="0.34059102592796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82824899280812E-2"/>
          <c:y val="2.9567436339601405E-2"/>
          <c:w val="0.89575050304472503"/>
          <c:h val="0.88999998856468499"/>
        </c:manualLayout>
      </c:layout>
      <c:lineChart>
        <c:grouping val="standard"/>
        <c:varyColors val="0"/>
        <c:ser>
          <c:idx val="0"/>
          <c:order val="0"/>
          <c:tx>
            <c:strRef>
              <c:f>'Core inflation (M)'!$AP$3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25400" cap="rnd">
              <a:solidFill>
                <a:srgbClr val="004C97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'Core inflation (M)'!$A$351:$A$583</c:f>
              <c:numCache>
                <c:formatCode>m/d/yyyy</c:formatCode>
                <c:ptCount val="233"/>
                <c:pt idx="0">
                  <c:v>37986</c:v>
                </c:pt>
                <c:pt idx="1">
                  <c:v>38017</c:v>
                </c:pt>
                <c:pt idx="2">
                  <c:v>38046</c:v>
                </c:pt>
                <c:pt idx="3">
                  <c:v>38077</c:v>
                </c:pt>
                <c:pt idx="4">
                  <c:v>38107</c:v>
                </c:pt>
                <c:pt idx="5">
                  <c:v>38138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38291</c:v>
                </c:pt>
                <c:pt idx="11">
                  <c:v>38321</c:v>
                </c:pt>
                <c:pt idx="12">
                  <c:v>38352</c:v>
                </c:pt>
                <c:pt idx="13">
                  <c:v>38383</c:v>
                </c:pt>
                <c:pt idx="14">
                  <c:v>38411</c:v>
                </c:pt>
                <c:pt idx="15">
                  <c:v>38442</c:v>
                </c:pt>
                <c:pt idx="16">
                  <c:v>38472</c:v>
                </c:pt>
                <c:pt idx="17">
                  <c:v>38503</c:v>
                </c:pt>
                <c:pt idx="18">
                  <c:v>38533</c:v>
                </c:pt>
                <c:pt idx="19">
                  <c:v>38564</c:v>
                </c:pt>
                <c:pt idx="20">
                  <c:v>38595</c:v>
                </c:pt>
                <c:pt idx="21">
                  <c:v>38625</c:v>
                </c:pt>
                <c:pt idx="22">
                  <c:v>38656</c:v>
                </c:pt>
                <c:pt idx="23">
                  <c:v>38686</c:v>
                </c:pt>
                <c:pt idx="24">
                  <c:v>38717</c:v>
                </c:pt>
                <c:pt idx="25">
                  <c:v>38748</c:v>
                </c:pt>
                <c:pt idx="26">
                  <c:v>38776</c:v>
                </c:pt>
                <c:pt idx="27">
                  <c:v>38807</c:v>
                </c:pt>
                <c:pt idx="28">
                  <c:v>38837</c:v>
                </c:pt>
                <c:pt idx="29">
                  <c:v>38868</c:v>
                </c:pt>
                <c:pt idx="30">
                  <c:v>38898</c:v>
                </c:pt>
                <c:pt idx="31">
                  <c:v>38929</c:v>
                </c:pt>
                <c:pt idx="32">
                  <c:v>38960</c:v>
                </c:pt>
                <c:pt idx="33">
                  <c:v>38990</c:v>
                </c:pt>
                <c:pt idx="34">
                  <c:v>39021</c:v>
                </c:pt>
                <c:pt idx="35">
                  <c:v>39051</c:v>
                </c:pt>
                <c:pt idx="36">
                  <c:v>39082</c:v>
                </c:pt>
                <c:pt idx="37">
                  <c:v>39113</c:v>
                </c:pt>
                <c:pt idx="38">
                  <c:v>39141</c:v>
                </c:pt>
                <c:pt idx="39">
                  <c:v>39172</c:v>
                </c:pt>
                <c:pt idx="40">
                  <c:v>39202</c:v>
                </c:pt>
                <c:pt idx="41">
                  <c:v>39233</c:v>
                </c:pt>
                <c:pt idx="42">
                  <c:v>39263</c:v>
                </c:pt>
                <c:pt idx="43">
                  <c:v>39294</c:v>
                </c:pt>
                <c:pt idx="44">
                  <c:v>39325</c:v>
                </c:pt>
                <c:pt idx="45">
                  <c:v>39355</c:v>
                </c:pt>
                <c:pt idx="46">
                  <c:v>39386</c:v>
                </c:pt>
                <c:pt idx="47">
                  <c:v>39416</c:v>
                </c:pt>
                <c:pt idx="48">
                  <c:v>39447</c:v>
                </c:pt>
                <c:pt idx="49">
                  <c:v>39478</c:v>
                </c:pt>
                <c:pt idx="50">
                  <c:v>39507</c:v>
                </c:pt>
                <c:pt idx="51">
                  <c:v>39538</c:v>
                </c:pt>
                <c:pt idx="52">
                  <c:v>39568</c:v>
                </c:pt>
                <c:pt idx="53">
                  <c:v>39599</c:v>
                </c:pt>
                <c:pt idx="54">
                  <c:v>39629</c:v>
                </c:pt>
                <c:pt idx="55">
                  <c:v>39660</c:v>
                </c:pt>
                <c:pt idx="56">
                  <c:v>39691</c:v>
                </c:pt>
                <c:pt idx="57">
                  <c:v>39721</c:v>
                </c:pt>
                <c:pt idx="58">
                  <c:v>39752</c:v>
                </c:pt>
                <c:pt idx="59">
                  <c:v>39782</c:v>
                </c:pt>
                <c:pt idx="60">
                  <c:v>39813</c:v>
                </c:pt>
                <c:pt idx="61">
                  <c:v>39844</c:v>
                </c:pt>
                <c:pt idx="62">
                  <c:v>39872</c:v>
                </c:pt>
                <c:pt idx="63">
                  <c:v>39903</c:v>
                </c:pt>
                <c:pt idx="64">
                  <c:v>39933</c:v>
                </c:pt>
                <c:pt idx="65">
                  <c:v>39964</c:v>
                </c:pt>
                <c:pt idx="66">
                  <c:v>39994</c:v>
                </c:pt>
                <c:pt idx="67">
                  <c:v>40025</c:v>
                </c:pt>
                <c:pt idx="68">
                  <c:v>40056</c:v>
                </c:pt>
                <c:pt idx="69">
                  <c:v>40086</c:v>
                </c:pt>
                <c:pt idx="70">
                  <c:v>40117</c:v>
                </c:pt>
                <c:pt idx="71">
                  <c:v>40147</c:v>
                </c:pt>
                <c:pt idx="72">
                  <c:v>40178</c:v>
                </c:pt>
                <c:pt idx="73">
                  <c:v>40209</c:v>
                </c:pt>
                <c:pt idx="74">
                  <c:v>40237</c:v>
                </c:pt>
                <c:pt idx="75">
                  <c:v>40268</c:v>
                </c:pt>
                <c:pt idx="76">
                  <c:v>40298</c:v>
                </c:pt>
                <c:pt idx="77">
                  <c:v>40329</c:v>
                </c:pt>
                <c:pt idx="78">
                  <c:v>40359</c:v>
                </c:pt>
                <c:pt idx="79">
                  <c:v>40390</c:v>
                </c:pt>
                <c:pt idx="80">
                  <c:v>40421</c:v>
                </c:pt>
                <c:pt idx="81">
                  <c:v>40451</c:v>
                </c:pt>
                <c:pt idx="82">
                  <c:v>40482</c:v>
                </c:pt>
                <c:pt idx="83">
                  <c:v>40512</c:v>
                </c:pt>
                <c:pt idx="84">
                  <c:v>40543</c:v>
                </c:pt>
                <c:pt idx="85">
                  <c:v>40574</c:v>
                </c:pt>
                <c:pt idx="86">
                  <c:v>40602</c:v>
                </c:pt>
                <c:pt idx="87">
                  <c:v>40633</c:v>
                </c:pt>
                <c:pt idx="88">
                  <c:v>40663</c:v>
                </c:pt>
                <c:pt idx="89">
                  <c:v>40694</c:v>
                </c:pt>
                <c:pt idx="90">
                  <c:v>40724</c:v>
                </c:pt>
                <c:pt idx="91">
                  <c:v>40755</c:v>
                </c:pt>
                <c:pt idx="92">
                  <c:v>40786</c:v>
                </c:pt>
                <c:pt idx="93">
                  <c:v>40816</c:v>
                </c:pt>
                <c:pt idx="94">
                  <c:v>40847</c:v>
                </c:pt>
                <c:pt idx="95">
                  <c:v>40877</c:v>
                </c:pt>
                <c:pt idx="96">
                  <c:v>40908</c:v>
                </c:pt>
                <c:pt idx="97">
                  <c:v>40939</c:v>
                </c:pt>
                <c:pt idx="98">
                  <c:v>40968</c:v>
                </c:pt>
                <c:pt idx="99">
                  <c:v>40999</c:v>
                </c:pt>
                <c:pt idx="100">
                  <c:v>41029</c:v>
                </c:pt>
                <c:pt idx="101">
                  <c:v>41060</c:v>
                </c:pt>
                <c:pt idx="102">
                  <c:v>41090</c:v>
                </c:pt>
                <c:pt idx="103">
                  <c:v>41121</c:v>
                </c:pt>
                <c:pt idx="104">
                  <c:v>41152</c:v>
                </c:pt>
                <c:pt idx="105">
                  <c:v>41182</c:v>
                </c:pt>
                <c:pt idx="106">
                  <c:v>41213</c:v>
                </c:pt>
                <c:pt idx="107">
                  <c:v>41243</c:v>
                </c:pt>
                <c:pt idx="108">
                  <c:v>41274</c:v>
                </c:pt>
                <c:pt idx="109">
                  <c:v>41305</c:v>
                </c:pt>
                <c:pt idx="110">
                  <c:v>41333</c:v>
                </c:pt>
                <c:pt idx="111">
                  <c:v>41364</c:v>
                </c:pt>
                <c:pt idx="112">
                  <c:v>41394</c:v>
                </c:pt>
                <c:pt idx="113">
                  <c:v>41425</c:v>
                </c:pt>
                <c:pt idx="114">
                  <c:v>41455</c:v>
                </c:pt>
                <c:pt idx="115">
                  <c:v>41486</c:v>
                </c:pt>
                <c:pt idx="116">
                  <c:v>41517</c:v>
                </c:pt>
                <c:pt idx="117">
                  <c:v>41547</c:v>
                </c:pt>
                <c:pt idx="118">
                  <c:v>41578</c:v>
                </c:pt>
                <c:pt idx="119">
                  <c:v>41608</c:v>
                </c:pt>
                <c:pt idx="120">
                  <c:v>41639</c:v>
                </c:pt>
                <c:pt idx="121">
                  <c:v>41670</c:v>
                </c:pt>
                <c:pt idx="122">
                  <c:v>41698</c:v>
                </c:pt>
                <c:pt idx="123">
                  <c:v>41729</c:v>
                </c:pt>
                <c:pt idx="124">
                  <c:v>41759</c:v>
                </c:pt>
                <c:pt idx="125">
                  <c:v>41790</c:v>
                </c:pt>
                <c:pt idx="126">
                  <c:v>41820</c:v>
                </c:pt>
                <c:pt idx="127">
                  <c:v>41851</c:v>
                </c:pt>
                <c:pt idx="128">
                  <c:v>41882</c:v>
                </c:pt>
                <c:pt idx="129">
                  <c:v>41912</c:v>
                </c:pt>
                <c:pt idx="130">
                  <c:v>41943</c:v>
                </c:pt>
                <c:pt idx="131">
                  <c:v>41973</c:v>
                </c:pt>
                <c:pt idx="132">
                  <c:v>42004</c:v>
                </c:pt>
                <c:pt idx="133">
                  <c:v>42035</c:v>
                </c:pt>
                <c:pt idx="134">
                  <c:v>42063</c:v>
                </c:pt>
                <c:pt idx="135">
                  <c:v>42094</c:v>
                </c:pt>
                <c:pt idx="136">
                  <c:v>42124</c:v>
                </c:pt>
                <c:pt idx="137">
                  <c:v>42155</c:v>
                </c:pt>
                <c:pt idx="138">
                  <c:v>42185</c:v>
                </c:pt>
                <c:pt idx="139">
                  <c:v>42216</c:v>
                </c:pt>
                <c:pt idx="140">
                  <c:v>42247</c:v>
                </c:pt>
                <c:pt idx="141">
                  <c:v>42277</c:v>
                </c:pt>
                <c:pt idx="142">
                  <c:v>42308</c:v>
                </c:pt>
                <c:pt idx="143">
                  <c:v>42338</c:v>
                </c:pt>
                <c:pt idx="144">
                  <c:v>42369</c:v>
                </c:pt>
                <c:pt idx="145">
                  <c:v>42400</c:v>
                </c:pt>
                <c:pt idx="146">
                  <c:v>42429</c:v>
                </c:pt>
                <c:pt idx="147">
                  <c:v>42460</c:v>
                </c:pt>
                <c:pt idx="148">
                  <c:v>42490</c:v>
                </c:pt>
                <c:pt idx="149">
                  <c:v>42521</c:v>
                </c:pt>
                <c:pt idx="150">
                  <c:v>42551</c:v>
                </c:pt>
                <c:pt idx="151">
                  <c:v>42582</c:v>
                </c:pt>
                <c:pt idx="152">
                  <c:v>42613</c:v>
                </c:pt>
                <c:pt idx="153">
                  <c:v>42643</c:v>
                </c:pt>
                <c:pt idx="154">
                  <c:v>42674</c:v>
                </c:pt>
                <c:pt idx="155">
                  <c:v>42704</c:v>
                </c:pt>
                <c:pt idx="156">
                  <c:v>42735</c:v>
                </c:pt>
                <c:pt idx="157">
                  <c:v>42766</c:v>
                </c:pt>
                <c:pt idx="158">
                  <c:v>42794</c:v>
                </c:pt>
                <c:pt idx="159">
                  <c:v>42825</c:v>
                </c:pt>
                <c:pt idx="160">
                  <c:v>42855</c:v>
                </c:pt>
                <c:pt idx="161">
                  <c:v>42886</c:v>
                </c:pt>
                <c:pt idx="162">
                  <c:v>42916</c:v>
                </c:pt>
                <c:pt idx="163">
                  <c:v>42947</c:v>
                </c:pt>
                <c:pt idx="164">
                  <c:v>42978</c:v>
                </c:pt>
                <c:pt idx="165">
                  <c:v>43008</c:v>
                </c:pt>
                <c:pt idx="166">
                  <c:v>43039</c:v>
                </c:pt>
                <c:pt idx="167">
                  <c:v>43069</c:v>
                </c:pt>
                <c:pt idx="168">
                  <c:v>43100</c:v>
                </c:pt>
                <c:pt idx="169">
                  <c:v>43131</c:v>
                </c:pt>
                <c:pt idx="170">
                  <c:v>43159</c:v>
                </c:pt>
                <c:pt idx="171">
                  <c:v>43190</c:v>
                </c:pt>
                <c:pt idx="172">
                  <c:v>43220</c:v>
                </c:pt>
                <c:pt idx="173">
                  <c:v>43251</c:v>
                </c:pt>
                <c:pt idx="174">
                  <c:v>43281</c:v>
                </c:pt>
                <c:pt idx="175">
                  <c:v>43312</c:v>
                </c:pt>
                <c:pt idx="176">
                  <c:v>43343</c:v>
                </c:pt>
                <c:pt idx="177">
                  <c:v>43373</c:v>
                </c:pt>
                <c:pt idx="178">
                  <c:v>43404</c:v>
                </c:pt>
                <c:pt idx="179">
                  <c:v>43434</c:v>
                </c:pt>
                <c:pt idx="180">
                  <c:v>43465</c:v>
                </c:pt>
                <c:pt idx="181">
                  <c:v>43496</c:v>
                </c:pt>
                <c:pt idx="182">
                  <c:v>43524</c:v>
                </c:pt>
                <c:pt idx="183">
                  <c:v>43555</c:v>
                </c:pt>
                <c:pt idx="184">
                  <c:v>43585</c:v>
                </c:pt>
                <c:pt idx="185">
                  <c:v>43616</c:v>
                </c:pt>
                <c:pt idx="186">
                  <c:v>43646</c:v>
                </c:pt>
                <c:pt idx="187">
                  <c:v>43677</c:v>
                </c:pt>
                <c:pt idx="188">
                  <c:v>43708</c:v>
                </c:pt>
                <c:pt idx="189">
                  <c:v>43738</c:v>
                </c:pt>
                <c:pt idx="190">
                  <c:v>43769</c:v>
                </c:pt>
                <c:pt idx="191">
                  <c:v>43799</c:v>
                </c:pt>
                <c:pt idx="192">
                  <c:v>43830</c:v>
                </c:pt>
                <c:pt idx="193">
                  <c:v>43861</c:v>
                </c:pt>
                <c:pt idx="194">
                  <c:v>43890</c:v>
                </c:pt>
                <c:pt idx="195">
                  <c:v>43921</c:v>
                </c:pt>
                <c:pt idx="196">
                  <c:v>43951</c:v>
                </c:pt>
                <c:pt idx="197">
                  <c:v>43982</c:v>
                </c:pt>
                <c:pt idx="198">
                  <c:v>44012</c:v>
                </c:pt>
                <c:pt idx="199">
                  <c:v>44043</c:v>
                </c:pt>
                <c:pt idx="200">
                  <c:v>44074</c:v>
                </c:pt>
                <c:pt idx="201">
                  <c:v>44104</c:v>
                </c:pt>
                <c:pt idx="202">
                  <c:v>44135</c:v>
                </c:pt>
                <c:pt idx="203">
                  <c:v>44165</c:v>
                </c:pt>
                <c:pt idx="204">
                  <c:v>44196</c:v>
                </c:pt>
                <c:pt idx="205">
                  <c:v>44227</c:v>
                </c:pt>
                <c:pt idx="206">
                  <c:v>44255</c:v>
                </c:pt>
                <c:pt idx="207">
                  <c:v>44286</c:v>
                </c:pt>
                <c:pt idx="208">
                  <c:v>44316</c:v>
                </c:pt>
                <c:pt idx="209">
                  <c:v>44347</c:v>
                </c:pt>
                <c:pt idx="210">
                  <c:v>44377</c:v>
                </c:pt>
                <c:pt idx="211">
                  <c:v>44408</c:v>
                </c:pt>
                <c:pt idx="212">
                  <c:v>44439</c:v>
                </c:pt>
                <c:pt idx="213">
                  <c:v>44469</c:v>
                </c:pt>
                <c:pt idx="214">
                  <c:v>44500</c:v>
                </c:pt>
                <c:pt idx="215">
                  <c:v>44530</c:v>
                </c:pt>
                <c:pt idx="216">
                  <c:v>44561</c:v>
                </c:pt>
                <c:pt idx="217">
                  <c:v>44592</c:v>
                </c:pt>
                <c:pt idx="218">
                  <c:v>44620</c:v>
                </c:pt>
                <c:pt idx="219">
                  <c:v>44651</c:v>
                </c:pt>
                <c:pt idx="220">
                  <c:v>44681</c:v>
                </c:pt>
                <c:pt idx="221">
                  <c:v>44712</c:v>
                </c:pt>
                <c:pt idx="222">
                  <c:v>44742</c:v>
                </c:pt>
                <c:pt idx="223">
                  <c:v>44773</c:v>
                </c:pt>
                <c:pt idx="224">
                  <c:v>44804</c:v>
                </c:pt>
                <c:pt idx="225">
                  <c:v>44834</c:v>
                </c:pt>
                <c:pt idx="226">
                  <c:v>44865</c:v>
                </c:pt>
                <c:pt idx="227">
                  <c:v>44895</c:v>
                </c:pt>
                <c:pt idx="228">
                  <c:v>44926</c:v>
                </c:pt>
                <c:pt idx="229">
                  <c:v>44957</c:v>
                </c:pt>
                <c:pt idx="230">
                  <c:v>44985</c:v>
                </c:pt>
                <c:pt idx="231">
                  <c:v>45016</c:v>
                </c:pt>
              </c:numCache>
            </c:numRef>
          </c:cat>
          <c:val>
            <c:numRef>
              <c:f>'Core inflation (M)'!$AP$351:$AP$583</c:f>
              <c:numCache>
                <c:formatCode>General</c:formatCode>
                <c:ptCount val="233"/>
                <c:pt idx="0">
                  <c:v>1.551814596216964</c:v>
                </c:pt>
                <c:pt idx="1">
                  <c:v>1.4897064781055533</c:v>
                </c:pt>
                <c:pt idx="2">
                  <c:v>1.5398093636108641</c:v>
                </c:pt>
                <c:pt idx="3">
                  <c:v>1.4755523399415296</c:v>
                </c:pt>
                <c:pt idx="4">
                  <c:v>1.4300617579640758</c:v>
                </c:pt>
                <c:pt idx="5">
                  <c:v>1.4055345431530597</c:v>
                </c:pt>
                <c:pt idx="6">
                  <c:v>1.4915544040888591</c:v>
                </c:pt>
                <c:pt idx="7">
                  <c:v>1.4833795028843824</c:v>
                </c:pt>
                <c:pt idx="8">
                  <c:v>1.4570939280899466</c:v>
                </c:pt>
                <c:pt idx="9">
                  <c:v>1.3732213904823567</c:v>
                </c:pt>
                <c:pt idx="10">
                  <c:v>1.3724313834093564</c:v>
                </c:pt>
                <c:pt idx="11">
                  <c:v>1.4226029631318937</c:v>
                </c:pt>
                <c:pt idx="12">
                  <c:v>1.3281643773311202</c:v>
                </c:pt>
                <c:pt idx="13">
                  <c:v>1.2562132211325689</c:v>
                </c:pt>
                <c:pt idx="14">
                  <c:v>1.1434922426232106</c:v>
                </c:pt>
                <c:pt idx="15">
                  <c:v>1.283490656789354</c:v>
                </c:pt>
                <c:pt idx="16">
                  <c:v>1.1933599062400759</c:v>
                </c:pt>
                <c:pt idx="17">
                  <c:v>1.3737004908979173</c:v>
                </c:pt>
                <c:pt idx="18">
                  <c:v>1.300238756632524</c:v>
                </c:pt>
                <c:pt idx="19">
                  <c:v>1.223687664344169</c:v>
                </c:pt>
                <c:pt idx="20">
                  <c:v>1.5402843601895668</c:v>
                </c:pt>
                <c:pt idx="21">
                  <c:v>1.322548558737175</c:v>
                </c:pt>
                <c:pt idx="22">
                  <c:v>1.3810048869468119</c:v>
                </c:pt>
                <c:pt idx="23">
                  <c:v>1.4343812580583233</c:v>
                </c:pt>
                <c:pt idx="24">
                  <c:v>1.3400073706048374</c:v>
                </c:pt>
                <c:pt idx="25">
                  <c:v>1.2316328120264828</c:v>
                </c:pt>
                <c:pt idx="26">
                  <c:v>1.3690766410311852</c:v>
                </c:pt>
                <c:pt idx="27">
                  <c:v>1.3007409400150607</c:v>
                </c:pt>
                <c:pt idx="28">
                  <c:v>1.4144962765022058</c:v>
                </c:pt>
                <c:pt idx="29">
                  <c:v>1.3051359859979144</c:v>
                </c:pt>
                <c:pt idx="30">
                  <c:v>1.3507777344718761</c:v>
                </c:pt>
                <c:pt idx="31">
                  <c:v>1.3595112548620634</c:v>
                </c:pt>
                <c:pt idx="32">
                  <c:v>1.3601598582220404</c:v>
                </c:pt>
                <c:pt idx="33">
                  <c:v>1.4301115400478537</c:v>
                </c:pt>
                <c:pt idx="34">
                  <c:v>1.4182563711675797</c:v>
                </c:pt>
                <c:pt idx="35">
                  <c:v>1.4710785055756261</c:v>
                </c:pt>
                <c:pt idx="36">
                  <c:v>1.3883187892650497</c:v>
                </c:pt>
                <c:pt idx="37">
                  <c:v>1.6195166106471959</c:v>
                </c:pt>
                <c:pt idx="38">
                  <c:v>1.6002090068907222</c:v>
                </c:pt>
                <c:pt idx="39">
                  <c:v>1.7194227438700764</c:v>
                </c:pt>
                <c:pt idx="40">
                  <c:v>1.756278581827587</c:v>
                </c:pt>
                <c:pt idx="41">
                  <c:v>1.8077655378756958</c:v>
                </c:pt>
                <c:pt idx="42">
                  <c:v>1.7205993281407572</c:v>
                </c:pt>
                <c:pt idx="43">
                  <c:v>1.7307618958220274</c:v>
                </c:pt>
                <c:pt idx="44">
                  <c:v>1.7465293484814239</c:v>
                </c:pt>
                <c:pt idx="45">
                  <c:v>1.7293966296183712</c:v>
                </c:pt>
                <c:pt idx="46">
                  <c:v>1.728175322814252</c:v>
                </c:pt>
                <c:pt idx="47">
                  <c:v>1.7969629393649882</c:v>
                </c:pt>
                <c:pt idx="48">
                  <c:v>1.7974842709836878</c:v>
                </c:pt>
                <c:pt idx="49">
                  <c:v>1.72020384678612</c:v>
                </c:pt>
                <c:pt idx="50">
                  <c:v>1.6675936225435706</c:v>
                </c:pt>
                <c:pt idx="51">
                  <c:v>1.7726820513258801</c:v>
                </c:pt>
                <c:pt idx="52">
                  <c:v>1.7636052719230193</c:v>
                </c:pt>
                <c:pt idx="53">
                  <c:v>1.7254496588794623</c:v>
                </c:pt>
                <c:pt idx="54">
                  <c:v>1.9989453049583403</c:v>
                </c:pt>
                <c:pt idx="55">
                  <c:v>1.9467333232845974</c:v>
                </c:pt>
                <c:pt idx="56">
                  <c:v>2.0066841903629964</c:v>
                </c:pt>
                <c:pt idx="57">
                  <c:v>2.2068527972054639</c:v>
                </c:pt>
                <c:pt idx="58">
                  <c:v>2.2107278154975845</c:v>
                </c:pt>
                <c:pt idx="59">
                  <c:v>2.0653821826878414</c:v>
                </c:pt>
                <c:pt idx="60">
                  <c:v>1.9007032501820333</c:v>
                </c:pt>
                <c:pt idx="61">
                  <c:v>1.7163967701274103</c:v>
                </c:pt>
                <c:pt idx="62">
                  <c:v>1.7559729480097772</c:v>
                </c:pt>
                <c:pt idx="63">
                  <c:v>1.6223100255666409</c:v>
                </c:pt>
                <c:pt idx="64">
                  <c:v>1.6174020808209448</c:v>
                </c:pt>
                <c:pt idx="65">
                  <c:v>1.7060008732782705</c:v>
                </c:pt>
                <c:pt idx="66">
                  <c:v>1.5026063748191874</c:v>
                </c:pt>
                <c:pt idx="67">
                  <c:v>1.5566570325649423</c:v>
                </c:pt>
                <c:pt idx="68">
                  <c:v>1.6048848579048567</c:v>
                </c:pt>
                <c:pt idx="69">
                  <c:v>1.4752128119570571</c:v>
                </c:pt>
                <c:pt idx="70">
                  <c:v>1.5012471761126847</c:v>
                </c:pt>
                <c:pt idx="71">
                  <c:v>1.4667258202346929</c:v>
                </c:pt>
                <c:pt idx="72">
                  <c:v>1.4525582780438171</c:v>
                </c:pt>
                <c:pt idx="73">
                  <c:v>1.4726578851484149</c:v>
                </c:pt>
                <c:pt idx="74">
                  <c:v>1.3577423710772791</c:v>
                </c:pt>
                <c:pt idx="75">
                  <c:v>1.3230431215867853</c:v>
                </c:pt>
                <c:pt idx="76">
                  <c:v>1.223210316233498</c:v>
                </c:pt>
                <c:pt idx="77">
                  <c:v>1.2091044538089193</c:v>
                </c:pt>
                <c:pt idx="78">
                  <c:v>1.2489535697794096</c:v>
                </c:pt>
                <c:pt idx="79">
                  <c:v>1.2347773965807249</c:v>
                </c:pt>
                <c:pt idx="80">
                  <c:v>1.0889604611283374</c:v>
                </c:pt>
                <c:pt idx="81">
                  <c:v>0.9659833237845703</c:v>
                </c:pt>
                <c:pt idx="82">
                  <c:v>1.0777233889400151</c:v>
                </c:pt>
                <c:pt idx="83">
                  <c:v>1.1443426163565036</c:v>
                </c:pt>
                <c:pt idx="84">
                  <c:v>1.2865838888713341</c:v>
                </c:pt>
                <c:pt idx="85">
                  <c:v>1.5141578218660072</c:v>
                </c:pt>
                <c:pt idx="86">
                  <c:v>1.2580662986817401</c:v>
                </c:pt>
                <c:pt idx="87">
                  <c:v>1.8157777771584591</c:v>
                </c:pt>
                <c:pt idx="88">
                  <c:v>1.6741336618714655</c:v>
                </c:pt>
                <c:pt idx="89">
                  <c:v>1.7405848980058849</c:v>
                </c:pt>
                <c:pt idx="90">
                  <c:v>1.5973313239789633</c:v>
                </c:pt>
                <c:pt idx="91">
                  <c:v>1.782996521437191</c:v>
                </c:pt>
                <c:pt idx="92">
                  <c:v>1.6589424514976727</c:v>
                </c:pt>
                <c:pt idx="93">
                  <c:v>1.8139017748906383</c:v>
                </c:pt>
                <c:pt idx="94">
                  <c:v>1.7660009666855743</c:v>
                </c:pt>
                <c:pt idx="95">
                  <c:v>1.7332422079594281</c:v>
                </c:pt>
                <c:pt idx="96">
                  <c:v>1.7673444826964797</c:v>
                </c:pt>
                <c:pt idx="97">
                  <c:v>1.7350625022542232</c:v>
                </c:pt>
                <c:pt idx="98">
                  <c:v>1.7158945527198952</c:v>
                </c:pt>
                <c:pt idx="99">
                  <c:v>1.6552039003989449</c:v>
                </c:pt>
                <c:pt idx="100">
                  <c:v>1.8288028648777797</c:v>
                </c:pt>
                <c:pt idx="101">
                  <c:v>1.5029282151759702</c:v>
                </c:pt>
                <c:pt idx="102">
                  <c:v>1.5902761847013736</c:v>
                </c:pt>
                <c:pt idx="103">
                  <c:v>1.4897240139028938</c:v>
                </c:pt>
                <c:pt idx="104">
                  <c:v>1.3433228231099292</c:v>
                </c:pt>
                <c:pt idx="105">
                  <c:v>1.451962392406891</c:v>
                </c:pt>
                <c:pt idx="106">
                  <c:v>1.410386181458442</c:v>
                </c:pt>
                <c:pt idx="107">
                  <c:v>1.3563034275346979</c:v>
                </c:pt>
                <c:pt idx="108">
                  <c:v>1.5116916331749977</c:v>
                </c:pt>
                <c:pt idx="109">
                  <c:v>1.0946484337621811</c:v>
                </c:pt>
                <c:pt idx="110">
                  <c:v>1.1970342427888454</c:v>
                </c:pt>
                <c:pt idx="111">
                  <c:v>1.1996106805914479</c:v>
                </c:pt>
                <c:pt idx="112">
                  <c:v>1.0005884184619163</c:v>
                </c:pt>
                <c:pt idx="113">
                  <c:v>1.0516188959660369</c:v>
                </c:pt>
                <c:pt idx="114">
                  <c:v>0.99854033970274259</c:v>
                </c:pt>
                <c:pt idx="115">
                  <c:v>1.0901580459770059</c:v>
                </c:pt>
                <c:pt idx="116">
                  <c:v>1.2391248720573174</c:v>
                </c:pt>
                <c:pt idx="117">
                  <c:v>1.0024223879645433</c:v>
                </c:pt>
                <c:pt idx="118">
                  <c:v>0.93971985457555718</c:v>
                </c:pt>
                <c:pt idx="119">
                  <c:v>1.0729929751781171</c:v>
                </c:pt>
                <c:pt idx="120">
                  <c:v>0.92376267087077224</c:v>
                </c:pt>
                <c:pt idx="121">
                  <c:v>1.0732675335526665</c:v>
                </c:pt>
                <c:pt idx="122">
                  <c:v>0.91885666169922331</c:v>
                </c:pt>
                <c:pt idx="123">
                  <c:v>0.92556033990395292</c:v>
                </c:pt>
                <c:pt idx="124">
                  <c:v>1.0250346100600112</c:v>
                </c:pt>
                <c:pt idx="125">
                  <c:v>0.82053439932673911</c:v>
                </c:pt>
                <c:pt idx="126">
                  <c:v>0.92378910642411682</c:v>
                </c:pt>
                <c:pt idx="127">
                  <c:v>0.97458962987872155</c:v>
                </c:pt>
                <c:pt idx="128">
                  <c:v>1.0189056213612844</c:v>
                </c:pt>
                <c:pt idx="129">
                  <c:v>0.86903807949786227</c:v>
                </c:pt>
                <c:pt idx="130">
                  <c:v>0.76530365641268361</c:v>
                </c:pt>
                <c:pt idx="131">
                  <c:v>0.73296388227962694</c:v>
                </c:pt>
                <c:pt idx="132">
                  <c:v>0.76750501665553372</c:v>
                </c:pt>
                <c:pt idx="133">
                  <c:v>1.0082224926934771</c:v>
                </c:pt>
                <c:pt idx="134">
                  <c:v>1.1257458335810355</c:v>
                </c:pt>
                <c:pt idx="135">
                  <c:v>1.0087823803295421</c:v>
                </c:pt>
                <c:pt idx="136">
                  <c:v>0.63578876304087828</c:v>
                </c:pt>
                <c:pt idx="137">
                  <c:v>0.97786866714766774</c:v>
                </c:pt>
                <c:pt idx="138">
                  <c:v>0.76617506300265603</c:v>
                </c:pt>
                <c:pt idx="139">
                  <c:v>1.0922525845362259</c:v>
                </c:pt>
                <c:pt idx="140">
                  <c:v>0.92463123968940408</c:v>
                </c:pt>
                <c:pt idx="141">
                  <c:v>1.1099899091826515</c:v>
                </c:pt>
                <c:pt idx="142">
                  <c:v>1.1760834351928438</c:v>
                </c:pt>
                <c:pt idx="143">
                  <c:v>1.0838294538215578</c:v>
                </c:pt>
                <c:pt idx="144">
                  <c:v>1.0827378229656617</c:v>
                </c:pt>
                <c:pt idx="145">
                  <c:v>1.0005305464628407</c:v>
                </c:pt>
                <c:pt idx="146">
                  <c:v>0.99851444181896909</c:v>
                </c:pt>
                <c:pt idx="147">
                  <c:v>1.0876392451660806</c:v>
                </c:pt>
                <c:pt idx="148">
                  <c:v>0.85271629778672065</c:v>
                </c:pt>
                <c:pt idx="149">
                  <c:v>1.0464285782326499</c:v>
                </c:pt>
                <c:pt idx="150">
                  <c:v>0.96565653288342901</c:v>
                </c:pt>
                <c:pt idx="151">
                  <c:v>1.0196742668171197</c:v>
                </c:pt>
                <c:pt idx="152">
                  <c:v>0.88018151598015493</c:v>
                </c:pt>
                <c:pt idx="153">
                  <c:v>0.7785614664275684</c:v>
                </c:pt>
                <c:pt idx="154">
                  <c:v>0.83627857905610625</c:v>
                </c:pt>
                <c:pt idx="155">
                  <c:v>0.8950496163310504</c:v>
                </c:pt>
                <c:pt idx="156">
                  <c:v>0.99528925881664065</c:v>
                </c:pt>
                <c:pt idx="157">
                  <c:v>0.94282007500605403</c:v>
                </c:pt>
                <c:pt idx="158">
                  <c:v>0.9293711535742446</c:v>
                </c:pt>
                <c:pt idx="159">
                  <c:v>0.79720996373430353</c:v>
                </c:pt>
                <c:pt idx="160">
                  <c:v>1.1625219360218111</c:v>
                </c:pt>
                <c:pt idx="161">
                  <c:v>0.99305257656217805</c:v>
                </c:pt>
                <c:pt idx="162">
                  <c:v>1.1306196284288106</c:v>
                </c:pt>
                <c:pt idx="163">
                  <c:v>1.1983159100114804</c:v>
                </c:pt>
                <c:pt idx="164">
                  <c:v>1.2480261937913681</c:v>
                </c:pt>
                <c:pt idx="165">
                  <c:v>1.2434860395040843</c:v>
                </c:pt>
                <c:pt idx="166">
                  <c:v>1.1802865864162797</c:v>
                </c:pt>
                <c:pt idx="167">
                  <c:v>1.0916079780657029</c:v>
                </c:pt>
                <c:pt idx="168">
                  <c:v>1.1464562692282954</c:v>
                </c:pt>
                <c:pt idx="169">
                  <c:v>0.86777178030837376</c:v>
                </c:pt>
                <c:pt idx="170">
                  <c:v>0.86716064353019817</c:v>
                </c:pt>
                <c:pt idx="171">
                  <c:v>0.9318040486337722</c:v>
                </c:pt>
                <c:pt idx="172">
                  <c:v>0.82060930673522137</c:v>
                </c:pt>
                <c:pt idx="173">
                  <c:v>0.97861945686776153</c:v>
                </c:pt>
                <c:pt idx="174">
                  <c:v>0.86629928479956675</c:v>
                </c:pt>
                <c:pt idx="175">
                  <c:v>0.84291290104528827</c:v>
                </c:pt>
                <c:pt idx="176">
                  <c:v>0.76448107524528552</c:v>
                </c:pt>
                <c:pt idx="177">
                  <c:v>0.8602048794101691</c:v>
                </c:pt>
                <c:pt idx="178">
                  <c:v>0.96130658507153299</c:v>
                </c:pt>
                <c:pt idx="179">
                  <c:v>0.99912709113705489</c:v>
                </c:pt>
                <c:pt idx="180">
                  <c:v>1.0407150547077961</c:v>
                </c:pt>
                <c:pt idx="181">
                  <c:v>1.0589040391894926</c:v>
                </c:pt>
                <c:pt idx="182">
                  <c:v>0.97705845740272679</c:v>
                </c:pt>
                <c:pt idx="183">
                  <c:v>1.0039266941165081</c:v>
                </c:pt>
                <c:pt idx="184">
                  <c:v>1.1737519112231922</c:v>
                </c:pt>
                <c:pt idx="185">
                  <c:v>0.87308500088609975</c:v>
                </c:pt>
                <c:pt idx="186">
                  <c:v>1.2706579058467753</c:v>
                </c:pt>
                <c:pt idx="187">
                  <c:v>1.0629906289403976</c:v>
                </c:pt>
                <c:pt idx="188">
                  <c:v>0.99785932453049497</c:v>
                </c:pt>
                <c:pt idx="189">
                  <c:v>1.1198181179575286</c:v>
                </c:pt>
                <c:pt idx="190">
                  <c:v>1.1671598194302035</c:v>
                </c:pt>
                <c:pt idx="191">
                  <c:v>1.462617318711132</c:v>
                </c:pt>
                <c:pt idx="192">
                  <c:v>1.3905957870912431</c:v>
                </c:pt>
                <c:pt idx="193">
                  <c:v>1.0262768625825842</c:v>
                </c:pt>
                <c:pt idx="194">
                  <c:v>1.2011878008547399</c:v>
                </c:pt>
                <c:pt idx="195">
                  <c:v>1.124834379594617</c:v>
                </c:pt>
                <c:pt idx="196">
                  <c:v>0.91353762714373943</c:v>
                </c:pt>
                <c:pt idx="197">
                  <c:v>0.93597606074052919</c:v>
                </c:pt>
                <c:pt idx="198">
                  <c:v>0.97233559360164179</c:v>
                </c:pt>
                <c:pt idx="199">
                  <c:v>0.86421016529109096</c:v>
                </c:pt>
                <c:pt idx="200">
                  <c:v>0.64740370940119618</c:v>
                </c:pt>
                <c:pt idx="201">
                  <c:v>0.59597104533597189</c:v>
                </c:pt>
                <c:pt idx="202">
                  <c:v>0.51236866604600806</c:v>
                </c:pt>
                <c:pt idx="203">
                  <c:v>0.69188698318288289</c:v>
                </c:pt>
                <c:pt idx="204">
                  <c:v>0.79849680150973512</c:v>
                </c:pt>
                <c:pt idx="205">
                  <c:v>1.1088322388559035</c:v>
                </c:pt>
                <c:pt idx="206">
                  <c:v>0.77446949682911992</c:v>
                </c:pt>
                <c:pt idx="207">
                  <c:v>0.96423109116646799</c:v>
                </c:pt>
                <c:pt idx="208">
                  <c:v>1.1836582387004171</c:v>
                </c:pt>
                <c:pt idx="209">
                  <c:v>1.2190140176076909</c:v>
                </c:pt>
                <c:pt idx="210">
                  <c:v>1.2273943393306723</c:v>
                </c:pt>
                <c:pt idx="211">
                  <c:v>0.92304818565381197</c:v>
                </c:pt>
                <c:pt idx="212">
                  <c:v>1.3283358602965833</c:v>
                </c:pt>
                <c:pt idx="213">
                  <c:v>1.5365917822271769</c:v>
                </c:pt>
                <c:pt idx="214">
                  <c:v>1.5502872622509116</c:v>
                </c:pt>
                <c:pt idx="215">
                  <c:v>2.1793820354971558</c:v>
                </c:pt>
                <c:pt idx="216">
                  <c:v>2.1218203572505203</c:v>
                </c:pt>
                <c:pt idx="217">
                  <c:v>2.1374181682933084</c:v>
                </c:pt>
                <c:pt idx="218">
                  <c:v>2.833593848098964</c:v>
                </c:pt>
                <c:pt idx="219">
                  <c:v>3.4183821568724966</c:v>
                </c:pt>
                <c:pt idx="220">
                  <c:v>3.7729880101817415</c:v>
                </c:pt>
                <c:pt idx="221">
                  <c:v>4.2978275048918775</c:v>
                </c:pt>
                <c:pt idx="222">
                  <c:v>4.7700316899068582</c:v>
                </c:pt>
                <c:pt idx="223">
                  <c:v>5.1149168510588083</c:v>
                </c:pt>
                <c:pt idx="224">
                  <c:v>5.297851748524252</c:v>
                </c:pt>
                <c:pt idx="225">
                  <c:v>5.4510916695256171</c:v>
                </c:pt>
                <c:pt idx="226">
                  <c:v>5.4826465912266613</c:v>
                </c:pt>
                <c:pt idx="227">
                  <c:v>5.766429600449527</c:v>
                </c:pt>
                <c:pt idx="228">
                  <c:v>5.7677983241418147</c:v>
                </c:pt>
                <c:pt idx="229">
                  <c:v>5.9069991514655413</c:v>
                </c:pt>
                <c:pt idx="230">
                  <c:v>6.2647727706220593</c:v>
                </c:pt>
                <c:pt idx="231">
                  <c:v>6.3164893617021178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49-423B-BE43-7A699B46DC3F}"/>
            </c:ext>
          </c:extLst>
        </c:ser>
        <c:ser>
          <c:idx val="1"/>
          <c:order val="1"/>
          <c:tx>
            <c:strRef>
              <c:f>'Core inflation (M)'!$AQ$3</c:f>
              <c:strCache>
                <c:ptCount val="1"/>
                <c:pt idx="0">
                  <c:v>Emerging Economies</c:v>
                </c:pt>
              </c:strCache>
            </c:strRef>
          </c:tx>
          <c:spPr>
            <a:ln w="25400" cap="rnd">
              <a:solidFill>
                <a:srgbClr val="E35105"/>
              </a:solidFill>
              <a:round/>
            </a:ln>
            <a:effectLst/>
          </c:spPr>
          <c:marker>
            <c:symbol val="none"/>
          </c:marker>
          <c:cat>
            <c:numRef>
              <c:f>'Core inflation (M)'!$A$351:$A$583</c:f>
              <c:numCache>
                <c:formatCode>m/d/yyyy</c:formatCode>
                <c:ptCount val="233"/>
                <c:pt idx="0">
                  <c:v>37986</c:v>
                </c:pt>
                <c:pt idx="1">
                  <c:v>38017</c:v>
                </c:pt>
                <c:pt idx="2">
                  <c:v>38046</c:v>
                </c:pt>
                <c:pt idx="3">
                  <c:v>38077</c:v>
                </c:pt>
                <c:pt idx="4">
                  <c:v>38107</c:v>
                </c:pt>
                <c:pt idx="5">
                  <c:v>38138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38291</c:v>
                </c:pt>
                <c:pt idx="11">
                  <c:v>38321</c:v>
                </c:pt>
                <c:pt idx="12">
                  <c:v>38352</c:v>
                </c:pt>
                <c:pt idx="13">
                  <c:v>38383</c:v>
                </c:pt>
                <c:pt idx="14">
                  <c:v>38411</c:v>
                </c:pt>
                <c:pt idx="15">
                  <c:v>38442</c:v>
                </c:pt>
                <c:pt idx="16">
                  <c:v>38472</c:v>
                </c:pt>
                <c:pt idx="17">
                  <c:v>38503</c:v>
                </c:pt>
                <c:pt idx="18">
                  <c:v>38533</c:v>
                </c:pt>
                <c:pt idx="19">
                  <c:v>38564</c:v>
                </c:pt>
                <c:pt idx="20">
                  <c:v>38595</c:v>
                </c:pt>
                <c:pt idx="21">
                  <c:v>38625</c:v>
                </c:pt>
                <c:pt idx="22">
                  <c:v>38656</c:v>
                </c:pt>
                <c:pt idx="23">
                  <c:v>38686</c:v>
                </c:pt>
                <c:pt idx="24">
                  <c:v>38717</c:v>
                </c:pt>
                <c:pt idx="25">
                  <c:v>38748</c:v>
                </c:pt>
                <c:pt idx="26">
                  <c:v>38776</c:v>
                </c:pt>
                <c:pt idx="27">
                  <c:v>38807</c:v>
                </c:pt>
                <c:pt idx="28">
                  <c:v>38837</c:v>
                </c:pt>
                <c:pt idx="29">
                  <c:v>38868</c:v>
                </c:pt>
                <c:pt idx="30">
                  <c:v>38898</c:v>
                </c:pt>
                <c:pt idx="31">
                  <c:v>38929</c:v>
                </c:pt>
                <c:pt idx="32">
                  <c:v>38960</c:v>
                </c:pt>
                <c:pt idx="33">
                  <c:v>38990</c:v>
                </c:pt>
                <c:pt idx="34">
                  <c:v>39021</c:v>
                </c:pt>
                <c:pt idx="35">
                  <c:v>39051</c:v>
                </c:pt>
                <c:pt idx="36">
                  <c:v>39082</c:v>
                </c:pt>
                <c:pt idx="37">
                  <c:v>39113</c:v>
                </c:pt>
                <c:pt idx="38">
                  <c:v>39141</c:v>
                </c:pt>
                <c:pt idx="39">
                  <c:v>39172</c:v>
                </c:pt>
                <c:pt idx="40">
                  <c:v>39202</c:v>
                </c:pt>
                <c:pt idx="41">
                  <c:v>39233</c:v>
                </c:pt>
                <c:pt idx="42">
                  <c:v>39263</c:v>
                </c:pt>
                <c:pt idx="43">
                  <c:v>39294</c:v>
                </c:pt>
                <c:pt idx="44">
                  <c:v>39325</c:v>
                </c:pt>
                <c:pt idx="45">
                  <c:v>39355</c:v>
                </c:pt>
                <c:pt idx="46">
                  <c:v>39386</c:v>
                </c:pt>
                <c:pt idx="47">
                  <c:v>39416</c:v>
                </c:pt>
                <c:pt idx="48">
                  <c:v>39447</c:v>
                </c:pt>
                <c:pt idx="49">
                  <c:v>39478</c:v>
                </c:pt>
                <c:pt idx="50">
                  <c:v>39507</c:v>
                </c:pt>
                <c:pt idx="51">
                  <c:v>39538</c:v>
                </c:pt>
                <c:pt idx="52">
                  <c:v>39568</c:v>
                </c:pt>
                <c:pt idx="53">
                  <c:v>39599</c:v>
                </c:pt>
                <c:pt idx="54">
                  <c:v>39629</c:v>
                </c:pt>
                <c:pt idx="55">
                  <c:v>39660</c:v>
                </c:pt>
                <c:pt idx="56">
                  <c:v>39691</c:v>
                </c:pt>
                <c:pt idx="57">
                  <c:v>39721</c:v>
                </c:pt>
                <c:pt idx="58">
                  <c:v>39752</c:v>
                </c:pt>
                <c:pt idx="59">
                  <c:v>39782</c:v>
                </c:pt>
                <c:pt idx="60">
                  <c:v>39813</c:v>
                </c:pt>
                <c:pt idx="61">
                  <c:v>39844</c:v>
                </c:pt>
                <c:pt idx="62">
                  <c:v>39872</c:v>
                </c:pt>
                <c:pt idx="63">
                  <c:v>39903</c:v>
                </c:pt>
                <c:pt idx="64">
                  <c:v>39933</c:v>
                </c:pt>
                <c:pt idx="65">
                  <c:v>39964</c:v>
                </c:pt>
                <c:pt idx="66">
                  <c:v>39994</c:v>
                </c:pt>
                <c:pt idx="67">
                  <c:v>40025</c:v>
                </c:pt>
                <c:pt idx="68">
                  <c:v>40056</c:v>
                </c:pt>
                <c:pt idx="69">
                  <c:v>40086</c:v>
                </c:pt>
                <c:pt idx="70">
                  <c:v>40117</c:v>
                </c:pt>
                <c:pt idx="71">
                  <c:v>40147</c:v>
                </c:pt>
                <c:pt idx="72">
                  <c:v>40178</c:v>
                </c:pt>
                <c:pt idx="73">
                  <c:v>40209</c:v>
                </c:pt>
                <c:pt idx="74">
                  <c:v>40237</c:v>
                </c:pt>
                <c:pt idx="75">
                  <c:v>40268</c:v>
                </c:pt>
                <c:pt idx="76">
                  <c:v>40298</c:v>
                </c:pt>
                <c:pt idx="77">
                  <c:v>40329</c:v>
                </c:pt>
                <c:pt idx="78">
                  <c:v>40359</c:v>
                </c:pt>
                <c:pt idx="79">
                  <c:v>40390</c:v>
                </c:pt>
                <c:pt idx="80">
                  <c:v>40421</c:v>
                </c:pt>
                <c:pt idx="81">
                  <c:v>40451</c:v>
                </c:pt>
                <c:pt idx="82">
                  <c:v>40482</c:v>
                </c:pt>
                <c:pt idx="83">
                  <c:v>40512</c:v>
                </c:pt>
                <c:pt idx="84">
                  <c:v>40543</c:v>
                </c:pt>
                <c:pt idx="85">
                  <c:v>40574</c:v>
                </c:pt>
                <c:pt idx="86">
                  <c:v>40602</c:v>
                </c:pt>
                <c:pt idx="87">
                  <c:v>40633</c:v>
                </c:pt>
                <c:pt idx="88">
                  <c:v>40663</c:v>
                </c:pt>
                <c:pt idx="89">
                  <c:v>40694</c:v>
                </c:pt>
                <c:pt idx="90">
                  <c:v>40724</c:v>
                </c:pt>
                <c:pt idx="91">
                  <c:v>40755</c:v>
                </c:pt>
                <c:pt idx="92">
                  <c:v>40786</c:v>
                </c:pt>
                <c:pt idx="93">
                  <c:v>40816</c:v>
                </c:pt>
                <c:pt idx="94">
                  <c:v>40847</c:v>
                </c:pt>
                <c:pt idx="95">
                  <c:v>40877</c:v>
                </c:pt>
                <c:pt idx="96">
                  <c:v>40908</c:v>
                </c:pt>
                <c:pt idx="97">
                  <c:v>40939</c:v>
                </c:pt>
                <c:pt idx="98">
                  <c:v>40968</c:v>
                </c:pt>
                <c:pt idx="99">
                  <c:v>40999</c:v>
                </c:pt>
                <c:pt idx="100">
                  <c:v>41029</c:v>
                </c:pt>
                <c:pt idx="101">
                  <c:v>41060</c:v>
                </c:pt>
                <c:pt idx="102">
                  <c:v>41090</c:v>
                </c:pt>
                <c:pt idx="103">
                  <c:v>41121</c:v>
                </c:pt>
                <c:pt idx="104">
                  <c:v>41152</c:v>
                </c:pt>
                <c:pt idx="105">
                  <c:v>41182</c:v>
                </c:pt>
                <c:pt idx="106">
                  <c:v>41213</c:v>
                </c:pt>
                <c:pt idx="107">
                  <c:v>41243</c:v>
                </c:pt>
                <c:pt idx="108">
                  <c:v>41274</c:v>
                </c:pt>
                <c:pt idx="109">
                  <c:v>41305</c:v>
                </c:pt>
                <c:pt idx="110">
                  <c:v>41333</c:v>
                </c:pt>
                <c:pt idx="111">
                  <c:v>41364</c:v>
                </c:pt>
                <c:pt idx="112">
                  <c:v>41394</c:v>
                </c:pt>
                <c:pt idx="113">
                  <c:v>41425</c:v>
                </c:pt>
                <c:pt idx="114">
                  <c:v>41455</c:v>
                </c:pt>
                <c:pt idx="115">
                  <c:v>41486</c:v>
                </c:pt>
                <c:pt idx="116">
                  <c:v>41517</c:v>
                </c:pt>
                <c:pt idx="117">
                  <c:v>41547</c:v>
                </c:pt>
                <c:pt idx="118">
                  <c:v>41578</c:v>
                </c:pt>
                <c:pt idx="119">
                  <c:v>41608</c:v>
                </c:pt>
                <c:pt idx="120">
                  <c:v>41639</c:v>
                </c:pt>
                <c:pt idx="121">
                  <c:v>41670</c:v>
                </c:pt>
                <c:pt idx="122">
                  <c:v>41698</c:v>
                </c:pt>
                <c:pt idx="123">
                  <c:v>41729</c:v>
                </c:pt>
                <c:pt idx="124">
                  <c:v>41759</c:v>
                </c:pt>
                <c:pt idx="125">
                  <c:v>41790</c:v>
                </c:pt>
                <c:pt idx="126">
                  <c:v>41820</c:v>
                </c:pt>
                <c:pt idx="127">
                  <c:v>41851</c:v>
                </c:pt>
                <c:pt idx="128">
                  <c:v>41882</c:v>
                </c:pt>
                <c:pt idx="129">
                  <c:v>41912</c:v>
                </c:pt>
                <c:pt idx="130">
                  <c:v>41943</c:v>
                </c:pt>
                <c:pt idx="131">
                  <c:v>41973</c:v>
                </c:pt>
                <c:pt idx="132">
                  <c:v>42004</c:v>
                </c:pt>
                <c:pt idx="133">
                  <c:v>42035</c:v>
                </c:pt>
                <c:pt idx="134">
                  <c:v>42063</c:v>
                </c:pt>
                <c:pt idx="135">
                  <c:v>42094</c:v>
                </c:pt>
                <c:pt idx="136">
                  <c:v>42124</c:v>
                </c:pt>
                <c:pt idx="137">
                  <c:v>42155</c:v>
                </c:pt>
                <c:pt idx="138">
                  <c:v>42185</c:v>
                </c:pt>
                <c:pt idx="139">
                  <c:v>42216</c:v>
                </c:pt>
                <c:pt idx="140">
                  <c:v>42247</c:v>
                </c:pt>
                <c:pt idx="141">
                  <c:v>42277</c:v>
                </c:pt>
                <c:pt idx="142">
                  <c:v>42308</c:v>
                </c:pt>
                <c:pt idx="143">
                  <c:v>42338</c:v>
                </c:pt>
                <c:pt idx="144">
                  <c:v>42369</c:v>
                </c:pt>
                <c:pt idx="145">
                  <c:v>42400</c:v>
                </c:pt>
                <c:pt idx="146">
                  <c:v>42429</c:v>
                </c:pt>
                <c:pt idx="147">
                  <c:v>42460</c:v>
                </c:pt>
                <c:pt idx="148">
                  <c:v>42490</c:v>
                </c:pt>
                <c:pt idx="149">
                  <c:v>42521</c:v>
                </c:pt>
                <c:pt idx="150">
                  <c:v>42551</c:v>
                </c:pt>
                <c:pt idx="151">
                  <c:v>42582</c:v>
                </c:pt>
                <c:pt idx="152">
                  <c:v>42613</c:v>
                </c:pt>
                <c:pt idx="153">
                  <c:v>42643</c:v>
                </c:pt>
                <c:pt idx="154">
                  <c:v>42674</c:v>
                </c:pt>
                <c:pt idx="155">
                  <c:v>42704</c:v>
                </c:pt>
                <c:pt idx="156">
                  <c:v>42735</c:v>
                </c:pt>
                <c:pt idx="157">
                  <c:v>42766</c:v>
                </c:pt>
                <c:pt idx="158">
                  <c:v>42794</c:v>
                </c:pt>
                <c:pt idx="159">
                  <c:v>42825</c:v>
                </c:pt>
                <c:pt idx="160">
                  <c:v>42855</c:v>
                </c:pt>
                <c:pt idx="161">
                  <c:v>42886</c:v>
                </c:pt>
                <c:pt idx="162">
                  <c:v>42916</c:v>
                </c:pt>
                <c:pt idx="163">
                  <c:v>42947</c:v>
                </c:pt>
                <c:pt idx="164">
                  <c:v>42978</c:v>
                </c:pt>
                <c:pt idx="165">
                  <c:v>43008</c:v>
                </c:pt>
                <c:pt idx="166">
                  <c:v>43039</c:v>
                </c:pt>
                <c:pt idx="167">
                  <c:v>43069</c:v>
                </c:pt>
                <c:pt idx="168">
                  <c:v>43100</c:v>
                </c:pt>
                <c:pt idx="169">
                  <c:v>43131</c:v>
                </c:pt>
                <c:pt idx="170">
                  <c:v>43159</c:v>
                </c:pt>
                <c:pt idx="171">
                  <c:v>43190</c:v>
                </c:pt>
                <c:pt idx="172">
                  <c:v>43220</c:v>
                </c:pt>
                <c:pt idx="173">
                  <c:v>43251</c:v>
                </c:pt>
                <c:pt idx="174">
                  <c:v>43281</c:v>
                </c:pt>
                <c:pt idx="175">
                  <c:v>43312</c:v>
                </c:pt>
                <c:pt idx="176">
                  <c:v>43343</c:v>
                </c:pt>
                <c:pt idx="177">
                  <c:v>43373</c:v>
                </c:pt>
                <c:pt idx="178">
                  <c:v>43404</c:v>
                </c:pt>
                <c:pt idx="179">
                  <c:v>43434</c:v>
                </c:pt>
                <c:pt idx="180">
                  <c:v>43465</c:v>
                </c:pt>
                <c:pt idx="181">
                  <c:v>43496</c:v>
                </c:pt>
                <c:pt idx="182">
                  <c:v>43524</c:v>
                </c:pt>
                <c:pt idx="183">
                  <c:v>43555</c:v>
                </c:pt>
                <c:pt idx="184">
                  <c:v>43585</c:v>
                </c:pt>
                <c:pt idx="185">
                  <c:v>43616</c:v>
                </c:pt>
                <c:pt idx="186">
                  <c:v>43646</c:v>
                </c:pt>
                <c:pt idx="187">
                  <c:v>43677</c:v>
                </c:pt>
                <c:pt idx="188">
                  <c:v>43708</c:v>
                </c:pt>
                <c:pt idx="189">
                  <c:v>43738</c:v>
                </c:pt>
                <c:pt idx="190">
                  <c:v>43769</c:v>
                </c:pt>
                <c:pt idx="191">
                  <c:v>43799</c:v>
                </c:pt>
                <c:pt idx="192">
                  <c:v>43830</c:v>
                </c:pt>
                <c:pt idx="193">
                  <c:v>43861</c:v>
                </c:pt>
                <c:pt idx="194">
                  <c:v>43890</c:v>
                </c:pt>
                <c:pt idx="195">
                  <c:v>43921</c:v>
                </c:pt>
                <c:pt idx="196">
                  <c:v>43951</c:v>
                </c:pt>
                <c:pt idx="197">
                  <c:v>43982</c:v>
                </c:pt>
                <c:pt idx="198">
                  <c:v>44012</c:v>
                </c:pt>
                <c:pt idx="199">
                  <c:v>44043</c:v>
                </c:pt>
                <c:pt idx="200">
                  <c:v>44074</c:v>
                </c:pt>
                <c:pt idx="201">
                  <c:v>44104</c:v>
                </c:pt>
                <c:pt idx="202">
                  <c:v>44135</c:v>
                </c:pt>
                <c:pt idx="203">
                  <c:v>44165</c:v>
                </c:pt>
                <c:pt idx="204">
                  <c:v>44196</c:v>
                </c:pt>
                <c:pt idx="205">
                  <c:v>44227</c:v>
                </c:pt>
                <c:pt idx="206">
                  <c:v>44255</c:v>
                </c:pt>
                <c:pt idx="207">
                  <c:v>44286</c:v>
                </c:pt>
                <c:pt idx="208">
                  <c:v>44316</c:v>
                </c:pt>
                <c:pt idx="209">
                  <c:v>44347</c:v>
                </c:pt>
                <c:pt idx="210">
                  <c:v>44377</c:v>
                </c:pt>
                <c:pt idx="211">
                  <c:v>44408</c:v>
                </c:pt>
                <c:pt idx="212">
                  <c:v>44439</c:v>
                </c:pt>
                <c:pt idx="213">
                  <c:v>44469</c:v>
                </c:pt>
                <c:pt idx="214">
                  <c:v>44500</c:v>
                </c:pt>
                <c:pt idx="215">
                  <c:v>44530</c:v>
                </c:pt>
                <c:pt idx="216">
                  <c:v>44561</c:v>
                </c:pt>
                <c:pt idx="217">
                  <c:v>44592</c:v>
                </c:pt>
                <c:pt idx="218">
                  <c:v>44620</c:v>
                </c:pt>
                <c:pt idx="219">
                  <c:v>44651</c:v>
                </c:pt>
                <c:pt idx="220">
                  <c:v>44681</c:v>
                </c:pt>
                <c:pt idx="221">
                  <c:v>44712</c:v>
                </c:pt>
                <c:pt idx="222">
                  <c:v>44742</c:v>
                </c:pt>
                <c:pt idx="223">
                  <c:v>44773</c:v>
                </c:pt>
                <c:pt idx="224">
                  <c:v>44804</c:v>
                </c:pt>
                <c:pt idx="225">
                  <c:v>44834</c:v>
                </c:pt>
                <c:pt idx="226">
                  <c:v>44865</c:v>
                </c:pt>
                <c:pt idx="227">
                  <c:v>44895</c:v>
                </c:pt>
                <c:pt idx="228">
                  <c:v>44926</c:v>
                </c:pt>
                <c:pt idx="229">
                  <c:v>44957</c:v>
                </c:pt>
                <c:pt idx="230">
                  <c:v>44985</c:v>
                </c:pt>
                <c:pt idx="231">
                  <c:v>45016</c:v>
                </c:pt>
              </c:numCache>
            </c:numRef>
          </c:cat>
          <c:val>
            <c:numRef>
              <c:f>'Core inflation (M)'!$AQ$351:$AQ$583</c:f>
              <c:numCache>
                <c:formatCode>General</c:formatCode>
                <c:ptCount val="233"/>
                <c:pt idx="0">
                  <c:v>2.6104998586725188</c:v>
                </c:pt>
                <c:pt idx="1">
                  <c:v>2.0956571588712691</c:v>
                </c:pt>
                <c:pt idx="2">
                  <c:v>2.0085099900897347</c:v>
                </c:pt>
                <c:pt idx="3">
                  <c:v>2.3248132790779579</c:v>
                </c:pt>
                <c:pt idx="4">
                  <c:v>2.3397299000398633</c:v>
                </c:pt>
                <c:pt idx="5">
                  <c:v>2.6933457640399325</c:v>
                </c:pt>
                <c:pt idx="6">
                  <c:v>2.8263882140210583</c:v>
                </c:pt>
                <c:pt idx="7">
                  <c:v>2.9587558747070659</c:v>
                </c:pt>
                <c:pt idx="8">
                  <c:v>2.9293223885608342</c:v>
                </c:pt>
                <c:pt idx="9">
                  <c:v>3.0223108080338434</c:v>
                </c:pt>
                <c:pt idx="10">
                  <c:v>3.0917847516042158</c:v>
                </c:pt>
                <c:pt idx="11">
                  <c:v>3.0346957230093423</c:v>
                </c:pt>
                <c:pt idx="12">
                  <c:v>2.9751431058810809</c:v>
                </c:pt>
                <c:pt idx="13">
                  <c:v>2.5568232736925083</c:v>
                </c:pt>
                <c:pt idx="14">
                  <c:v>2.3592022363862952</c:v>
                </c:pt>
                <c:pt idx="15">
                  <c:v>2.3204424636124017</c:v>
                </c:pt>
                <c:pt idx="16">
                  <c:v>2.2314378105546879</c:v>
                </c:pt>
                <c:pt idx="17">
                  <c:v>2.2455677753271743</c:v>
                </c:pt>
                <c:pt idx="18">
                  <c:v>2.0479413459255653</c:v>
                </c:pt>
                <c:pt idx="19">
                  <c:v>2.1058626537538316</c:v>
                </c:pt>
                <c:pt idx="20">
                  <c:v>2.2858514764913807</c:v>
                </c:pt>
                <c:pt idx="21">
                  <c:v>2.437936270242254</c:v>
                </c:pt>
                <c:pt idx="22">
                  <c:v>2.5789362459457337</c:v>
                </c:pt>
                <c:pt idx="23">
                  <c:v>2.2518797044410235</c:v>
                </c:pt>
                <c:pt idx="24">
                  <c:v>2.5114228697062799</c:v>
                </c:pt>
                <c:pt idx="25">
                  <c:v>2.7124227304081714</c:v>
                </c:pt>
                <c:pt idx="26">
                  <c:v>2.8361207460959648</c:v>
                </c:pt>
                <c:pt idx="27">
                  <c:v>2.9336393324368899</c:v>
                </c:pt>
                <c:pt idx="28">
                  <c:v>3.0692835201100124</c:v>
                </c:pt>
                <c:pt idx="29">
                  <c:v>3.02841061308105</c:v>
                </c:pt>
                <c:pt idx="30">
                  <c:v>2.9709702298478504</c:v>
                </c:pt>
                <c:pt idx="31">
                  <c:v>2.6346812421114691</c:v>
                </c:pt>
                <c:pt idx="32">
                  <c:v>2.7041417664952903</c:v>
                </c:pt>
                <c:pt idx="33">
                  <c:v>3.2915485362589934</c:v>
                </c:pt>
                <c:pt idx="34">
                  <c:v>3.3642286496561766</c:v>
                </c:pt>
                <c:pt idx="35">
                  <c:v>3.3537737732941437</c:v>
                </c:pt>
                <c:pt idx="36">
                  <c:v>3.5871702446387133</c:v>
                </c:pt>
                <c:pt idx="37">
                  <c:v>3.4047066935009482</c:v>
                </c:pt>
                <c:pt idx="38">
                  <c:v>3.2133413824856945</c:v>
                </c:pt>
                <c:pt idx="39">
                  <c:v>3.0951386433489319</c:v>
                </c:pt>
                <c:pt idx="40">
                  <c:v>3.232952006532301</c:v>
                </c:pt>
                <c:pt idx="41">
                  <c:v>3.584043626134779</c:v>
                </c:pt>
                <c:pt idx="42">
                  <c:v>3.4244178600992186</c:v>
                </c:pt>
                <c:pt idx="43">
                  <c:v>3.5294937815803564</c:v>
                </c:pt>
                <c:pt idx="44">
                  <c:v>3.8071262525509297</c:v>
                </c:pt>
                <c:pt idx="45">
                  <c:v>3.7705857634079578</c:v>
                </c:pt>
                <c:pt idx="46">
                  <c:v>3.8447623616427293</c:v>
                </c:pt>
                <c:pt idx="47">
                  <c:v>3.8897788508863727</c:v>
                </c:pt>
                <c:pt idx="48">
                  <c:v>4.2515776395727727</c:v>
                </c:pt>
                <c:pt idx="49">
                  <c:v>4.2124884744684081</c:v>
                </c:pt>
                <c:pt idx="50">
                  <c:v>4.1067640744774607</c:v>
                </c:pt>
                <c:pt idx="51">
                  <c:v>4.3916216209873085</c:v>
                </c:pt>
                <c:pt idx="52">
                  <c:v>4.8074752358320794</c:v>
                </c:pt>
                <c:pt idx="53">
                  <c:v>4.5926957997182924</c:v>
                </c:pt>
                <c:pt idx="54">
                  <c:v>5.0806579563139138</c:v>
                </c:pt>
                <c:pt idx="55">
                  <c:v>5.3300091357119896</c:v>
                </c:pt>
                <c:pt idx="56">
                  <c:v>5.3655954915043154</c:v>
                </c:pt>
                <c:pt idx="57">
                  <c:v>5.3682412766068737</c:v>
                </c:pt>
                <c:pt idx="58">
                  <c:v>5.6190306464939326</c:v>
                </c:pt>
                <c:pt idx="59">
                  <c:v>5.5966814351858716</c:v>
                </c:pt>
                <c:pt idx="60">
                  <c:v>5.5891004799504458</c:v>
                </c:pt>
                <c:pt idx="61">
                  <c:v>5.681642735834501</c:v>
                </c:pt>
                <c:pt idx="62">
                  <c:v>5.5484371068181702</c:v>
                </c:pt>
                <c:pt idx="63">
                  <c:v>5.4129855560230169</c:v>
                </c:pt>
                <c:pt idx="64">
                  <c:v>4.9452176488007069</c:v>
                </c:pt>
                <c:pt idx="65">
                  <c:v>4.9911399881866316</c:v>
                </c:pt>
                <c:pt idx="66">
                  <c:v>4.666968735840527</c:v>
                </c:pt>
                <c:pt idx="67">
                  <c:v>4.5628589661774157</c:v>
                </c:pt>
                <c:pt idx="68">
                  <c:v>4.4253422476917876</c:v>
                </c:pt>
                <c:pt idx="69">
                  <c:v>4.4286336576157908</c:v>
                </c:pt>
                <c:pt idx="70">
                  <c:v>3.9988450988884239</c:v>
                </c:pt>
                <c:pt idx="71">
                  <c:v>4.0106951871657657</c:v>
                </c:pt>
                <c:pt idx="72">
                  <c:v>3.960000000000008</c:v>
                </c:pt>
                <c:pt idx="73">
                  <c:v>3.8487060384870659</c:v>
                </c:pt>
                <c:pt idx="74">
                  <c:v>3.759873617693529</c:v>
                </c:pt>
                <c:pt idx="75">
                  <c:v>3.5965037971055835</c:v>
                </c:pt>
                <c:pt idx="76">
                  <c:v>3.2318795105114759</c:v>
                </c:pt>
                <c:pt idx="77">
                  <c:v>2.8446389496717899</c:v>
                </c:pt>
                <c:pt idx="78">
                  <c:v>2.7898499929903267</c:v>
                </c:pt>
                <c:pt idx="79">
                  <c:v>2.6694619147449004</c:v>
                </c:pt>
                <c:pt idx="80">
                  <c:v>2.6198439241917555</c:v>
                </c:pt>
                <c:pt idx="81">
                  <c:v>2.5166852057841993</c:v>
                </c:pt>
                <c:pt idx="82">
                  <c:v>2.56801776790671</c:v>
                </c:pt>
                <c:pt idx="83">
                  <c:v>1.9928315412186492</c:v>
                </c:pt>
                <c:pt idx="84">
                  <c:v>2.627575715668641</c:v>
                </c:pt>
                <c:pt idx="85">
                  <c:v>2.6446280991735733</c:v>
                </c:pt>
                <c:pt idx="86">
                  <c:v>2.6286815304156192</c:v>
                </c:pt>
                <c:pt idx="87">
                  <c:v>2.7071595437680287</c:v>
                </c:pt>
                <c:pt idx="88">
                  <c:v>3.0911160601226726</c:v>
                </c:pt>
                <c:pt idx="89">
                  <c:v>3.1161255460576456</c:v>
                </c:pt>
                <c:pt idx="90">
                  <c:v>3.1777772580448129</c:v>
                </c:pt>
                <c:pt idx="91">
                  <c:v>3.1982082982851665</c:v>
                </c:pt>
                <c:pt idx="92">
                  <c:v>3.2109302761666498</c:v>
                </c:pt>
                <c:pt idx="93">
                  <c:v>3.3563672260612378</c:v>
                </c:pt>
                <c:pt idx="94">
                  <c:v>3.2345378264988653</c:v>
                </c:pt>
                <c:pt idx="95">
                  <c:v>3.3343346350255274</c:v>
                </c:pt>
                <c:pt idx="96">
                  <c:v>3.3514195067244259</c:v>
                </c:pt>
                <c:pt idx="97">
                  <c:v>3.721320649132636</c:v>
                </c:pt>
                <c:pt idx="98">
                  <c:v>3.8531341616641015</c:v>
                </c:pt>
                <c:pt idx="99">
                  <c:v>3.7856645789839831</c:v>
                </c:pt>
                <c:pt idx="100">
                  <c:v>3.7576261785912095</c:v>
                </c:pt>
                <c:pt idx="101">
                  <c:v>3.5567313345090952</c:v>
                </c:pt>
                <c:pt idx="102">
                  <c:v>3.5777126099706607</c:v>
                </c:pt>
                <c:pt idx="103">
                  <c:v>3.5994489050315792</c:v>
                </c:pt>
                <c:pt idx="104">
                  <c:v>3.6909186135968923</c:v>
                </c:pt>
                <c:pt idx="105">
                  <c:v>3.5963523890251707</c:v>
                </c:pt>
                <c:pt idx="106">
                  <c:v>3.4954849985435317</c:v>
                </c:pt>
                <c:pt idx="107">
                  <c:v>3.2929269855142991</c:v>
                </c:pt>
                <c:pt idx="108">
                  <c:v>3.2981886996485485</c:v>
                </c:pt>
                <c:pt idx="109">
                  <c:v>2.8930679566397401</c:v>
                </c:pt>
                <c:pt idx="110">
                  <c:v>2.9764547996363575</c:v>
                </c:pt>
                <c:pt idx="111">
                  <c:v>2.987625900693061</c:v>
                </c:pt>
                <c:pt idx="112">
                  <c:v>2.9915314613921424</c:v>
                </c:pt>
                <c:pt idx="113">
                  <c:v>2.8854026470979335</c:v>
                </c:pt>
                <c:pt idx="114">
                  <c:v>2.7838342937237002</c:v>
                </c:pt>
                <c:pt idx="115">
                  <c:v>2.5371604305484254</c:v>
                </c:pt>
                <c:pt idx="116">
                  <c:v>2.5444316583557054</c:v>
                </c:pt>
                <c:pt idx="117">
                  <c:v>2.5114737378888208</c:v>
                </c:pt>
                <c:pt idx="118">
                  <c:v>2.4917365878464324</c:v>
                </c:pt>
                <c:pt idx="119">
                  <c:v>2.5555042739973715</c:v>
                </c:pt>
                <c:pt idx="120">
                  <c:v>2.7739866453267581</c:v>
                </c:pt>
                <c:pt idx="121">
                  <c:v>3.2483057398119826</c:v>
                </c:pt>
                <c:pt idx="122">
                  <c:v>3.0132211423602371</c:v>
                </c:pt>
                <c:pt idx="123">
                  <c:v>3.0152214709123939</c:v>
                </c:pt>
                <c:pt idx="124">
                  <c:v>3.4600851623259246</c:v>
                </c:pt>
                <c:pt idx="125">
                  <c:v>3.6501999226106108</c:v>
                </c:pt>
                <c:pt idx="126">
                  <c:v>3.5613268192337273</c:v>
                </c:pt>
                <c:pt idx="127">
                  <c:v>3.4328167029589025</c:v>
                </c:pt>
                <c:pt idx="128">
                  <c:v>3.368555270894106</c:v>
                </c:pt>
                <c:pt idx="129">
                  <c:v>3.3156984349959941</c:v>
                </c:pt>
                <c:pt idx="130">
                  <c:v>3.2969834833582183</c:v>
                </c:pt>
                <c:pt idx="131">
                  <c:v>3.3357553880952224</c:v>
                </c:pt>
                <c:pt idx="132">
                  <c:v>3.3039092055485497</c:v>
                </c:pt>
                <c:pt idx="133">
                  <c:v>3.3320759461838492</c:v>
                </c:pt>
                <c:pt idx="134">
                  <c:v>3.490379871731605</c:v>
                </c:pt>
                <c:pt idx="135">
                  <c:v>3.6030496802754612</c:v>
                </c:pt>
                <c:pt idx="136">
                  <c:v>3.7404954623497702</c:v>
                </c:pt>
                <c:pt idx="137">
                  <c:v>3.8781502324443551</c:v>
                </c:pt>
                <c:pt idx="138">
                  <c:v>3.8531886355322627</c:v>
                </c:pt>
                <c:pt idx="139">
                  <c:v>3.9990275920748672</c:v>
                </c:pt>
                <c:pt idx="140">
                  <c:v>4.1939393939393881</c:v>
                </c:pt>
                <c:pt idx="141">
                  <c:v>4.4333228387723977</c:v>
                </c:pt>
                <c:pt idx="142">
                  <c:v>4.5553698748165488</c:v>
                </c:pt>
                <c:pt idx="143">
                  <c:v>4.6913018616534714</c:v>
                </c:pt>
                <c:pt idx="144">
                  <c:v>4.5113181407626683</c:v>
                </c:pt>
                <c:pt idx="145">
                  <c:v>4.14991808333086</c:v>
                </c:pt>
                <c:pt idx="146">
                  <c:v>4.4021343681785368</c:v>
                </c:pt>
                <c:pt idx="147">
                  <c:v>4.2049299178346899</c:v>
                </c:pt>
                <c:pt idx="148">
                  <c:v>3.994225216554355</c:v>
                </c:pt>
                <c:pt idx="149">
                  <c:v>4.1266794625719712</c:v>
                </c:pt>
                <c:pt idx="150">
                  <c:v>4.07748415640323</c:v>
                </c:pt>
                <c:pt idx="151">
                  <c:v>3.9814042198116368</c:v>
                </c:pt>
                <c:pt idx="152">
                  <c:v>3.8147011470727534</c:v>
                </c:pt>
                <c:pt idx="153">
                  <c:v>3.4439606096545958</c:v>
                </c:pt>
                <c:pt idx="154">
                  <c:v>3.1209977159142852</c:v>
                </c:pt>
                <c:pt idx="155">
                  <c:v>3.2815139276198124</c:v>
                </c:pt>
                <c:pt idx="156">
                  <c:v>3.4359431747008529</c:v>
                </c:pt>
                <c:pt idx="157">
                  <c:v>3.6353009935710219</c:v>
                </c:pt>
                <c:pt idx="158">
                  <c:v>3.4356882112948455</c:v>
                </c:pt>
                <c:pt idx="159">
                  <c:v>3.3279220779220964</c:v>
                </c:pt>
                <c:pt idx="160">
                  <c:v>3.3202221193891717</c:v>
                </c:pt>
                <c:pt idx="161">
                  <c:v>3.1712248589975758</c:v>
                </c:pt>
                <c:pt idx="162">
                  <c:v>3.0971574034790024</c:v>
                </c:pt>
                <c:pt idx="163">
                  <c:v>3.02613480055021</c:v>
                </c:pt>
                <c:pt idx="164">
                  <c:v>2.9149760236075224</c:v>
                </c:pt>
                <c:pt idx="165">
                  <c:v>2.7590924638011813</c:v>
                </c:pt>
                <c:pt idx="166">
                  <c:v>2.5221540558963937</c:v>
                </c:pt>
                <c:pt idx="167">
                  <c:v>2.401721989350861</c:v>
                </c:pt>
                <c:pt idx="168">
                  <c:v>2.3058663953882785</c:v>
                </c:pt>
                <c:pt idx="169">
                  <c:v>2.2670877509586944</c:v>
                </c:pt>
                <c:pt idx="170">
                  <c:v>2.1939693969397069</c:v>
                </c:pt>
                <c:pt idx="171">
                  <c:v>2.1883065873639254</c:v>
                </c:pt>
                <c:pt idx="172">
                  <c:v>2.1610122046803326</c:v>
                </c:pt>
                <c:pt idx="173">
                  <c:v>2.1224307417337087</c:v>
                </c:pt>
                <c:pt idx="174">
                  <c:v>2.3413981491805202</c:v>
                </c:pt>
                <c:pt idx="175">
                  <c:v>2.3928770172509815</c:v>
                </c:pt>
                <c:pt idx="176">
                  <c:v>2.5842062347111607</c:v>
                </c:pt>
                <c:pt idx="177">
                  <c:v>2.7516376667828553</c:v>
                </c:pt>
                <c:pt idx="178">
                  <c:v>2.9378761603590675</c:v>
                </c:pt>
                <c:pt idx="179">
                  <c:v>3.023208469055362</c:v>
                </c:pt>
                <c:pt idx="180">
                  <c:v>3.0894308943089186</c:v>
                </c:pt>
                <c:pt idx="181">
                  <c:v>2.9498226051697714</c:v>
                </c:pt>
                <c:pt idx="182">
                  <c:v>2.9331445332254162</c:v>
                </c:pt>
                <c:pt idx="183">
                  <c:v>3.1080031080030892</c:v>
                </c:pt>
                <c:pt idx="184">
                  <c:v>3.0741410488245862</c:v>
                </c:pt>
                <c:pt idx="185">
                  <c:v>3.2482598607888633</c:v>
                </c:pt>
                <c:pt idx="186">
                  <c:v>3.2166752444672966</c:v>
                </c:pt>
                <c:pt idx="187">
                  <c:v>3.0753869196205557</c:v>
                </c:pt>
                <c:pt idx="188">
                  <c:v>3.1193940601953472</c:v>
                </c:pt>
                <c:pt idx="189">
                  <c:v>3.1505341529862392</c:v>
                </c:pt>
                <c:pt idx="190">
                  <c:v>3.0224952928351883</c:v>
                </c:pt>
                <c:pt idx="191">
                  <c:v>3.2799389778794534</c:v>
                </c:pt>
                <c:pt idx="192">
                  <c:v>3.2259650848290988</c:v>
                </c:pt>
                <c:pt idx="193">
                  <c:v>3.155029863705181</c:v>
                </c:pt>
                <c:pt idx="194">
                  <c:v>3.1232396184807953</c:v>
                </c:pt>
                <c:pt idx="195">
                  <c:v>2.8854043611561337</c:v>
                </c:pt>
                <c:pt idx="196">
                  <c:v>2.8483749003916472</c:v>
                </c:pt>
                <c:pt idx="197">
                  <c:v>2.6976652933097824</c:v>
                </c:pt>
                <c:pt idx="198">
                  <c:v>2.2340942204953507</c:v>
                </c:pt>
                <c:pt idx="199">
                  <c:v>2.2217891249269286</c:v>
                </c:pt>
                <c:pt idx="200">
                  <c:v>2.1181500194325622</c:v>
                </c:pt>
                <c:pt idx="201">
                  <c:v>2.2478442011433089</c:v>
                </c:pt>
                <c:pt idx="202">
                  <c:v>2.298174404341637</c:v>
                </c:pt>
                <c:pt idx="203">
                  <c:v>2.2772979741805131</c:v>
                </c:pt>
                <c:pt idx="204">
                  <c:v>2.7247970680752616</c:v>
                </c:pt>
                <c:pt idx="205">
                  <c:v>2.5811200750276129</c:v>
                </c:pt>
                <c:pt idx="206">
                  <c:v>2.6108082234913184</c:v>
                </c:pt>
                <c:pt idx="207">
                  <c:v>2.6539201521700591</c:v>
                </c:pt>
                <c:pt idx="208">
                  <c:v>2.9863862000528059</c:v>
                </c:pt>
                <c:pt idx="209">
                  <c:v>3.2096160240134992</c:v>
                </c:pt>
                <c:pt idx="210">
                  <c:v>3.3757291766281128</c:v>
                </c:pt>
                <c:pt idx="211">
                  <c:v>3.5843660629170415</c:v>
                </c:pt>
                <c:pt idx="212">
                  <c:v>3.7750707462485309</c:v>
                </c:pt>
                <c:pt idx="213">
                  <c:v>4.0114613180515732</c:v>
                </c:pt>
                <c:pt idx="214">
                  <c:v>4.4559432561314196</c:v>
                </c:pt>
                <c:pt idx="215">
                  <c:v>4.7039464612386297</c:v>
                </c:pt>
                <c:pt idx="216">
                  <c:v>5.1573065665972422</c:v>
                </c:pt>
                <c:pt idx="217">
                  <c:v>5.8176330711541766</c:v>
                </c:pt>
                <c:pt idx="218">
                  <c:v>6.419172932330838</c:v>
                </c:pt>
                <c:pt idx="219">
                  <c:v>6.7809834875703103</c:v>
                </c:pt>
                <c:pt idx="220">
                  <c:v>7.1465687338405814</c:v>
                </c:pt>
                <c:pt idx="221">
                  <c:v>7.2904926328162816</c:v>
                </c:pt>
                <c:pt idx="222">
                  <c:v>7.4874546540336979</c:v>
                </c:pt>
                <c:pt idx="223">
                  <c:v>7.6494420369421192</c:v>
                </c:pt>
                <c:pt idx="224">
                  <c:v>8.0319820253457692</c:v>
                </c:pt>
                <c:pt idx="225">
                  <c:v>8.2680806027981077</c:v>
                </c:pt>
                <c:pt idx="226">
                  <c:v>8.2808727782278311</c:v>
                </c:pt>
                <c:pt idx="227">
                  <c:v>8.0218925491535771</c:v>
                </c:pt>
                <c:pt idx="228">
                  <c:v>7.8072118620482911</c:v>
                </c:pt>
                <c:pt idx="229">
                  <c:v>7.7418126143488735</c:v>
                </c:pt>
                <c:pt idx="230">
                  <c:v>7.616836967099232</c:v>
                </c:pt>
                <c:pt idx="231">
                  <c:v>6.7975532754538364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49-423B-BE43-7A699B46D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3627584"/>
        <c:axId val="1203628000"/>
      </c:lineChart>
      <c:dateAx>
        <c:axId val="1203627584"/>
        <c:scaling>
          <c:orientation val="minMax"/>
          <c:min val="43101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3628000"/>
        <c:crosses val="autoZero"/>
        <c:auto val="1"/>
        <c:lblOffset val="100"/>
        <c:baseTimeUnit val="months"/>
        <c:majorUnit val="1"/>
        <c:majorTimeUnit val="years"/>
      </c:dateAx>
      <c:valAx>
        <c:axId val="120362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362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368060943331765E-2"/>
          <c:y val="4.8592084017546347E-2"/>
          <c:w val="0.43050593480178834"/>
          <c:h val="0.14009633109353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0.00563</cdr:x>
      <cdr:y>0.01035</cdr:y>
    </cdr:from>
    <cdr:to>
      <cdr:x>0.37645</cdr:x>
      <cdr:y>0.11496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B4A402E-5253-8E85-9B75-138820144853}"/>
            </a:ext>
          </a:extLst>
        </cdr:cNvPr>
        <cdr:cNvSpPr txBox="1"/>
      </cdr:nvSpPr>
      <cdr:spPr>
        <a:xfrm xmlns:a="http://schemas.openxmlformats.org/drawingml/2006/main">
          <a:off x="28314" y="37856"/>
          <a:ext cx="1864908" cy="382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Number of countries</a:t>
          </a:r>
        </a:p>
      </cdr:txBody>
    </cdr:sp>
  </cdr:relSizeAnchor>
  <cdr:relSizeAnchor xmlns:cdr="http://schemas.openxmlformats.org/drawingml/2006/chartDrawing">
    <cdr:from>
      <cdr:x>0.87317</cdr:x>
      <cdr:y>0.00678</cdr:y>
    </cdr:from>
    <cdr:to>
      <cdr:x>1</cdr:x>
      <cdr:y>0.07888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DB91F06-B2DC-53C3-7556-E5DC3118D61F}"/>
            </a:ext>
          </a:extLst>
        </cdr:cNvPr>
        <cdr:cNvSpPr txBox="1"/>
      </cdr:nvSpPr>
      <cdr:spPr>
        <a:xfrm xmlns:a="http://schemas.openxmlformats.org/drawingml/2006/main">
          <a:off x="4391326" y="24799"/>
          <a:ext cx="637874" cy="26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Index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0.00488</cdr:x>
      <cdr:y>0.92535</cdr:y>
    </cdr:from>
    <cdr:to>
      <cdr:x>0.84798</cdr:x>
      <cdr:y>0.99826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18207A-8D52-46B1-AA9C-5DFAD7C91B76}"/>
            </a:ext>
          </a:extLst>
        </cdr:cNvPr>
        <cdr:cNvSpPr txBox="1"/>
      </cdr:nvSpPr>
      <cdr:spPr>
        <a:xfrm xmlns:a="http://schemas.openxmlformats.org/drawingml/2006/main">
          <a:off x="14287" y="2538412"/>
          <a:ext cx="24669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Note:</a:t>
          </a:r>
          <a:r>
            <a:rPr lang="en-US" baseline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 Average of first 12 quarters.</a:t>
          </a:r>
          <a:endParaRPr lang="en-US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0.00488</cdr:x>
      <cdr:y>0.92535</cdr:y>
    </cdr:from>
    <cdr:to>
      <cdr:x>0.84798</cdr:x>
      <cdr:y>0.99826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18207A-8D52-46B1-AA9C-5DFAD7C91B76}"/>
            </a:ext>
          </a:extLst>
        </cdr:cNvPr>
        <cdr:cNvSpPr txBox="1"/>
      </cdr:nvSpPr>
      <cdr:spPr>
        <a:xfrm xmlns:a="http://schemas.openxmlformats.org/drawingml/2006/main">
          <a:off x="14287" y="2538412"/>
          <a:ext cx="24669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Note:</a:t>
          </a:r>
          <a:r>
            <a:rPr lang="en-US" baseline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 Average of first 4 quarters.</a:t>
          </a:r>
          <a:endParaRPr lang="en-US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0.00488</cdr:x>
      <cdr:y>0.92535</cdr:y>
    </cdr:from>
    <cdr:to>
      <cdr:x>0.84798</cdr:x>
      <cdr:y>0.99826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18207A-8D52-46B1-AA9C-5DFAD7C91B76}"/>
            </a:ext>
          </a:extLst>
        </cdr:cNvPr>
        <cdr:cNvSpPr txBox="1"/>
      </cdr:nvSpPr>
      <cdr:spPr>
        <a:xfrm xmlns:a="http://schemas.openxmlformats.org/drawingml/2006/main">
          <a:off x="14287" y="2538412"/>
          <a:ext cx="24669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Note:</a:t>
          </a:r>
          <a:r>
            <a:rPr lang="en-US" baseline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 After 5 years.</a:t>
          </a:r>
          <a:endParaRPr lang="en-US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0.90707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0794D9-7415-0C33-311E-3BE4C4054528}"/>
            </a:ext>
          </a:extLst>
        </cdr:cNvPr>
        <cdr:cNvSpPr txBox="1"/>
      </cdr:nvSpPr>
      <cdr:spPr>
        <a:xfrm xmlns:a="http://schemas.openxmlformats.org/drawingml/2006/main">
          <a:off x="0" y="2310353"/>
          <a:ext cx="3670300" cy="236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Note: Average of first 8 quarters.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0.01585</cdr:x>
      <cdr:y>0.9073</cdr:y>
    </cdr:from>
    <cdr:to>
      <cdr:x>0.92172</cdr:x>
      <cdr:y>0.99689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D7A5A7D-4353-541F-3772-013631580DC5}"/>
            </a:ext>
          </a:extLst>
        </cdr:cNvPr>
        <cdr:cNvSpPr txBox="1"/>
      </cdr:nvSpPr>
      <cdr:spPr>
        <a:xfrm xmlns:a="http://schemas.openxmlformats.org/drawingml/2006/main">
          <a:off x="50800" y="2324498"/>
          <a:ext cx="2903926" cy="229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Note:</a:t>
          </a:r>
          <a:r>
            <a:rPr lang="en-US" baseline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 Average of first 12 quarters.</a:t>
          </a:r>
          <a:endParaRPr lang="en-US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0.01467</cdr:x>
      <cdr:y>0.90976</cdr:y>
    </cdr:from>
    <cdr:to>
      <cdr:x>0.78879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EBD4DA-4F56-68D1-295B-DB322EF59BA7}"/>
            </a:ext>
          </a:extLst>
        </cdr:cNvPr>
        <cdr:cNvSpPr txBox="1"/>
      </cdr:nvSpPr>
      <cdr:spPr>
        <a:xfrm xmlns:a="http://schemas.openxmlformats.org/drawingml/2006/main">
          <a:off x="55046" y="2495660"/>
          <a:ext cx="2903926" cy="247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Note:</a:t>
          </a:r>
          <a:r>
            <a:rPr lang="en-US" baseline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t> After 5 years.</a:t>
          </a:r>
          <a:endParaRPr lang="en-US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652BB70B-C2E4-4069-8811-FA2E6925A33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98001DF8-D6C6-43B3-BE15-0C65D3E99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571" indent="-177571">
              <a:buFontTx/>
              <a:buChar char="-"/>
            </a:pPr>
            <a:endParaRPr lang="en-US" b="1"/>
          </a:p>
          <a:p>
            <a:pPr marL="177571" indent="-177571">
              <a:buFontTx/>
              <a:buChar char="-"/>
            </a:pPr>
            <a:r>
              <a:rPr lang="en-US" b="0"/>
              <a:t>(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758B-898A-4E36-9018-0415B7247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Scale this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93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56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0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5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5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01DF8-D6C6-43B3-BE15-0C65D3E993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2553-C367-47C5-9C45-809E9816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630A-1A90-41F1-927A-5E786784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DAF00-3109-4875-A0D5-2D6D22F5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7AB-7A0D-4E39-8185-FB313A3E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6FC8B-FBA6-4B6E-8844-8C536047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F9D1-8FE4-4A6C-8373-E5034EFA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34212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81415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</a:t>
            </a:r>
            <a:r>
              <a:rPr lang="en-US" err="1"/>
              <a:t>Photo+Title</a:t>
            </a:r>
            <a:r>
              <a:rPr lang="en-US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31586549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5209872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35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880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589966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9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585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(Orange)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(Orange)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28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133" y="723898"/>
            <a:ext cx="1190195" cy="11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29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34290563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133" y="723898"/>
            <a:ext cx="1190195" cy="11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47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4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24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51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6381710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866193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395765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Text+Photo</a:t>
            </a:r>
            <a:r>
              <a:rPr lang="en-US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484684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785410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42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67788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</a:t>
            </a:r>
            <a:r>
              <a:rPr lang="en-US" err="1"/>
              <a:t>Photo+Title</a:t>
            </a:r>
            <a:r>
              <a:rPr lang="en-US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488737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73861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99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128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86202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6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341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(Orange)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(Orange)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58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067719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21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119"/>
          <a:stretch/>
        </p:blipFill>
        <p:spPr>
          <a:xfrm>
            <a:off x="5623560" y="749808"/>
            <a:ext cx="1095647" cy="11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4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366622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43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02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85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2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107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820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6786174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0260756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88075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8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Text+Photo</a:t>
            </a:r>
            <a:r>
              <a:rPr lang="en-US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76031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18397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21300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</a:t>
            </a:r>
            <a:r>
              <a:rPr lang="en-US" err="1"/>
              <a:t>Photo+Title</a:t>
            </a:r>
            <a:r>
              <a:rPr lang="en-US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24364944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33265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24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080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5285027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88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751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42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84170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70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59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66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8963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785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9892335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4043893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52891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Text+Photo</a:t>
            </a:r>
            <a:r>
              <a:rPr lang="en-US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712108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0553550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787213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09791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</a:t>
            </a:r>
            <a:r>
              <a:rPr lang="en-US" err="1"/>
              <a:t>Photo+Title</a:t>
            </a:r>
            <a:r>
              <a:rPr lang="en-US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24900559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6761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47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398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68192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5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7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43537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Text+Photo</a:t>
            </a:r>
            <a:r>
              <a:rPr lang="en-US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5233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817162" y="6518406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0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AA497-52F9-E639-04A1-B1D883FA9489}"/>
              </a:ext>
            </a:extLst>
          </p:cNvPr>
          <p:cNvSpPr txBox="1"/>
          <p:nvPr userDrawn="1"/>
        </p:nvSpPr>
        <p:spPr>
          <a:xfrm>
            <a:off x="164430" y="65261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>
                <a:solidFill>
                  <a:schemeClr val="bg1">
                    <a:lumMod val="9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b="0">
              <a:solidFill>
                <a:schemeClr val="bg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663" r:id="rId2"/>
    <p:sldLayoutId id="2147483664" r:id="rId3"/>
    <p:sldLayoutId id="2147483665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5" r:id="rId19"/>
    <p:sldLayoutId id="2147483763" r:id="rId20"/>
  </p:sldLayoutIdLst>
  <p:transition>
    <p:fade/>
  </p:transition>
  <p:hf sldNum="0"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5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20" r:id="rId19"/>
  </p:sldLayoutIdLst>
  <p:transition>
    <p:fade/>
  </p:transition>
  <p:hf sldNum="0"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African Department</a:t>
            </a:r>
            <a:endParaRPr lang="en-US" sz="900" b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7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6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4EC1-60D1-CD48-8690-FF0B6D8AC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1756" y="1993588"/>
            <a:ext cx="6803602" cy="1429717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</a:rPr>
              <a:t>Tackling High Inflation in Emerging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1756" y="3564774"/>
            <a:ext cx="5515284" cy="465240"/>
          </a:xfrm>
        </p:spPr>
        <p:txBody>
          <a:bodyPr vert="horz" lIns="0" tIns="91440" rIns="0" bIns="0" rtlCol="0" anchor="t">
            <a:normAutofit/>
          </a:bodyPr>
          <a:lstStyle/>
          <a:p>
            <a:r>
              <a:rPr lang="en-US">
                <a:solidFill>
                  <a:srgbClr val="5E8AB4"/>
                </a:solidFill>
              </a:rPr>
              <a:t>May 17,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EA944-E770-B641-8381-99B0FD277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1756" y="4879731"/>
            <a:ext cx="5515284" cy="1213338"/>
          </a:xfrm>
        </p:spPr>
        <p:txBody>
          <a:bodyPr/>
          <a:lstStyle/>
          <a:p>
            <a:r>
              <a:rPr lang="en-US"/>
              <a:t>Gita Gopinath</a:t>
            </a:r>
          </a:p>
          <a:p>
            <a:r>
              <a:rPr lang="en-US"/>
              <a:t>First Deputy Managing Director </a:t>
            </a:r>
            <a:br>
              <a:rPr lang="en-US"/>
            </a:br>
            <a:r>
              <a:rPr lang="en-US"/>
              <a:t>International Monetary Fund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45B753C-7D1E-B34E-A1C4-65E325E2A12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-1" y="0"/>
            <a:ext cx="3985592" cy="6858000"/>
          </a:xfrm>
          <a:solidFill>
            <a:schemeClr val="tx2"/>
          </a:solidFill>
        </p:spPr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F4EF23-87BF-DA47-CF62-AE62CD304C76}"/>
              </a:ext>
            </a:extLst>
          </p:cNvPr>
          <p:cNvSpPr txBox="1">
            <a:spLocks/>
          </p:cNvSpPr>
          <p:nvPr/>
        </p:nvSpPr>
        <p:spPr>
          <a:xfrm>
            <a:off x="4611756" y="4066430"/>
            <a:ext cx="5515284" cy="69612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314" rtl="0" eaLnBrk="1" latinLnBrk="0" hangingPunct="1">
              <a:spcBef>
                <a:spcPts val="3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314" rtl="0" eaLnBrk="1" latinLnBrk="0" hangingPunct="1">
              <a:spcBef>
                <a:spcPts val="3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4" rtl="0" eaLnBrk="1" latinLnBrk="0" hangingPunct="1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None/>
              <a:tabLst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4" rtl="0" eaLnBrk="1" latinLnBrk="0" hangingPunct="1">
              <a:spcBef>
                <a:spcPts val="300"/>
              </a:spcBef>
              <a:buClr>
                <a:schemeClr val="accent1"/>
              </a:buClr>
              <a:buSzPct val="100000"/>
              <a:buFont typeface="LucidaGrande" charset="0"/>
              <a:buNone/>
              <a:tabLst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4" rtl="0" eaLnBrk="1" latinLnBrk="0" hangingPunct="1">
              <a:spcBef>
                <a:spcPts val="3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None/>
              <a:tabLst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9CDE"/>
              </a:buClr>
              <a:buSzPct val="110000"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EFE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Presentation at Banco Central do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EFEFE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Brasil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EFE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59866D1-7C5A-D61D-C6DC-36DB203E6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5265"/>
          <a:stretch/>
        </p:blipFill>
        <p:spPr>
          <a:xfrm>
            <a:off x="4440534" y="708299"/>
            <a:ext cx="1126375" cy="11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44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298304-A24D-57B1-EB91-41306D9F9DC7}"/>
              </a:ext>
            </a:extLst>
          </p:cNvPr>
          <p:cNvSpPr txBox="1"/>
          <p:nvPr/>
        </p:nvSpPr>
        <p:spPr>
          <a:xfrm>
            <a:off x="409664" y="80113"/>
            <a:ext cx="11616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tx2"/>
                </a:solidFill>
                <a:latin typeface="Arial Black"/>
              </a:rPr>
              <a:t>Risk management approach suggests reacting aggressively to upside inflation surprises…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7E183-05A9-4D7A-9C74-750D5EBF95D8}"/>
              </a:ext>
            </a:extLst>
          </p:cNvPr>
          <p:cNvSpPr txBox="1"/>
          <p:nvPr/>
        </p:nvSpPr>
        <p:spPr>
          <a:xfrm>
            <a:off x="409665" y="1040411"/>
            <a:ext cx="958598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000" b="1"/>
              <a:t>Optimal targeting rule in simple New Keynesian model is instructive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498EF4A9-F527-09B0-B87E-1968552A3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41" y="1685620"/>
                <a:ext cx="4265442" cy="2429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>
                    <a:latin typeface="Arial"/>
                    <a:ea typeface="Arial" panose="020B0604020202020204" pitchFamily="34" charset="0"/>
                    <a:cs typeface="Arial"/>
                  </a:rPr>
                  <a:t>AS curve: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𝜗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endParaRPr lang="en-US" sz="1800">
                  <a:cs typeface="Arial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800">
                    <a:cs typeface="Arial"/>
                  </a:rPr>
                  <a:t>Targeting rule: push output down more today if inflation expected to persist</a:t>
                </a:r>
              </a:p>
              <a:p>
                <a:pPr>
                  <a:defRPr/>
                </a:pPr>
                <a:endParaRPr lang="en-US">
                  <a:cs typeface="Arial"/>
                </a:endParaRPr>
              </a:p>
              <a:p>
                <a:pPr>
                  <a:defRPr/>
                </a:pPr>
                <a:endParaRPr lang="en-US" sz="1800">
                  <a:cs typeface="Arial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endParaRPr lang="en-US" altLang="en-US">
                  <a:latin typeface="Arial"/>
                  <a:ea typeface="Arial" panose="020B0604020202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498EF4A9-F527-09B0-B87E-1968552A3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041" y="1685620"/>
                <a:ext cx="4265442" cy="2429191"/>
              </a:xfrm>
              <a:prstGeom prst="rect">
                <a:avLst/>
              </a:prstGeom>
              <a:blipFill>
                <a:blip r:embed="rId3"/>
                <a:stretch>
                  <a:fillRect l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E4AB514-81C0-81DF-4100-4DC1F6179184}"/>
              </a:ext>
            </a:extLst>
          </p:cNvPr>
          <p:cNvSpPr txBox="1"/>
          <p:nvPr/>
        </p:nvSpPr>
        <p:spPr>
          <a:xfrm>
            <a:off x="4914160" y="6343946"/>
            <a:ext cx="436781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Source: IMF staff calculations.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46BC5-F79C-522B-86FA-61C199D92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106" y="1889910"/>
            <a:ext cx="7351510" cy="4449801"/>
          </a:xfrm>
          <a:prstGeom prst="rect">
            <a:avLst/>
          </a:prstGeom>
          <a:ln w="285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CD08AE-7E4A-4F5F-90D6-99994F27ADBA}"/>
                  </a:ext>
                </a:extLst>
              </p:cNvPr>
              <p:cNvSpPr txBox="1"/>
              <p:nvPr/>
            </p:nvSpPr>
            <p:spPr>
              <a:xfrm>
                <a:off x="788138" y="3545615"/>
                <a:ext cx="3713248" cy="504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  <m:t>       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>
                    <a:solidFill>
                      <a:srgbClr val="000000"/>
                    </a:solidFill>
                  </a:rPr>
                  <a:t> </a:t>
                </a:r>
                <a:r>
                  <a:rPr lang="en-US">
                    <a:solidFill>
                      <a:srgbClr val="000000"/>
                    </a:solidFill>
                  </a:rPr>
                  <a:t>     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CD08AE-7E4A-4F5F-90D6-99994F27A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38" y="3545615"/>
                <a:ext cx="3713248" cy="504241"/>
              </a:xfrm>
              <a:prstGeom prst="rect">
                <a:avLst/>
              </a:prstGeom>
              <a:blipFill>
                <a:blip r:embed="rId5"/>
                <a:stretch>
                  <a:fillRect t="-90244" b="-1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8B09D9-CF5E-816E-BE73-8AC3C3F01301}"/>
              </a:ext>
            </a:extLst>
          </p:cNvPr>
          <p:cNvSpPr txBox="1"/>
          <p:nvPr/>
        </p:nvSpPr>
        <p:spPr>
          <a:xfrm>
            <a:off x="5061839" y="1551356"/>
            <a:ext cx="652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Model simulation:  Cost shock under alternative targeting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6513C-72B9-0605-73A6-FE22F3DCEBD3}"/>
              </a:ext>
            </a:extLst>
          </p:cNvPr>
          <p:cNvSpPr txBox="1"/>
          <p:nvPr/>
        </p:nvSpPr>
        <p:spPr>
          <a:xfrm>
            <a:off x="512040" y="4359910"/>
            <a:ext cx="416306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cs typeface="Arial"/>
              </a:rPr>
              <a:t>Simulation shows that cost shock generates large inflation runup when central bank underestimates inflation persistence. </a:t>
            </a:r>
            <a:endParaRPr lang="en-US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2575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298304-A24D-57B1-EB91-41306D9F9DC7}"/>
              </a:ext>
            </a:extLst>
          </p:cNvPr>
          <p:cNvSpPr txBox="1"/>
          <p:nvPr/>
        </p:nvSpPr>
        <p:spPr>
          <a:xfrm>
            <a:off x="409664" y="80113"/>
            <a:ext cx="11616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tx2"/>
                </a:solidFill>
                <a:latin typeface="Arial Black"/>
              </a:rPr>
              <a:t>…as correcting for unexpectedly persistent inflation later is costly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98EF4A9-F527-09B0-B87E-1968552A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41" y="1720635"/>
            <a:ext cx="426544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latin typeface="Arial"/>
                <a:cs typeface="Arial"/>
              </a:rPr>
              <a:t>Simulation builds on previous one by assuming that central bank shifts to optimal rule (based on true structural persistence parameter) after a year.</a:t>
            </a:r>
          </a:p>
          <a:p>
            <a:pPr>
              <a:defRPr/>
            </a:pPr>
            <a:endParaRPr lang="en-US" sz="1800"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en-US">
              <a:latin typeface="Arial"/>
              <a:ea typeface="Arial" panose="020B0604020202020204" pitchFamily="34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B09D9-CF5E-816E-BE73-8AC3C3F01301}"/>
              </a:ext>
            </a:extLst>
          </p:cNvPr>
          <p:cNvSpPr txBox="1"/>
          <p:nvPr/>
        </p:nvSpPr>
        <p:spPr>
          <a:xfrm>
            <a:off x="5061839" y="1551356"/>
            <a:ext cx="652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Model simulation:  Cost shock under alternative targeting rules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79B6A-18BE-95EF-B1EC-C8BFCCC3E67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94" y="1889910"/>
            <a:ext cx="6992470" cy="4453128"/>
          </a:xfrm>
          <a:prstGeom prst="rect">
            <a:avLst/>
          </a:prstGeom>
          <a:ln w="2857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7B5986-E355-3656-7719-9AF336A61A36}"/>
              </a:ext>
            </a:extLst>
          </p:cNvPr>
          <p:cNvSpPr txBox="1"/>
          <p:nvPr/>
        </p:nvSpPr>
        <p:spPr>
          <a:xfrm>
            <a:off x="4914160" y="6343946"/>
            <a:ext cx="436781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Source: IMF staff calculations.</a:t>
            </a:r>
          </a:p>
        </p:txBody>
      </p:sp>
    </p:spTree>
    <p:extLst>
      <p:ext uri="{BB962C8B-B14F-4D97-AF65-F5344CB8AC3E}">
        <p14:creationId xmlns:p14="http://schemas.microsoft.com/office/powerpoint/2010/main" val="39082043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80D4-B553-4837-8816-857FAFFC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5249658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Monetary policy and financial stress</a:t>
            </a:r>
          </a:p>
        </p:txBody>
      </p:sp>
    </p:spTree>
    <p:extLst>
      <p:ext uri="{BB962C8B-B14F-4D97-AF65-F5344CB8AC3E}">
        <p14:creationId xmlns:p14="http://schemas.microsoft.com/office/powerpoint/2010/main" val="16178315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298304-A24D-57B1-EB91-41306D9F9DC7}"/>
              </a:ext>
            </a:extLst>
          </p:cNvPr>
          <p:cNvSpPr txBox="1"/>
          <p:nvPr/>
        </p:nvSpPr>
        <p:spPr>
          <a:xfrm>
            <a:off x="505843" y="154206"/>
            <a:ext cx="10917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tx2"/>
                </a:solidFill>
                <a:latin typeface="Arial Black"/>
              </a:rPr>
              <a:t>EMs may see heightened financial stresses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C178254-CC15-22DB-EA54-6F51064068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843" y="997186"/>
            <a:ext cx="11444109" cy="5503147"/>
          </a:xfrm>
        </p:spPr>
        <p:txBody>
          <a:bodyPr vert="horz" lIns="0" tIns="137160" rIns="0" bIns="0" rtlCol="0" anchor="t">
            <a:norm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>
                <a:latin typeface="Arial"/>
                <a:ea typeface="MS Mincho"/>
                <a:cs typeface="Arial"/>
              </a:rPr>
              <a:t>Financial stresses could affect EMs through different channels than AEs</a:t>
            </a:r>
            <a:endParaRPr lang="en-US" sz="2200">
              <a:effectLst/>
              <a:latin typeface="Arial"/>
              <a:ea typeface="MS Mincho"/>
              <a:cs typeface="Arial"/>
            </a:endParaRPr>
          </a:p>
          <a:p>
            <a:pPr marL="575945" lvl="1" indent="-342900"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60000"/>
              <a:buFontTx/>
              <a:buChar char="►"/>
            </a:pPr>
            <a:r>
              <a:rPr lang="en-US" sz="2200">
                <a:cs typeface="Arial"/>
              </a:rPr>
              <a:t>Credit rather than duration risk; and pressures from capital outflows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b="1">
                <a:cs typeface="Arial"/>
              </a:rPr>
              <a:t>Additional tools may improve tradeoffs</a:t>
            </a:r>
            <a:r>
              <a:rPr lang="en-US" sz="2200">
                <a:cs typeface="Arial"/>
              </a:rPr>
              <a:t>, including liquidity support or ELA in FX</a:t>
            </a:r>
          </a:p>
          <a:p>
            <a:pPr marL="575945" lvl="1" indent="-342900"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60000"/>
              <a:buFontTx/>
              <a:buChar char="►"/>
            </a:pPr>
            <a:r>
              <a:rPr lang="en-US" sz="2200">
                <a:cs typeface="Arial"/>
              </a:rPr>
              <a:t>But should be used carefully, and be temporary/targeted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b="1">
                <a:cs typeface="Arial"/>
              </a:rPr>
              <a:t>IMF’s Integrated Policy Framework</a:t>
            </a:r>
            <a:r>
              <a:rPr lang="en-US" sz="2200">
                <a:cs typeface="Arial"/>
              </a:rPr>
              <a:t> aims to identify when suitable to use FXI or CFMs</a:t>
            </a:r>
          </a:p>
          <a:p>
            <a:pPr marL="575945" marR="0" lvl="1" indent="-342900" algn="l" defTabSz="91431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EFEFE">
                  <a:lumMod val="50000"/>
                </a:srgbClr>
              </a:buClr>
              <a:buSzPct val="60000"/>
              <a:buFontTx/>
              <a:buChar char="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Use needs to be guided by careful analysis of frictions and shocks</a:t>
            </a:r>
            <a:endParaRPr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575945" lvl="1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sz="2200">
              <a:cs typeface="Arial"/>
            </a:endParaRPr>
          </a:p>
          <a:p>
            <a:pPr marL="233045" lvl="1" indent="0">
              <a:spcBef>
                <a:spcPts val="1800"/>
              </a:spcBef>
              <a:buClr>
                <a:schemeClr val="tx2"/>
              </a:buClr>
              <a:buSzPct val="140000"/>
              <a:buNone/>
            </a:pPr>
            <a:endParaRPr lang="en-US" sz="2200">
              <a:cs typeface="Arial"/>
            </a:endParaRP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sz="2200">
              <a:cs typeface="Arial" panose="020B0604020202020204" pitchFamily="34" charset="0"/>
              <a:sym typeface="Copperplate" charset="0"/>
            </a:endParaRP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sz="2200">
              <a:cs typeface="Arial"/>
            </a:endParaRPr>
          </a:p>
          <a:p>
            <a:pPr marL="575945" lvl="1" indent="-342900"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60000"/>
              <a:buFontTx/>
              <a:buChar char="►"/>
            </a:pPr>
            <a:endParaRPr lang="en-US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5056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298304-A24D-57B1-EB91-41306D9F9DC7}"/>
              </a:ext>
            </a:extLst>
          </p:cNvPr>
          <p:cNvSpPr txBox="1"/>
          <p:nvPr/>
        </p:nvSpPr>
        <p:spPr>
          <a:xfrm>
            <a:off x="366459" y="271666"/>
            <a:ext cx="10360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tx2"/>
                </a:solidFill>
                <a:latin typeface="Arial Black"/>
              </a:rPr>
              <a:t>Capital outflow and exchange rate pressures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06E0B-A82E-480D-8B80-0EC87E96F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3520" y="1007043"/>
            <a:ext cx="8823960" cy="36576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100" b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Policy Responses under Financial Frictions</a:t>
            </a:r>
            <a:endParaRPr lang="en-US" sz="21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D404BB-B4A7-42C7-B6D1-5B4814EBC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30116"/>
              </p:ext>
            </p:extLst>
          </p:nvPr>
        </p:nvGraphicFramePr>
        <p:xfrm>
          <a:off x="1777855" y="1463040"/>
          <a:ext cx="8483600" cy="470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306">
                  <a:extLst>
                    <a:ext uri="{9D8B030D-6E8A-4147-A177-3AD203B41FA5}">
                      <a16:colId xmlns:a16="http://schemas.microsoft.com/office/drawing/2014/main" val="3596063003"/>
                    </a:ext>
                  </a:extLst>
                </a:gridCol>
                <a:gridCol w="2750386">
                  <a:extLst>
                    <a:ext uri="{9D8B030D-6E8A-4147-A177-3AD203B41FA5}">
                      <a16:colId xmlns:a16="http://schemas.microsoft.com/office/drawing/2014/main" val="2306487579"/>
                    </a:ext>
                  </a:extLst>
                </a:gridCol>
                <a:gridCol w="3445908">
                  <a:extLst>
                    <a:ext uri="{9D8B030D-6E8A-4147-A177-3AD203B41FA5}">
                      <a16:colId xmlns:a16="http://schemas.microsoft.com/office/drawing/2014/main" val="1998704119"/>
                    </a:ext>
                  </a:extLst>
                </a:gridCol>
              </a:tblGrid>
              <a:tr h="488533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Deep FX markets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Shallow FX markets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1999823"/>
                  </a:ext>
                </a:extLst>
              </a:tr>
              <a:tr h="1865751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Low FX mismatches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Exposed to: Fundamental shocks (e.g., US tightening)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Response: 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Adjust policy rate to stabilize inflation, allow depreciation.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Exposed to: Both fundamental shocks and UIP shocks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Response: 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Fundamental shocks</a:t>
                      </a:r>
                      <a:r>
                        <a:rPr lang="en-US" sz="1200">
                          <a:effectLst/>
                        </a:rPr>
                        <a:t>: policy rate and depreciation 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i="1">
                          <a:effectLst/>
                        </a:rPr>
                        <a:t>UIP shocks</a:t>
                      </a:r>
                      <a:r>
                        <a:rPr lang="en-US" sz="1200">
                          <a:effectLst/>
                        </a:rPr>
                        <a:t>: FXI and reduction in inflow CFMs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110578"/>
                  </a:ext>
                </a:extLst>
              </a:tr>
              <a:tr h="234979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High FX mismatches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Exposed to: Both fundamental shocks and sudden stops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Response: 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Before shocks</a:t>
                      </a:r>
                      <a:r>
                        <a:rPr lang="en-US" sz="1200">
                          <a:effectLst/>
                        </a:rPr>
                        <a:t>: may impose CFM/MPMs on FX inflows to reduce systemic financial risk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After shocks</a:t>
                      </a:r>
                      <a:r>
                        <a:rPr lang="en-US" sz="1200">
                          <a:effectLst/>
                        </a:rPr>
                        <a:t>: adjust policy rate and allow depreciation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Exposed to: Fundamental shocks, UIP shocks, and sudden stops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Response: 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</a:rPr>
                        <a:t>Fundamental shocks / sudden stops</a:t>
                      </a:r>
                      <a:r>
                        <a:rPr lang="en-US" sz="1200">
                          <a:effectLst/>
                        </a:rPr>
                        <a:t>: CFM/MPMs to reduce systemic financial risk, adjust policy rate, allow depreciation </a:t>
                      </a:r>
                    </a:p>
                    <a:p>
                      <a:pPr marL="0" marR="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i="1">
                          <a:effectLst/>
                        </a:rPr>
                        <a:t>Taper tantrums</a:t>
                      </a:r>
                      <a:r>
                        <a:rPr lang="en-US" sz="1200">
                          <a:effectLst/>
                        </a:rPr>
                        <a:t>: FXI and reduction in inflow CFMs, keep policy rate unchanged 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696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182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80D4-B553-4837-8816-857FAFFC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5249658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Fiscal policy and inflation</a:t>
            </a:r>
          </a:p>
        </p:txBody>
      </p:sp>
    </p:spTree>
    <p:extLst>
      <p:ext uri="{BB962C8B-B14F-4D97-AF65-F5344CB8AC3E}">
        <p14:creationId xmlns:p14="http://schemas.microsoft.com/office/powerpoint/2010/main" val="4892082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AB41-1427-4803-AA8D-95CC3392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41" y="87802"/>
            <a:ext cx="11887200" cy="730906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4C97"/>
                </a:solidFill>
                <a:latin typeface="Arial Black" panose="020B0A04020102020204" pitchFamily="34" charset="0"/>
                <a:cs typeface="Arial" panose="020B0604020202020204" pitchFamily="34" charset="0"/>
                <a:sym typeface="Copperplate" charset="0"/>
              </a:rPr>
              <a:t>Fiscal tightening can help cool inflation, reduce public debt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E3EC6-D3F4-4459-B10E-E0ED5F166226}"/>
              </a:ext>
            </a:extLst>
          </p:cNvPr>
          <p:cNvSpPr txBox="1"/>
          <p:nvPr/>
        </p:nvSpPr>
        <p:spPr>
          <a:xfrm>
            <a:off x="665057" y="5881309"/>
            <a:ext cx="10861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Chen, Goncalves, </a:t>
            </a:r>
            <a:r>
              <a:rPr lang="en-US" sz="110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Jakab</a:t>
            </a:r>
            <a:r>
              <a:rPr lang="en-US" sz="1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Linde (2022)</a:t>
            </a:r>
          </a:p>
          <a:p>
            <a:r>
              <a:rPr lang="en-US" sz="1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Simulations by IMF staff using a two-country dynamic stochastic general equilibrium heterogenous agent model based on Erceg and Linde (2012).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BEE23-CF07-4FF2-AF2B-983F58C45816}"/>
              </a:ext>
            </a:extLst>
          </p:cNvPr>
          <p:cNvSpPr txBox="1"/>
          <p:nvPr/>
        </p:nvSpPr>
        <p:spPr>
          <a:xfrm>
            <a:off x="665057" y="1243702"/>
            <a:ext cx="334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Fiscal tightening can help fight global inflationary shock,…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A05D7-9C96-431C-8AF8-351F5AB6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B03E6-0F3B-5961-6F64-D9CD42D54885}"/>
              </a:ext>
            </a:extLst>
          </p:cNvPr>
          <p:cNvSpPr txBox="1"/>
          <p:nvPr/>
        </p:nvSpPr>
        <p:spPr>
          <a:xfrm>
            <a:off x="4514272" y="1243702"/>
            <a:ext cx="300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…ease the burden on monetary policy,…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C612B-80AE-7BDD-D24A-2D1D68011818}"/>
              </a:ext>
            </a:extLst>
          </p:cNvPr>
          <p:cNvSpPr txBox="1"/>
          <p:nvPr/>
        </p:nvSpPr>
        <p:spPr>
          <a:xfrm>
            <a:off x="8363486" y="1382201"/>
            <a:ext cx="291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…and reduce public debt.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07A7F-CA7B-9AD2-3F04-C84A3E9DC045}"/>
              </a:ext>
            </a:extLst>
          </p:cNvPr>
          <p:cNvSpPr txBox="1"/>
          <p:nvPr/>
        </p:nvSpPr>
        <p:spPr>
          <a:xfrm>
            <a:off x="665057" y="2123579"/>
            <a:ext cx="2923002" cy="691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Core inflation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(Percentage points, year-on-year, deviation from baseline)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854BE-2521-1F15-8271-B3C333074500}"/>
              </a:ext>
            </a:extLst>
          </p:cNvPr>
          <p:cNvSpPr txBox="1"/>
          <p:nvPr/>
        </p:nvSpPr>
        <p:spPr>
          <a:xfrm>
            <a:off x="4514272" y="2123579"/>
            <a:ext cx="3163456" cy="691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Policy rate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(Percentage points, annual percentage rate, deviation from baseline)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8ADFD-27EA-4FEF-038E-E2536FAC4C3B}"/>
              </a:ext>
            </a:extLst>
          </p:cNvPr>
          <p:cNvSpPr txBox="1"/>
          <p:nvPr/>
        </p:nvSpPr>
        <p:spPr>
          <a:xfrm>
            <a:off x="8363486" y="2123579"/>
            <a:ext cx="3163456" cy="691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Government debt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(Percentage points, percent of GDP, deviation from baseline)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F0C479A-F623-46B3-BAF8-8F5D89B34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017822"/>
              </p:ext>
            </p:extLst>
          </p:nvPr>
        </p:nvGraphicFramePr>
        <p:xfrm>
          <a:off x="665060" y="2888130"/>
          <a:ext cx="3163456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CE7CFC-A40C-42A9-B320-09DF5D3E6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93557"/>
              </p:ext>
            </p:extLst>
          </p:nvPr>
        </p:nvGraphicFramePr>
        <p:xfrm>
          <a:off x="4514272" y="2900894"/>
          <a:ext cx="3163456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BB89FE3-F74C-42D1-AE4A-B47349BE9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33853"/>
              </p:ext>
            </p:extLst>
          </p:nvPr>
        </p:nvGraphicFramePr>
        <p:xfrm>
          <a:off x="8363486" y="2860746"/>
          <a:ext cx="3163456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7432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AB41-1427-4803-AA8D-95CC3392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68" y="179421"/>
            <a:ext cx="11918063" cy="759581"/>
          </a:xfrm>
        </p:spPr>
        <p:txBody>
          <a:bodyPr>
            <a:noAutofit/>
          </a:bodyPr>
          <a:lstStyle/>
          <a:p>
            <a:r>
              <a:rPr lang="en-US" sz="2600">
                <a:solidFill>
                  <a:srgbClr val="004C97"/>
                </a:solidFill>
                <a:latin typeface="Arial Black" panose="020B0A04020102020204" pitchFamily="34" charset="0"/>
                <a:cs typeface="Arial" panose="020B0604020202020204" pitchFamily="34" charset="0"/>
                <a:sym typeface="Copperplate" charset="0"/>
              </a:rPr>
              <a:t>Fiscal expansion likely to boost inflation and government debt, depending on how central bank responds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44AF6-3DAB-4F48-BA97-69C63B2E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F9D1-8FE4-4A6C-8373-E5034EFA4A90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C5B87-6625-C9AB-E1D4-0C854AA861C9}"/>
              </a:ext>
            </a:extLst>
          </p:cNvPr>
          <p:cNvSpPr txBox="1"/>
          <p:nvPr/>
        </p:nvSpPr>
        <p:spPr>
          <a:xfrm>
            <a:off x="1012605" y="1046367"/>
            <a:ext cx="11660905" cy="17081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Critical to provide targeted support to vulnerable populations</a:t>
            </a:r>
            <a:endParaRPr lang="en-US" sz="2000" dirty="0"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But fiscal expansion boosts inflation and raises public debt</a:t>
            </a:r>
          </a:p>
          <a:p>
            <a:pPr marL="575945" marR="0" lvl="1" indent="-342900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EFEFE">
                  <a:lumMod val="50000"/>
                </a:srgbClr>
              </a:buClr>
              <a:buSzPct val="60000"/>
              <a:buFontTx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If CB reacts aggressively, then large increase in government debt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575945" lvl="1" indent="-342900" defTabSz="914314">
              <a:spcBef>
                <a:spcPts val="600"/>
              </a:spcBef>
              <a:spcAft>
                <a:spcPts val="600"/>
              </a:spcAft>
              <a:buClr>
                <a:srgbClr val="FEFEFE">
                  <a:lumMod val="50000"/>
                </a:srgbClr>
              </a:buClr>
              <a:buSzPct val="60000"/>
              <a:buFontTx/>
              <a:buChar char="►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/>
                <a:cs typeface="Arial"/>
              </a:rPr>
              <a:t>If CB accommodates, then large boost to inflation that may de-anchor inflation expectations</a:t>
            </a:r>
            <a:endParaRPr lang="en-US" sz="20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A2155-5687-F4AC-F7B0-516D1A22BEB1}"/>
              </a:ext>
            </a:extLst>
          </p:cNvPr>
          <p:cNvSpPr txBox="1"/>
          <p:nvPr/>
        </p:nvSpPr>
        <p:spPr>
          <a:xfrm>
            <a:off x="467920" y="6170486"/>
            <a:ext cx="1122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Chen, Goncalves, </a:t>
            </a:r>
            <a:r>
              <a:rPr lang="en-US" sz="11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Jakab</a:t>
            </a:r>
            <a:r>
              <a:rPr lang="en-US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Linde (2022)</a:t>
            </a:r>
          </a:p>
          <a:p>
            <a:r>
              <a:rPr lang="en-US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Simulations by IMF staff using a two-country dynamic stochastic general equilibrium heterogenous agent model based on Erceg and Linde (2012).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61A82B-BD0D-B380-EC7E-9C90EBA16E62}"/>
              </a:ext>
            </a:extLst>
          </p:cNvPr>
          <p:cNvSpPr txBox="1"/>
          <p:nvPr/>
        </p:nvSpPr>
        <p:spPr>
          <a:xfrm>
            <a:off x="467920" y="2863080"/>
            <a:ext cx="3444345" cy="691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(Percentage points, deviation from baseline)</a:t>
            </a:r>
          </a:p>
          <a:p>
            <a:pPr lvl="0">
              <a:lnSpc>
                <a:spcPts val="1600"/>
              </a:lnSpc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F4F48-3A02-450F-9396-A9C25BEAE424}"/>
              </a:ext>
            </a:extLst>
          </p:cNvPr>
          <p:cNvSpPr txBox="1"/>
          <p:nvPr/>
        </p:nvSpPr>
        <p:spPr>
          <a:xfrm>
            <a:off x="4260489" y="2863080"/>
            <a:ext cx="3429813" cy="691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Core inflation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(Percentage points, year-on-year, deviation from baseline)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27878-A037-13C2-A9FF-C0BC99182D87}"/>
              </a:ext>
            </a:extLst>
          </p:cNvPr>
          <p:cNvSpPr txBox="1"/>
          <p:nvPr/>
        </p:nvSpPr>
        <p:spPr>
          <a:xfrm>
            <a:off x="8059769" y="2863080"/>
            <a:ext cx="3444345" cy="691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Government debt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(Percentage points, percent of GDP, deviation from baseline)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88A869-D0BB-06B9-BE95-E7AB7A8AA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656729"/>
              </p:ext>
            </p:extLst>
          </p:nvPr>
        </p:nvGraphicFramePr>
        <p:xfrm>
          <a:off x="470857" y="3554744"/>
          <a:ext cx="3670300" cy="26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F9EAD1-D47A-92C5-6C89-2A843CC99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38988"/>
              </p:ext>
            </p:extLst>
          </p:nvPr>
        </p:nvGraphicFramePr>
        <p:xfrm>
          <a:off x="4253220" y="3501279"/>
          <a:ext cx="3670300" cy="26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235A4E-5BAE-AD53-4DB9-472C92D47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258706"/>
              </p:ext>
            </p:extLst>
          </p:nvPr>
        </p:nvGraphicFramePr>
        <p:xfrm>
          <a:off x="8059769" y="3501279"/>
          <a:ext cx="3670300" cy="261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68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298304-A24D-57B1-EB91-41306D9F9DC7}"/>
              </a:ext>
            </a:extLst>
          </p:cNvPr>
          <p:cNvSpPr txBox="1"/>
          <p:nvPr/>
        </p:nvSpPr>
        <p:spPr>
          <a:xfrm>
            <a:off x="364378" y="178521"/>
            <a:ext cx="108510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tx2"/>
                </a:solidFill>
                <a:latin typeface="Arial Black"/>
              </a:rPr>
              <a:t>Government debt heightens key EM vulnerabilities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FE5AD-64EC-D559-959A-66E7E22E6D78}"/>
              </a:ext>
            </a:extLst>
          </p:cNvPr>
          <p:cNvSpPr txBox="1"/>
          <p:nvPr/>
        </p:nvSpPr>
        <p:spPr>
          <a:xfrm>
            <a:off x="408408" y="701741"/>
            <a:ext cx="1166090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Higher debt raises EM sovereign default risk when global financial conditions tighten</a:t>
            </a:r>
            <a:endParaRPr lang="en-US"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Effects on domestic financial conditions may be amplified through </a:t>
            </a:r>
            <a:r>
              <a:rPr lang="en-US" b="1">
                <a:solidFill>
                  <a:srgbClr val="000000"/>
                </a:solidFill>
                <a:cs typeface="Arial"/>
              </a:rPr>
              <a:t>sovereign-bank nexus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Weak fiscal position heightens risks of fiscal dominance and de-anchoring of inflation expectations</a:t>
            </a:r>
            <a:endParaRPr lang="en-US">
              <a:solidFill>
                <a:srgbClr val="FF0000"/>
              </a:solidFill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2A5A6-229C-241E-68D0-4A35437CC935}"/>
              </a:ext>
            </a:extLst>
          </p:cNvPr>
          <p:cNvSpPr txBox="1"/>
          <p:nvPr/>
        </p:nvSpPr>
        <p:spPr>
          <a:xfrm>
            <a:off x="610402" y="1921188"/>
            <a:ext cx="4940721" cy="5098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sz="1900">
                <a:latin typeface="Arial"/>
                <a:cs typeface="Arial"/>
              </a:rPr>
              <a:t>More government debt raises default risk and borrowing costs…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D33E58-0224-2D2B-EB6F-F1F287D189AF}"/>
              </a:ext>
            </a:extLst>
          </p:cNvPr>
          <p:cNvSpPr txBox="1"/>
          <p:nvPr/>
        </p:nvSpPr>
        <p:spPr>
          <a:xfrm>
            <a:off x="610402" y="6257243"/>
            <a:ext cx="479784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100">
                <a:solidFill>
                  <a:srgbClr val="7F7F7F"/>
                </a:solidFill>
                <a:cs typeface="Arial"/>
              </a:rPr>
              <a:t>Source: GFSR (April 2022)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A5FE7-3364-9F8B-68B4-885634A6C629}"/>
              </a:ext>
            </a:extLst>
          </p:cNvPr>
          <p:cNvSpPr txBox="1"/>
          <p:nvPr/>
        </p:nvSpPr>
        <p:spPr>
          <a:xfrm>
            <a:off x="6967776" y="1949647"/>
            <a:ext cx="5194042" cy="502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indent="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…and increases risk that inflation expectations de-anchor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59B63CA9-3F40-4EA9-AD70-FBA5D2A90DB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47" y="2997836"/>
            <a:ext cx="4389120" cy="32004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6C082F-B38E-DED8-A780-6A00954B67A2}"/>
              </a:ext>
            </a:extLst>
          </p:cNvPr>
          <p:cNvSpPr txBox="1"/>
          <p:nvPr/>
        </p:nvSpPr>
        <p:spPr>
          <a:xfrm>
            <a:off x="6985747" y="6218255"/>
            <a:ext cx="4797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Brandao-Marques, Casiraghi, Gelos, Harrison, Kamber (2023).</a:t>
            </a:r>
          </a:p>
          <a:p>
            <a:r>
              <a:rPr lang="en-US" sz="1100">
                <a:solidFill>
                  <a:srgbClr val="7F7F7F"/>
                </a:solidFill>
                <a:latin typeface="Arial"/>
                <a:ea typeface="Century Gothic" panose="020B0502020202020204" pitchFamily="34" charset="0"/>
                <a:cs typeface="Arial"/>
              </a:rPr>
              <a:t>Note: Sample covers EMs. The figure plots the responses to a 10 percent debt surprise.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Century Gothic" panose="020B0502020202020204" pitchFamily="34" charset="0"/>
              <a:cs typeface="Arial"/>
            </a:endParaRPr>
          </a:p>
          <a:p>
            <a:r>
              <a:rPr lang="en-US" sz="11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AC18E-0C05-F338-4352-DF11C1FA5045}"/>
              </a:ext>
            </a:extLst>
          </p:cNvPr>
          <p:cNvSpPr txBox="1"/>
          <p:nvPr/>
        </p:nvSpPr>
        <p:spPr>
          <a:xfrm>
            <a:off x="6967776" y="2495134"/>
            <a:ext cx="4815816" cy="502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5-yr Inflation Expectations response to a debt surprise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(Basis points)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F0496-5536-4876-039C-E1BFB611C91A}"/>
              </a:ext>
            </a:extLst>
          </p:cNvPr>
          <p:cNvSpPr txBox="1"/>
          <p:nvPr/>
        </p:nvSpPr>
        <p:spPr>
          <a:xfrm>
            <a:off x="610402" y="2481853"/>
            <a:ext cx="5628458" cy="4864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Sovereign Default Risk Response to Financial Conditions Shock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(Percentage points)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B191B6E-D3E5-BCAC-EDCD-B40F84319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880945"/>
              </p:ext>
            </p:extLst>
          </p:nvPr>
        </p:nvGraphicFramePr>
        <p:xfrm>
          <a:off x="732240" y="2997836"/>
          <a:ext cx="53637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25527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80D4-B553-4837-8816-857FAFFC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5249658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343010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B4AC81-A3CB-191A-75E4-D7C4E0A0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333727"/>
            <a:ext cx="10682047" cy="809163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</a:rPr>
              <a:t>Overview and key issues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851C9B-7DDA-AF39-A6BF-817852CAB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954" y="1438078"/>
            <a:ext cx="9888280" cy="4949315"/>
          </a:xfrm>
        </p:spPr>
        <p:txBody>
          <a:bodyPr vert="horz" lIns="0" tIns="137160" rIns="0" bIns="0" rtlCol="0" anchor="t">
            <a:no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>
                <a:effectLst/>
                <a:ea typeface="Times New Roman" panose="02020603050405020304" pitchFamily="18" charset="0"/>
                <a:cs typeface="Arial"/>
              </a:rPr>
              <a:t>What factors have accounted for the solid performance of emerging markets (EMs) in the current global tightening cycle? 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>
                <a:ea typeface="Times New Roman" panose="02020603050405020304" pitchFamily="18" charset="0"/>
                <a:cs typeface="Arial"/>
              </a:rPr>
              <a:t>What is the appropriate strategy for bringing inflation back to target? 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>
                <a:ea typeface="Times New Roman" panose="02020603050405020304" pitchFamily="18" charset="0"/>
                <a:cs typeface="Arial"/>
              </a:rPr>
              <a:t>How should EM central banks respond to financial stresses that may pose tradeoffs in achieving price stability goals? 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>
                <a:effectLst/>
                <a:ea typeface="Times New Roman" panose="02020603050405020304" pitchFamily="18" charset="0"/>
                <a:cs typeface="Arial"/>
              </a:rPr>
              <a:t>How can fiscal policy help in the fight against inflation?  </a:t>
            </a:r>
          </a:p>
          <a:p>
            <a:pPr marL="233045" lvl="1" indent="0">
              <a:spcBef>
                <a:spcPts val="1800"/>
              </a:spcBef>
              <a:buClr>
                <a:srgbClr val="7F7F7F"/>
              </a:buClr>
              <a:buSzPct val="60000"/>
              <a:buNone/>
            </a:pPr>
            <a:endParaRPr lang="en-US" sz="2200">
              <a:ea typeface="Times New Roman" panose="02020603050405020304" pitchFamily="18" charset="0"/>
              <a:cs typeface="Arial"/>
            </a:endParaRPr>
          </a:p>
          <a:p>
            <a:pPr marL="575945" lvl="1" indent="-342900">
              <a:spcBef>
                <a:spcPts val="1800"/>
              </a:spcBef>
              <a:buSzPct val="120000"/>
            </a:pPr>
            <a:endParaRPr lang="en-US" sz="2200">
              <a:cs typeface="Arial"/>
            </a:endParaRPr>
          </a:p>
          <a:p>
            <a:pPr>
              <a:spcBef>
                <a:spcPts val="1800"/>
              </a:spcBef>
              <a:buSzPct val="120000"/>
            </a:pPr>
            <a:endParaRPr lang="pl-PL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60192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298304-A24D-57B1-EB91-41306D9F9DC7}"/>
              </a:ext>
            </a:extLst>
          </p:cNvPr>
          <p:cNvSpPr txBox="1"/>
          <p:nvPr/>
        </p:nvSpPr>
        <p:spPr>
          <a:xfrm>
            <a:off x="366459" y="271666"/>
            <a:ext cx="10851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tx2"/>
                </a:solidFill>
                <a:latin typeface="Arial Black"/>
              </a:rPr>
              <a:t>Conclusion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194DC5-8D49-4C4A-B0CC-CC7BEBF51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77" y="907822"/>
            <a:ext cx="11264445" cy="5351692"/>
          </a:xfrm>
        </p:spPr>
        <p:txBody>
          <a:bodyPr vert="horz" lIns="0" tIns="137160" rIns="0" bIns="0" rtlCol="0" anchor="t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800" b="1" dirty="0">
                <a:cs typeface="Arial"/>
              </a:rPr>
              <a:t>Main monetary policy priority is to bring inflation credibly back to target</a:t>
            </a:r>
          </a:p>
          <a:p>
            <a:pPr marL="576263" lvl="1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800" dirty="0">
                <a:cs typeface="Arial"/>
              </a:rPr>
              <a:t>Insufficient monetary policy tightening now could necessitate more painful policy actions later</a:t>
            </a:r>
          </a:p>
          <a:p>
            <a:pPr marL="342900" lvl="1" indent="-342900"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800" b="1" dirty="0">
                <a:cs typeface="Arial"/>
              </a:rPr>
              <a:t>Fiscal policy should support monetary policy</a:t>
            </a:r>
          </a:p>
          <a:p>
            <a:pPr marL="342900" lvl="1" indent="-342900"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800" b="1" dirty="0">
                <a:cs typeface="Arial"/>
              </a:rPr>
              <a:t>Financial tools – judiciously used – can improve tradeoffs in event of pronounced stress</a:t>
            </a:r>
            <a:endParaRPr lang="en-US" sz="1800" dirty="0"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800" b="1" dirty="0">
                <a:cs typeface="Arial"/>
              </a:rPr>
              <a:t>Crucial to maintain independent central banks with strong policy frameworks</a:t>
            </a:r>
            <a:endParaRPr lang="en-US" sz="1800" dirty="0">
              <a:ea typeface="+mn-lt"/>
              <a:cs typeface="+mn-lt"/>
            </a:endParaRPr>
          </a:p>
          <a:p>
            <a:pPr marL="575945" lvl="1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60000"/>
              <a:buFontTx/>
              <a:buChar char="►"/>
            </a:pPr>
            <a:r>
              <a:rPr lang="en-US" sz="1800" dirty="0">
                <a:cs typeface="Arial"/>
              </a:rPr>
              <a:t>Better frameworks – monetary and financial – have allowed EM central banks to pursue countercyclical policies and withstand AE policy tightening</a:t>
            </a:r>
          </a:p>
          <a:p>
            <a:pPr marL="575945" lvl="1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60000"/>
              <a:buFontTx/>
              <a:buChar char="►"/>
            </a:pPr>
            <a:r>
              <a:rPr lang="en-US" sz="1800" dirty="0">
                <a:cs typeface="Arial"/>
              </a:rPr>
              <a:t>Important to continue further refining and strengthening these frameworks </a:t>
            </a:r>
          </a:p>
          <a:p>
            <a:pPr marL="575945" lvl="1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60000"/>
              <a:buFontTx/>
              <a:buChar char="►"/>
            </a:pPr>
            <a:r>
              <a:rPr lang="en-US" sz="1800" dirty="0">
                <a:cs typeface="Arial"/>
              </a:rPr>
              <a:t>Enhanced central bank transparency and communication will be a key component</a:t>
            </a:r>
          </a:p>
          <a:p>
            <a:pPr marL="575945" lvl="1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60000"/>
              <a:buFontTx/>
              <a:buChar char="►"/>
            </a:pPr>
            <a:r>
              <a:rPr lang="en-US" sz="1800" dirty="0">
                <a:cs typeface="Arial"/>
              </a:rPr>
              <a:t>IMF heavily involved in promoting central bank transparency (including through CBT code reviews)</a:t>
            </a:r>
          </a:p>
          <a:p>
            <a:pPr marL="575945" lvl="1" indent="-342900"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60000"/>
              <a:buFontTx/>
              <a:buChar char="►"/>
            </a:pPr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1241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B4AC81-A3CB-191A-75E4-D7C4E0A0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52" y="146441"/>
            <a:ext cx="10682047" cy="809163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</a:rPr>
              <a:t>Many EMs have held up well in environment of sharply rising global rates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15557-29A1-8E79-B773-3DFA3ED38DD0}"/>
              </a:ext>
            </a:extLst>
          </p:cNvPr>
          <p:cNvSpPr txBox="1"/>
          <p:nvPr/>
        </p:nvSpPr>
        <p:spPr>
          <a:xfrm>
            <a:off x="6514688" y="1115325"/>
            <a:ext cx="4891745" cy="298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…which helped keep capital outflows limited.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1D6F1-B555-970F-5290-BDF722037854}"/>
              </a:ext>
            </a:extLst>
          </p:cNvPr>
          <p:cNvSpPr txBox="1"/>
          <p:nvPr/>
        </p:nvSpPr>
        <p:spPr>
          <a:xfrm>
            <a:off x="512619" y="1115325"/>
            <a:ext cx="5307179" cy="503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EMs tightened earlier and more aggressively than AEs…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04D4C42-400F-7EE7-C595-09C7830B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19" y="1634712"/>
            <a:ext cx="33226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ea typeface="Arial" panose="020B0604020202020204" pitchFamily="34" charset="0"/>
                <a:cs typeface="Arial" panose="020B0604020202020204" pitchFamily="34" charset="0"/>
              </a:rPr>
              <a:t>Ex-ante real monetary policy rates</a:t>
            </a:r>
            <a:endParaRPr lang="en-US" sz="140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a typeface="Arial" panose="020B0604020202020204" pitchFamily="34" charset="0"/>
                <a:cs typeface="Arial" panose="020B0604020202020204" pitchFamily="34" charset="0"/>
              </a:rPr>
              <a:t>(Percent)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1690DBC9-13A9-42F6-915F-09903B12D9CD}"/>
              </a:ext>
            </a:extLst>
          </p:cNvPr>
          <p:cNvSpPr txBox="1"/>
          <p:nvPr/>
        </p:nvSpPr>
        <p:spPr>
          <a:xfrm>
            <a:off x="512619" y="5766092"/>
            <a:ext cx="4992636" cy="8091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rgbClr val="7F7F7F"/>
                </a:solidFill>
                <a:ea typeface="Segoe UI" pitchFamily="34" charset="0"/>
                <a:cs typeface="Segoe UI"/>
              </a:rPr>
              <a:t>Sources: Consensus Economics;</a:t>
            </a:r>
            <a:r>
              <a:rPr lang="en-US" sz="900" b="0" baseline="0">
                <a:solidFill>
                  <a:srgbClr val="7F7F7F"/>
                </a:solidFill>
                <a:ea typeface="Segoe UI" pitchFamily="34" charset="0"/>
                <a:cs typeface="Segoe UI"/>
              </a:rPr>
              <a:t> </a:t>
            </a:r>
            <a:r>
              <a:rPr lang="en-US" sz="900" b="0">
                <a:solidFill>
                  <a:srgbClr val="7F7F7F"/>
                </a:solidFill>
                <a:ea typeface="Segoe UI" pitchFamily="34" charset="0"/>
                <a:cs typeface="Segoe UI"/>
              </a:rPr>
              <a:t>Haver Analytics; national authorities;</a:t>
            </a:r>
            <a:r>
              <a:rPr lang="en-US" sz="900" b="0" baseline="0">
                <a:solidFill>
                  <a:srgbClr val="7F7F7F"/>
                </a:solidFill>
                <a:ea typeface="Segoe UI" pitchFamily="34" charset="0"/>
                <a:cs typeface="Segoe UI"/>
              </a:rPr>
              <a:t> and IMF staff calculations.</a:t>
            </a:r>
          </a:p>
          <a:p>
            <a:pPr>
              <a:defRPr/>
            </a:pPr>
            <a:r>
              <a:rPr lang="en-US" sz="900" b="0" baseline="0">
                <a:solidFill>
                  <a:srgbClr val="7F7F7F"/>
                </a:solidFill>
                <a:ea typeface="Segoe UI" pitchFamily="34" charset="0"/>
                <a:cs typeface="Segoe UI"/>
              </a:rPr>
              <a:t>Note: Real policy rate is the difference between </a:t>
            </a:r>
            <a:r>
              <a:rPr lang="en-US" sz="900">
                <a:solidFill>
                  <a:srgbClr val="7F7F7F"/>
                </a:solidFill>
                <a:ea typeface="Segoe UI" pitchFamily="34" charset="0"/>
                <a:cs typeface="Segoe UI"/>
              </a:rPr>
              <a:t>the </a:t>
            </a:r>
            <a:r>
              <a:rPr lang="en-US" sz="900" b="0" baseline="0">
                <a:solidFill>
                  <a:srgbClr val="7F7F7F"/>
                </a:solidFill>
                <a:ea typeface="Segoe UI" pitchFamily="34" charset="0"/>
                <a:cs typeface="Segoe UI"/>
              </a:rPr>
              <a:t>nominal </a:t>
            </a:r>
            <a:r>
              <a:rPr lang="en-US" sz="900">
                <a:solidFill>
                  <a:srgbClr val="7F7F7F"/>
                </a:solidFill>
                <a:ea typeface="Segoe UI" pitchFamily="34" charset="0"/>
                <a:cs typeface="Segoe UI"/>
              </a:rPr>
              <a:t>rate </a:t>
            </a:r>
            <a:r>
              <a:rPr lang="en-US" sz="900" b="0" baseline="0">
                <a:solidFill>
                  <a:srgbClr val="7F7F7F"/>
                </a:solidFill>
                <a:ea typeface="Segoe UI" pitchFamily="34" charset="0"/>
                <a:cs typeface="Segoe UI"/>
              </a:rPr>
              <a:t>and one-year ahead inflation expectations. Aggregates are PPP GDP-weighted averages. Emerging markets = Hungary, India, Indonesia, Malaysia, Philippines, Poland, Romania, Thailand; LA5 = Brazil, Chile, Colombia, Mexico, Peru.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837E2043-FCEA-449D-A0D9-31B2E246BFFC}"/>
              </a:ext>
            </a:extLst>
          </p:cNvPr>
          <p:cNvSpPr txBox="1"/>
          <p:nvPr/>
        </p:nvSpPr>
        <p:spPr>
          <a:xfrm>
            <a:off x="6514688" y="5766092"/>
            <a:ext cx="5040503" cy="5143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Sources: Emerging Portfolio Fund Research (EPFR) database;</a:t>
            </a:r>
            <a:r>
              <a:rPr lang="en-US" sz="900" b="0" baseline="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 Haver Analytics; and IMF staff calculations.</a:t>
            </a:r>
            <a:endParaRPr lang="en-US" sz="900" b="0">
              <a:solidFill>
                <a:srgbClr val="7F7F7F"/>
              </a:solidFill>
              <a:latin typeface="+mj-lt"/>
              <a:ea typeface="Segoe UI" pitchFamily="34" charset="0"/>
              <a:cs typeface="Segoe U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Note: Global </a:t>
            </a:r>
            <a:r>
              <a:rPr lang="en-US" sz="90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Financial</a:t>
            </a:r>
            <a:r>
              <a:rPr lang="en-US" sz="900" b="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 </a:t>
            </a:r>
            <a:r>
              <a:rPr lang="en-US" sz="90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Crisis</a:t>
            </a:r>
            <a:r>
              <a:rPr lang="en-US" sz="900" b="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 (9/10/2008);</a:t>
            </a:r>
            <a:r>
              <a:rPr lang="en-US" sz="900" b="0" baseline="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 Taper </a:t>
            </a:r>
            <a:r>
              <a:rPr lang="en-US" sz="90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Tantrum</a:t>
            </a:r>
            <a:r>
              <a:rPr lang="en-US" sz="900" b="0" baseline="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 (5/22/2013); Fed </a:t>
            </a:r>
            <a:r>
              <a:rPr lang="en-US" sz="90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Hike</a:t>
            </a:r>
            <a:r>
              <a:rPr lang="en-US" sz="900" b="0" baseline="0">
                <a:solidFill>
                  <a:srgbClr val="7F7F7F"/>
                </a:solidFill>
                <a:latin typeface="+mj-lt"/>
                <a:ea typeface="Segoe UI" pitchFamily="34" charset="0"/>
                <a:cs typeface="Segoe UI"/>
              </a:rPr>
              <a:t> (1/5/2022).</a:t>
            </a:r>
            <a:endParaRPr lang="en-US" sz="900" b="0">
              <a:solidFill>
                <a:srgbClr val="7F7F7F"/>
              </a:solidFill>
              <a:latin typeface="+mj-lt"/>
              <a:ea typeface="Segoe UI" pitchFamily="34" charset="0"/>
              <a:cs typeface="Segoe UI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E86F7B69-E714-FDD2-5F4D-E4F12C63A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688" y="1634711"/>
            <a:ext cx="34988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ea typeface="Arial" panose="020B0604020202020204" pitchFamily="34" charset="0"/>
                <a:cs typeface="Arial" panose="020B0604020202020204" pitchFamily="34" charset="0"/>
              </a:rPr>
              <a:t>Latin America: Cumulative bond flows</a:t>
            </a:r>
            <a:endParaRPr lang="en-US" sz="140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a typeface="Arial" panose="020B0604020202020204" pitchFamily="34" charset="0"/>
                <a:cs typeface="Arial" panose="020B0604020202020204" pitchFamily="34" charset="0"/>
              </a:rPr>
              <a:t>(Percent of initial allocation)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1B0C77-ACA0-08B4-1334-4F4847BC6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1318"/>
              </p:ext>
            </p:extLst>
          </p:nvPr>
        </p:nvGraphicFramePr>
        <p:xfrm>
          <a:off x="6514688" y="2127155"/>
          <a:ext cx="5336629" cy="350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97B05D-1EC1-5A96-0AB9-9A7CCC7A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22766"/>
              </p:ext>
            </p:extLst>
          </p:nvPr>
        </p:nvGraphicFramePr>
        <p:xfrm>
          <a:off x="512619" y="2127155"/>
          <a:ext cx="4847400" cy="350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84440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B4AC81-A3CB-191A-75E4-D7C4E0A0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124407"/>
            <a:ext cx="10682047" cy="809163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</a:rPr>
              <a:t>Improved credibility of monetary policy frameworks has helped ease tradeoffs for central banks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AAA6A-124F-1E6D-637A-6D9FB868433C}"/>
              </a:ext>
            </a:extLst>
          </p:cNvPr>
          <p:cNvSpPr txBox="1"/>
          <p:nvPr/>
        </p:nvSpPr>
        <p:spPr>
          <a:xfrm>
            <a:off x="6416965" y="5893719"/>
            <a:ext cx="522751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000">
                <a:solidFill>
                  <a:srgbClr val="7F7F7F"/>
                </a:solidFill>
                <a:latin typeface="Arial"/>
                <a:cs typeface="Arial"/>
              </a:rPr>
              <a:t>Sources: Consensus Forecasts, IMF staff calculations.</a:t>
            </a:r>
          </a:p>
          <a:p>
            <a:pPr>
              <a:lnSpc>
                <a:spcPts val="1200"/>
              </a:lnSpc>
              <a:defRPr/>
            </a:pPr>
            <a:r>
              <a:rPr lang="en-US" sz="1000">
                <a:solidFill>
                  <a:srgbClr val="7F7F7F"/>
                </a:solidFill>
                <a:latin typeface="Arial"/>
                <a:cs typeface="Arial"/>
              </a:rPr>
              <a:t>Note: EMs include BGR, BRA, CHL, COL, HUN, IDN, IND, MEX, MYS, PER, PHL, POL, ROU, RUS, and THA. Average is PPP-weighted; LT=long term.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C4D89-F072-BD63-E5CF-432B989EE1A9}"/>
              </a:ext>
            </a:extLst>
          </p:cNvPr>
          <p:cNvSpPr txBox="1"/>
          <p:nvPr/>
        </p:nvSpPr>
        <p:spPr>
          <a:xfrm>
            <a:off x="6416964" y="1080164"/>
            <a:ext cx="5499314" cy="503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..which has helped improve anchoring of expectations across 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9EB65-B850-ED4A-F58D-94DB286EF361}"/>
              </a:ext>
            </a:extLst>
          </p:cNvPr>
          <p:cNvSpPr txBox="1"/>
          <p:nvPr/>
        </p:nvSpPr>
        <p:spPr>
          <a:xfrm>
            <a:off x="538893" y="1080164"/>
            <a:ext cx="5334006" cy="503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Frameworks in EMs improved markedly in the past two decades..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731E3AA-D591-AF13-375B-E5467801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93" y="1713741"/>
            <a:ext cx="53340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ea typeface="Arial" panose="020B0604020202020204" pitchFamily="34" charset="0"/>
                <a:cs typeface="Arial" panose="020B0604020202020204" pitchFamily="34" charset="0"/>
              </a:rPr>
              <a:t>EMs: Central bank transparency and IT frameworks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F6457E-CB45-539A-99C3-17E8A043C08E}"/>
              </a:ext>
            </a:extLst>
          </p:cNvPr>
          <p:cNvSpPr txBox="1"/>
          <p:nvPr/>
        </p:nvSpPr>
        <p:spPr>
          <a:xfrm>
            <a:off x="538893" y="5894562"/>
            <a:ext cx="53340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000">
                <a:solidFill>
                  <a:srgbClr val="7F7F7F"/>
                </a:solidFill>
                <a:latin typeface="Arial"/>
                <a:cs typeface="Arial"/>
              </a:rPr>
              <a:t>Sources: Rawat, Ye, and Gelos (2020)</a:t>
            </a:r>
          </a:p>
          <a:p>
            <a:pPr>
              <a:lnSpc>
                <a:spcPts val="1200"/>
              </a:lnSpc>
              <a:defRPr/>
            </a:pPr>
            <a:r>
              <a:rPr lang="en-US" sz="1000">
                <a:solidFill>
                  <a:srgbClr val="7F7F7F"/>
                </a:solidFill>
                <a:latin typeface="Arial"/>
                <a:cs typeface="Arial"/>
              </a:rPr>
              <a:t>Note: The Central Bank Transparency Index (Dincer, 2019) measures political, economic, procedural, policy, and operational transparency. The chart shows the increase in mean transparency among EMDEs over time.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4E66424-C0AD-CADF-B4BC-A6840C38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964" y="1713741"/>
            <a:ext cx="52275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ea typeface="Arial" panose="020B0604020202020204" pitchFamily="34" charset="0"/>
                <a:cs typeface="Arial" panose="020B0604020202020204" pitchFamily="34" charset="0"/>
              </a:rPr>
              <a:t>EMs: Inflation expectations anchoring, 2005-21</a:t>
            </a:r>
          </a:p>
          <a:p>
            <a:pPr indent="-13716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baseline="0">
                <a:latin typeface="+mn-lt"/>
                <a:ea typeface="Segoe UI" pitchFamily="34" charset="0"/>
                <a:cs typeface="Segoe UI" pitchFamily="34" charset="0"/>
              </a:rPr>
              <a:t>(</a:t>
            </a:r>
            <a:r>
              <a:rPr lang="en-US" sz="1200">
                <a:latin typeface="+mn-lt"/>
                <a:ea typeface="Segoe UI" pitchFamily="34" charset="0"/>
                <a:cs typeface="Segoe UI" pitchFamily="34" charset="0"/>
              </a:rPr>
              <a:t>Left scale: percentage points; Right scale: index, lower=better anchored</a:t>
            </a:r>
            <a:r>
              <a:rPr lang="en-US" sz="1200" b="0" baseline="0">
                <a:latin typeface="+mn-lt"/>
                <a:ea typeface="Segoe UI" pitchFamily="34" charset="0"/>
                <a:cs typeface="Segoe UI" pitchFamily="34" charset="0"/>
              </a:rPr>
              <a:t>)</a:t>
            </a:r>
            <a:endParaRPr lang="en-US" sz="1200" b="0">
              <a:latin typeface="+mn-lt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3177A7-1AB1-7A33-8E5B-153ADA236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28910"/>
              </p:ext>
            </p:extLst>
          </p:nvPr>
        </p:nvGraphicFramePr>
        <p:xfrm>
          <a:off x="6416964" y="2236962"/>
          <a:ext cx="4966360" cy="366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B78545-DA8A-C68F-7279-AD13AB52E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36121"/>
              </p:ext>
            </p:extLst>
          </p:nvPr>
        </p:nvGraphicFramePr>
        <p:xfrm>
          <a:off x="538893" y="2181304"/>
          <a:ext cx="5029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71254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B4AC81-A3CB-191A-75E4-D7C4E0A0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124407"/>
            <a:ext cx="10682047" cy="809163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</a:rPr>
              <a:t>Reduced financial vulnerabilities also contributed to resilience of 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9EB65-B850-ED4A-F58D-94DB286EF361}"/>
              </a:ext>
            </a:extLst>
          </p:cNvPr>
          <p:cNvSpPr txBox="1"/>
          <p:nvPr/>
        </p:nvSpPr>
        <p:spPr>
          <a:xfrm>
            <a:off x="455553" y="1246284"/>
            <a:ext cx="5345905" cy="2975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EM banking sectors are better capitalized…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A6B27-198B-6928-E5F4-A73C47289F03}"/>
              </a:ext>
            </a:extLst>
          </p:cNvPr>
          <p:cNvSpPr txBox="1"/>
          <p:nvPr/>
        </p:nvSpPr>
        <p:spPr>
          <a:xfrm>
            <a:off x="6357771" y="1138021"/>
            <a:ext cx="5345904" cy="2988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…and reserves increased until the pandemic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D3B5E988-4844-4698-B394-2065F4815BA1}"/>
              </a:ext>
            </a:extLst>
          </p:cNvPr>
          <p:cNvSpPr txBox="1"/>
          <p:nvPr/>
        </p:nvSpPr>
        <p:spPr>
          <a:xfrm>
            <a:off x="6357771" y="5957453"/>
            <a:ext cx="5102139" cy="6129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7F7F7F"/>
                </a:solidFill>
                <a:cs typeface="Arial"/>
              </a:rPr>
              <a:t>Sources: IMF, World Economic Outlook database; and IMF staff calculations.</a:t>
            </a:r>
          </a:p>
          <a:p>
            <a:pPr>
              <a:lnSpc>
                <a:spcPts val="1200"/>
              </a:lnSpc>
              <a:defRPr/>
            </a:pPr>
            <a:r>
              <a:rPr lang="en-US" sz="1000">
                <a:solidFill>
                  <a:srgbClr val="7F7F7F"/>
                </a:solidFill>
                <a:cs typeface="Arial"/>
              </a:rPr>
              <a:t>Note: Average is purchasing-power-parity GDP-weighted. Emerging markets = </a:t>
            </a:r>
            <a:r>
              <a:rPr lang="en-US" sz="1000" b="0" baseline="0">
                <a:solidFill>
                  <a:srgbClr val="7F7F7F"/>
                </a:solidFill>
                <a:ea typeface="Segoe UI" pitchFamily="34" charset="0"/>
                <a:cs typeface="Segoe UI" pitchFamily="34" charset="0"/>
              </a:rPr>
              <a:t>Brazil, Chile, Colombia, Hungary, India, Indonesia, Malaysia, Mexico, Peru, Philippines, Poland, Romania, Thailand.</a:t>
            </a:r>
            <a:endParaRPr lang="en-US" sz="1000">
              <a:solidFill>
                <a:srgbClr val="7F7F7F"/>
              </a:solidFill>
              <a:cs typeface="Arial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481CD36C-DE38-49FF-921A-99B72C1A7787}"/>
              </a:ext>
            </a:extLst>
          </p:cNvPr>
          <p:cNvSpPr txBox="1"/>
          <p:nvPr/>
        </p:nvSpPr>
        <p:spPr>
          <a:xfrm>
            <a:off x="6357771" y="1715701"/>
            <a:ext cx="4754060" cy="4962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baseline="0">
                <a:ea typeface="Segoe UI" pitchFamily="34" charset="0"/>
                <a:cs typeface="Segoe UI" pitchFamily="34" charset="0"/>
              </a:rPr>
              <a:t>EMs: Reserve assets</a:t>
            </a:r>
          </a:p>
          <a:p>
            <a:pPr algn="l"/>
            <a:r>
              <a:rPr lang="en-US" sz="1200" b="0" baseline="0">
                <a:ea typeface="Segoe UI" pitchFamily="34" charset="0"/>
                <a:cs typeface="Segoe UI" pitchFamily="34" charset="0"/>
              </a:rPr>
              <a:t>(Percent of GDP)</a:t>
            </a:r>
            <a:endParaRPr lang="en-US" sz="1200" b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DB3B6538-240B-4067-8492-47DC8208608B}"/>
              </a:ext>
            </a:extLst>
          </p:cNvPr>
          <p:cNvSpPr txBox="1"/>
          <p:nvPr/>
        </p:nvSpPr>
        <p:spPr>
          <a:xfrm>
            <a:off x="509905" y="1713047"/>
            <a:ext cx="5291553" cy="49626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ea typeface="Arial" panose="020B0604020202020204" pitchFamily="34" charset="0"/>
                <a:cs typeface="Arial" panose="020B0604020202020204" pitchFamily="34" charset="0"/>
              </a:rPr>
              <a:t>EMs: Tier-1 capital</a:t>
            </a:r>
          </a:p>
          <a:p>
            <a:pPr indent="-13716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baseline="0">
                <a:ea typeface="Segoe UI" pitchFamily="34" charset="0"/>
                <a:cs typeface="Segoe UI" pitchFamily="34" charset="0"/>
              </a:rPr>
              <a:t>(Percent of </a:t>
            </a:r>
            <a:r>
              <a:rPr lang="en-US" sz="1200">
                <a:ea typeface="Segoe UI" pitchFamily="34" charset="0"/>
                <a:cs typeface="Segoe UI" pitchFamily="34" charset="0"/>
              </a:rPr>
              <a:t>risk-weighted assets</a:t>
            </a:r>
            <a:r>
              <a:rPr lang="en-US" sz="1200" b="0" baseline="0">
                <a:ea typeface="Segoe UI" pitchFamily="34" charset="0"/>
                <a:cs typeface="Segoe UI" pitchFamily="34" charset="0"/>
              </a:rPr>
              <a:t>)</a:t>
            </a:r>
            <a:endParaRPr lang="en-US" sz="1200" b="0"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1CE76-0C99-ECC3-2051-386FA04EF068}"/>
              </a:ext>
            </a:extLst>
          </p:cNvPr>
          <p:cNvSpPr txBox="1"/>
          <p:nvPr/>
        </p:nvSpPr>
        <p:spPr>
          <a:xfrm>
            <a:off x="337716" y="5886116"/>
            <a:ext cx="47632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000">
                <a:solidFill>
                  <a:srgbClr val="7F7F7F"/>
                </a:solidFill>
                <a:cs typeface="Arial"/>
              </a:rPr>
              <a:t>Sources: IFS, WEO, IMF staff calculations.</a:t>
            </a:r>
          </a:p>
          <a:p>
            <a:pPr>
              <a:lnSpc>
                <a:spcPts val="1200"/>
              </a:lnSpc>
              <a:defRPr/>
            </a:pPr>
            <a:r>
              <a:rPr lang="en-US" sz="1000">
                <a:solidFill>
                  <a:srgbClr val="7F7F7F"/>
                </a:solidFill>
                <a:cs typeface="Arial"/>
              </a:rPr>
              <a:t>Note: </a:t>
            </a:r>
            <a:r>
              <a:rPr lang="en-US" sz="1000" b="0" baseline="0">
                <a:solidFill>
                  <a:srgbClr val="7F7F7F"/>
                </a:solidFill>
                <a:ea typeface="Segoe UI" pitchFamily="34" charset="0"/>
                <a:cs typeface="Segoe UI" pitchFamily="34" charset="0"/>
              </a:rPr>
              <a:t>Aggregates are PPP GDP-weighted averages. Emerging markets = Hungary, India, Indonesia, Malaysia, Philippines, Poland, Romania, Thailand; LA5 = Brazil, Chile, Colombia, Mexico, Peru.</a:t>
            </a:r>
            <a:endParaRPr lang="en-US" sz="1000">
              <a:solidFill>
                <a:srgbClr val="7F7F7F"/>
              </a:solidFill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ADF6C6D-8C41-7C0A-A6F1-7861243B6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02834"/>
              </p:ext>
            </p:extLst>
          </p:nvPr>
        </p:nvGraphicFramePr>
        <p:xfrm>
          <a:off x="460435" y="2195004"/>
          <a:ext cx="4708884" cy="365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4E6473-7BD2-7DDC-9AED-5C30A961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81304"/>
              </p:ext>
            </p:extLst>
          </p:nvPr>
        </p:nvGraphicFramePr>
        <p:xfrm>
          <a:off x="6357771" y="2209307"/>
          <a:ext cx="5102139" cy="365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25162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298304-A24D-57B1-EB91-41306D9F9DC7}"/>
              </a:ext>
            </a:extLst>
          </p:cNvPr>
          <p:cNvSpPr txBox="1"/>
          <p:nvPr/>
        </p:nvSpPr>
        <p:spPr>
          <a:xfrm>
            <a:off x="327825" y="271666"/>
            <a:ext cx="11290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Financial markets remain optimistic about inflation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37877A25-DF30-D36A-4B28-A04DF495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90" y="1843042"/>
            <a:ext cx="519247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Inflation relative to mid-point of target range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(Percent)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30E987-CEF2-F54D-90C3-D6998529DCB6}"/>
              </a:ext>
            </a:extLst>
          </p:cNvPr>
          <p:cNvSpPr txBox="1"/>
          <p:nvPr/>
        </p:nvSpPr>
        <p:spPr>
          <a:xfrm>
            <a:off x="735290" y="6119054"/>
            <a:ext cx="42642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indent="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7F7F7F"/>
                </a:solidFill>
                <a:latin typeface="Arial"/>
                <a:cs typeface="Arial"/>
              </a:rPr>
              <a:t>Sources: Bloomberg, IMF WEO, IMF staff calculations.</a:t>
            </a:r>
          </a:p>
          <a:p>
            <a:pPr>
              <a:lnSpc>
                <a:spcPts val="1200"/>
              </a:lnSpc>
              <a:defRPr/>
            </a:pPr>
            <a:endParaRPr lang="en-US" sz="11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2F3536A-59CF-1C95-31D6-B63B787F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562" y="1843042"/>
            <a:ext cx="45455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ea typeface="Arial" panose="020B0604020202020204" pitchFamily="34" charset="0"/>
                <a:cs typeface="Arial" panose="020B0604020202020204" pitchFamily="34" charset="0"/>
              </a:rPr>
              <a:t>Policy rate:  Historical and forecast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(Percent)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8C6B2E-8A06-7E96-20AB-B27E16787996}"/>
              </a:ext>
            </a:extLst>
          </p:cNvPr>
          <p:cNvSpPr txBox="1"/>
          <p:nvPr/>
        </p:nvSpPr>
        <p:spPr>
          <a:xfrm>
            <a:off x="6573562" y="6119054"/>
            <a:ext cx="48831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sz="1100">
                <a:solidFill>
                  <a:srgbClr val="7F7F7F"/>
                </a:solidFill>
                <a:latin typeface="Arial"/>
                <a:cs typeface="Arial"/>
              </a:rPr>
              <a:t>Sources: Historical from national authorities; Forecasts from Bloomberg; and IMF staff calculations.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7EE642-6D33-5E29-0CFB-5BA82BBB27FD}"/>
              </a:ext>
            </a:extLst>
          </p:cNvPr>
          <p:cNvSpPr txBox="1"/>
          <p:nvPr/>
        </p:nvSpPr>
        <p:spPr>
          <a:xfrm>
            <a:off x="735290" y="1174074"/>
            <a:ext cx="5569817" cy="502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Markets expect inflation to fall relatively quickly including in EMs…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1C7977-2F5E-8E3C-3DD2-89EB8390E8E5}"/>
              </a:ext>
            </a:extLst>
          </p:cNvPr>
          <p:cNvSpPr txBox="1"/>
          <p:nvPr/>
        </p:nvSpPr>
        <p:spPr>
          <a:xfrm>
            <a:off x="6573562" y="1174074"/>
            <a:ext cx="5192470" cy="502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…which would allow policy rates to fall starting this year.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0579A9E-7442-494D-A209-85A878777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94651"/>
              </p:ext>
            </p:extLst>
          </p:nvPr>
        </p:nvGraphicFramePr>
        <p:xfrm>
          <a:off x="735290" y="2417099"/>
          <a:ext cx="4883150" cy="35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29BF45-C85E-478E-9F6F-FA6E8A95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87060"/>
              </p:ext>
            </p:extLst>
          </p:nvPr>
        </p:nvGraphicFramePr>
        <p:xfrm>
          <a:off x="6573562" y="2415515"/>
          <a:ext cx="4972050" cy="354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91679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B4AC81-A3CB-191A-75E4-D7C4E0A0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00" y="186803"/>
            <a:ext cx="10682047" cy="809163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</a:rPr>
              <a:t>However, inflation has proved persistent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4D6E0-6235-B2CA-DBEA-580E3C455000}"/>
              </a:ext>
            </a:extLst>
          </p:cNvPr>
          <p:cNvSpPr txBox="1"/>
          <p:nvPr/>
        </p:nvSpPr>
        <p:spPr>
          <a:xfrm>
            <a:off x="660439" y="6003687"/>
            <a:ext cx="476637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Sources: Haver, OECD, and IMF </a:t>
            </a:r>
            <a:r>
              <a:rPr lang="en-US" sz="1100">
                <a:solidFill>
                  <a:srgbClr val="7F7F7F"/>
                </a:solidFill>
                <a:latin typeface="Arial"/>
                <a:ea typeface="Century Gothic" panose="020B0502020202020204" pitchFamily="34" charset="0"/>
                <a:cs typeface="Arial"/>
              </a:rPr>
              <a:t>staff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 </a:t>
            </a:r>
            <a:r>
              <a:rPr lang="en-US" sz="1100">
                <a:solidFill>
                  <a:srgbClr val="7F7F7F"/>
                </a:solidFill>
                <a:latin typeface="Arial"/>
                <a:ea typeface="Century Gothic" panose="020B0502020202020204" pitchFamily="34" charset="0"/>
                <a:cs typeface="Arial"/>
              </a:rPr>
              <a:t>calculations.</a:t>
            </a:r>
          </a:p>
          <a:p>
            <a:pPr>
              <a:lnSpc>
                <a:spcPts val="1200"/>
              </a:lnSpc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Note: Median of year-on-year core inflation rates across AEs and EMs.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AB18E9F-50BC-F720-6CF8-23296E1BC3BC}"/>
              </a:ext>
            </a:extLst>
          </p:cNvPr>
          <p:cNvSpPr txBox="1">
            <a:spLocks/>
          </p:cNvSpPr>
          <p:nvPr/>
        </p:nvSpPr>
        <p:spPr>
          <a:xfrm>
            <a:off x="6765191" y="1102903"/>
            <a:ext cx="4859760" cy="502091"/>
          </a:xfrm>
          <a:prstGeom prst="rect">
            <a:avLst/>
          </a:prstGeom>
        </p:spPr>
        <p:txBody>
          <a:bodyPr vert="horz" lIns="0" tIns="137160" rIns="0" bIns="0" rtlCol="0">
            <a:no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…and services inflation has picked up markedly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57F09-7856-F3B2-B4BD-00400618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191" y="1701742"/>
            <a:ext cx="30124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ea typeface="Arial" panose="020B0604020202020204" pitchFamily="34" charset="0"/>
                <a:cs typeface="Arial" panose="020B0604020202020204" pitchFamily="34" charset="0"/>
              </a:rPr>
              <a:t>Services inflation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(Percent, year-on-year)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9EC4F-36B2-BB38-14EC-93D745F8DF4B}"/>
              </a:ext>
            </a:extLst>
          </p:cNvPr>
          <p:cNvSpPr txBox="1"/>
          <p:nvPr/>
        </p:nvSpPr>
        <p:spPr>
          <a:xfrm>
            <a:off x="6765191" y="6003687"/>
            <a:ext cx="476637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Sources: Haver, OECD, and IMF </a:t>
            </a:r>
            <a:r>
              <a:rPr lang="en-US" sz="1100">
                <a:solidFill>
                  <a:srgbClr val="7F7F7F"/>
                </a:solidFill>
                <a:latin typeface="Arial"/>
                <a:ea typeface="Century Gothic" panose="020B0502020202020204" pitchFamily="34" charset="0"/>
                <a:cs typeface="Arial"/>
              </a:rPr>
              <a:t>staff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 </a:t>
            </a:r>
            <a:r>
              <a:rPr lang="en-US" sz="1100">
                <a:solidFill>
                  <a:srgbClr val="7F7F7F"/>
                </a:solidFill>
                <a:latin typeface="Arial"/>
                <a:ea typeface="Century Gothic" panose="020B0502020202020204" pitchFamily="34" charset="0"/>
                <a:cs typeface="Arial"/>
              </a:rPr>
              <a:t>calculations.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Century Gothic" panose="020B0502020202020204" pitchFamily="34" charset="0"/>
              <a:cs typeface="Arial"/>
            </a:endParaRPr>
          </a:p>
          <a:p>
            <a:pPr>
              <a:lnSpc>
                <a:spcPts val="1200"/>
              </a:lnSpc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Note: Median of year-on-year core inflation rates across AEs and EMs. ARG = Argentina; CHN = China; EA = Euro area; US = United States; TUR =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Türkiye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4BB0212-A00D-FF71-0C2D-FD3980D7A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39" y="1701741"/>
            <a:ext cx="30124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13716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ea typeface="Arial" panose="020B0604020202020204" pitchFamily="34" charset="0"/>
                <a:cs typeface="Arial" panose="020B0604020202020204" pitchFamily="34" charset="0"/>
              </a:rPr>
              <a:t>Core inflation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(Percent, year-on-year)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50C4DE-9941-308A-BE33-FB6AB489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34463"/>
              </p:ext>
            </p:extLst>
          </p:nvPr>
        </p:nvGraphicFramePr>
        <p:xfrm>
          <a:off x="660439" y="2305976"/>
          <a:ext cx="4698135" cy="349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A12B0A-7511-35F4-9117-F07D3E476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36530"/>
              </p:ext>
            </p:extLst>
          </p:nvPr>
        </p:nvGraphicFramePr>
        <p:xfrm>
          <a:off x="6765191" y="2305976"/>
          <a:ext cx="4698135" cy="349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E15CA3-4F2B-25B6-0BB0-43CC2147C8C7}"/>
              </a:ext>
            </a:extLst>
          </p:cNvPr>
          <p:cNvSpPr txBox="1">
            <a:spLocks/>
          </p:cNvSpPr>
          <p:nvPr/>
        </p:nvSpPr>
        <p:spPr>
          <a:xfrm>
            <a:off x="660439" y="1097808"/>
            <a:ext cx="4257484" cy="502091"/>
          </a:xfrm>
          <a:prstGeom prst="rect">
            <a:avLst/>
          </a:prstGeom>
        </p:spPr>
        <p:txBody>
          <a:bodyPr vert="horz" lIns="0" tIns="137160" rIns="0" bIns="0" rtlCol="0">
            <a:no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Core inflation remains high…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760303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80D4-B553-4837-8816-857FAFFC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38" y="491385"/>
            <a:ext cx="9715500" cy="5249658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Monetary policy strategy</a:t>
            </a:r>
          </a:p>
        </p:txBody>
      </p:sp>
    </p:spTree>
    <p:extLst>
      <p:ext uri="{BB962C8B-B14F-4D97-AF65-F5344CB8AC3E}">
        <p14:creationId xmlns:p14="http://schemas.microsoft.com/office/powerpoint/2010/main" val="34818312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298304-A24D-57B1-EB91-41306D9F9DC7}"/>
              </a:ext>
            </a:extLst>
          </p:cNvPr>
          <p:cNvSpPr txBox="1"/>
          <p:nvPr/>
        </p:nvSpPr>
        <p:spPr>
          <a:xfrm>
            <a:off x="366459" y="271666"/>
            <a:ext cx="1085104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chemeClr val="tx2"/>
                </a:solidFill>
                <a:latin typeface="Arial Black"/>
              </a:rPr>
              <a:t>Risk of inflation persistence argues for maintaining tight monetary policy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4C10A23-5AFF-E86E-941D-CF6D82D089DD}"/>
              </a:ext>
            </a:extLst>
          </p:cNvPr>
          <p:cNvSpPr txBox="1">
            <a:spLocks/>
          </p:cNvSpPr>
          <p:nvPr/>
        </p:nvSpPr>
        <p:spPr>
          <a:xfrm>
            <a:off x="507495" y="1414943"/>
            <a:ext cx="5374326" cy="5092183"/>
          </a:xfrm>
          <a:prstGeom prst="rect">
            <a:avLst/>
          </a:prstGeom>
        </p:spPr>
        <p:txBody>
          <a:bodyPr vert="horz" lIns="0" tIns="137160" rIns="0" bIns="0" rtlCol="0" anchor="t">
            <a:no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/>
              <a:t>Several factors may help explain sticky inflation and pose upside inflation risks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/>
              <a:t>Labor markets still strong and U* may have risen significantly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Wage and price indexation more prevalent in EMs than in AEs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/>
              <a:t>EMs more vulnerable to upside inflation surprises given higher passthrough of shocks</a:t>
            </a:r>
            <a:endParaRPr lang="en-US" sz="2200" dirty="0"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200" dirty="0"/>
              <a:t>Strong rationale for maintaining tight policies and reacting aggressively to upside inflation surprises</a:t>
            </a:r>
            <a:r>
              <a:rPr lang="en-US" sz="2200" dirty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3B7C0-F1E1-F3D6-F929-F5010288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2158252"/>
            <a:ext cx="4981748" cy="3530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28B3C-FE73-EDAD-E6B6-A65B9EEF8EEC}"/>
              </a:ext>
            </a:extLst>
          </p:cNvPr>
          <p:cNvSpPr txBox="1"/>
          <p:nvPr/>
        </p:nvSpPr>
        <p:spPr>
          <a:xfrm>
            <a:off x="6096000" y="998992"/>
            <a:ext cx="4981748" cy="502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Oil price shocks have a larger effect on CPI price levels in 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5406B-E6E6-6F64-5FD0-1658A60301D1}"/>
              </a:ext>
            </a:extLst>
          </p:cNvPr>
          <p:cNvSpPr txBox="1"/>
          <p:nvPr/>
        </p:nvSpPr>
        <p:spPr>
          <a:xfrm>
            <a:off x="8586874" y="5688262"/>
            <a:ext cx="1043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Quarter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FA98C-8D51-317C-E7F7-83791756A962}"/>
              </a:ext>
            </a:extLst>
          </p:cNvPr>
          <p:cNvSpPr txBox="1"/>
          <p:nvPr/>
        </p:nvSpPr>
        <p:spPr>
          <a:xfrm>
            <a:off x="6096000" y="1578145"/>
            <a:ext cx="4981748" cy="502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ts val="1600"/>
              </a:lnSpc>
              <a:defRPr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Core CPI response to an oil price shock</a:t>
            </a:r>
          </a:p>
          <a:p>
            <a:pPr lvl="0">
              <a:lnSpc>
                <a:spcPts val="1600"/>
              </a:lnSpc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(Percent)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26E63-DF16-E0B2-3061-FF0A21F5C1D9}"/>
              </a:ext>
            </a:extLst>
          </p:cNvPr>
          <p:cNvSpPr txBox="1"/>
          <p:nvPr/>
        </p:nvSpPr>
        <p:spPr>
          <a:xfrm>
            <a:off x="6096000" y="6032336"/>
            <a:ext cx="4367819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Century Gothic" panose="020B0502020202020204" pitchFamily="34" charset="0"/>
                <a:cs typeface="Arial"/>
              </a:rPr>
              <a:t>Source: Baba and Lee (2022)</a:t>
            </a: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7F7F7F"/>
                </a:solidFill>
                <a:latin typeface="Arial"/>
                <a:ea typeface="Century Gothic" panose="020B0502020202020204" pitchFamily="34" charset="0"/>
                <a:cs typeface="Arial"/>
              </a:rPr>
              <a:t>Note: Sample covers European EMs and AEs. The figure plots the responses to a 10 percent oil price shock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Century Gothic" panose="020B0502020202020204" pitchFamily="34" charset="0"/>
              <a:cs typeface="Arial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E32750-9ACA-D2C6-2AA7-7368B6E1E84A}"/>
              </a:ext>
            </a:extLst>
          </p:cNvPr>
          <p:cNvSpPr txBox="1"/>
          <p:nvPr/>
        </p:nvSpPr>
        <p:spPr>
          <a:xfrm>
            <a:off x="10202070" y="2619032"/>
            <a:ext cx="268921" cy="2806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E352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  <a:p>
            <a:endParaRPr lang="en-US" sz="110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3AA6943-6FB7-FED7-8576-E3D31AAB3D68}"/>
              </a:ext>
            </a:extLst>
          </p:cNvPr>
          <p:cNvSpPr txBox="1"/>
          <p:nvPr/>
        </p:nvSpPr>
        <p:spPr>
          <a:xfrm>
            <a:off x="10202070" y="3594501"/>
            <a:ext cx="346419" cy="3638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462058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_PresentationTemplate-General  -  Read-Only" id="{85E5A6D8-44AE-46BE-8B95-D652789A6706}" vid="{C98DE4BB-77EC-468B-9047-A2DD026C7E5F}"/>
    </a:ext>
  </a:extLst>
</a:theme>
</file>

<file path=ppt/theme/theme2.xml><?xml version="1.0" encoding="utf-8"?>
<a:theme xmlns:a="http://schemas.openxmlformats.org/drawingml/2006/main" name="2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_PresentationTemplate-General  -  Read-Only" id="{85E5A6D8-44AE-46BE-8B95-D652789A6706}" vid="{C98DE4BB-77EC-468B-9047-A2DD026C7E5F}"/>
    </a:ext>
  </a:extLst>
</a:theme>
</file>

<file path=ppt/theme/theme3.xml><?xml version="1.0" encoding="utf-8"?>
<a:theme xmlns:a="http://schemas.openxmlformats.org/drawingml/2006/main" name="1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0D039AA-C70A-7646-97C2-2C60151FF45A}" vid="{CCB460B1-6ED4-5047-A008-5D738A80F54D}"/>
    </a:ext>
  </a:extLst>
</a:theme>
</file>

<file path=ppt/theme/theme4.xml><?xml version="1.0" encoding="utf-8"?>
<a:theme xmlns:a="http://schemas.openxmlformats.org/drawingml/2006/main" name="3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2ED94E-5167-E541-B1E8-95AFC20321FA}" vid="{2235D88A-A7E7-8E44-A7C9-5C25E0A3D36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1793</Words>
  <Application>Microsoft Office PowerPoint</Application>
  <PresentationFormat>Widescreen</PresentationFormat>
  <Paragraphs>210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.HelveticaNeueDeskInterface-Regular</vt:lpstr>
      <vt:lpstr>ArialMT</vt:lpstr>
      <vt:lpstr>Lucida Grande</vt:lpstr>
      <vt:lpstr>LucidaGrande</vt:lpstr>
      <vt:lpstr>Arial</vt:lpstr>
      <vt:lpstr>Arial Black</vt:lpstr>
      <vt:lpstr>Calibri</vt:lpstr>
      <vt:lpstr>Cambria Math</vt:lpstr>
      <vt:lpstr>Segoe UI</vt:lpstr>
      <vt:lpstr>Wingdings</vt:lpstr>
      <vt:lpstr>Custom Design</vt:lpstr>
      <vt:lpstr>2_Custom Design</vt:lpstr>
      <vt:lpstr>1_Custom Design</vt:lpstr>
      <vt:lpstr>3_Custom Design</vt:lpstr>
      <vt:lpstr>Tackling High Inflation in Emerging Markets</vt:lpstr>
      <vt:lpstr>Overview and key issues</vt:lpstr>
      <vt:lpstr>Many EMs have held up well in environment of sharply rising global rates</vt:lpstr>
      <vt:lpstr>Improved credibility of monetary policy frameworks has helped ease tradeoffs for central banks</vt:lpstr>
      <vt:lpstr>Reduced financial vulnerabilities also contributed to resilience of EMs</vt:lpstr>
      <vt:lpstr>PowerPoint Presentation</vt:lpstr>
      <vt:lpstr>However, inflation has proved persistent</vt:lpstr>
      <vt:lpstr>Monetary policy strategy</vt:lpstr>
      <vt:lpstr>PowerPoint Presentation</vt:lpstr>
      <vt:lpstr>PowerPoint Presentation</vt:lpstr>
      <vt:lpstr>PowerPoint Presentation</vt:lpstr>
      <vt:lpstr>Monetary policy and financial stress</vt:lpstr>
      <vt:lpstr>PowerPoint Presentation</vt:lpstr>
      <vt:lpstr>PowerPoint Presentation</vt:lpstr>
      <vt:lpstr>Fiscal policy and inflation</vt:lpstr>
      <vt:lpstr>Fiscal tightening can help cool inflation, reduce public debt</vt:lpstr>
      <vt:lpstr>Fiscal expansion likely to boost inflation and government debt, depending on how central bank responds 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Padua, David</dc:creator>
  <cp:lastModifiedBy>Deslauriers, Jacqueline</cp:lastModifiedBy>
  <cp:revision>4</cp:revision>
  <cp:lastPrinted>2023-05-04T12:35:28Z</cp:lastPrinted>
  <dcterms:created xsi:type="dcterms:W3CDTF">2019-08-14T21:46:25Z</dcterms:created>
  <dcterms:modified xsi:type="dcterms:W3CDTF">2023-05-16T20:52:19Z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MSIP_Label_0c07ed86-5dc5-4593-ad03-a8684b843815_Enabled">
    <vt:lpwstr>true</vt:lpwstr>
  </property>
  <property fmtid="{D5CDD505-2E9C-101B-9397-08002B2CF9AE}" pid="4" name="MSIP_Label_0c07ed86-5dc5-4593-ad03-a8684b843815_SetDate">
    <vt:lpwstr>2022-07-29T16:25:00Z</vt:lpwstr>
  </property>
  <property fmtid="{D5CDD505-2E9C-101B-9397-08002B2CF9AE}" pid="5" name="MSIP_Label_0c07ed86-5dc5-4593-ad03-a8684b843815_Method">
    <vt:lpwstr>Standard</vt:lpwstr>
  </property>
  <property fmtid="{D5CDD505-2E9C-101B-9397-08002B2CF9AE}" pid="6" name="MSIP_Label_0c07ed86-5dc5-4593-ad03-a8684b843815_Name">
    <vt:lpwstr>0c07ed86-5dc5-4593-ad03-a8684b843815</vt:lpwstr>
  </property>
  <property fmtid="{D5CDD505-2E9C-101B-9397-08002B2CF9AE}" pid="7" name="MSIP_Label_0c07ed86-5dc5-4593-ad03-a8684b843815_SiteId">
    <vt:lpwstr>8085fa43-302e-45bd-b171-a6648c3b6be7</vt:lpwstr>
  </property>
  <property fmtid="{D5CDD505-2E9C-101B-9397-08002B2CF9AE}" pid="8" name="MSIP_Label_0c07ed86-5dc5-4593-ad03-a8684b843815_ActionId">
    <vt:lpwstr>c716b469-8279-4b93-856f-74de98b25271</vt:lpwstr>
  </property>
  <property fmtid="{D5CDD505-2E9C-101B-9397-08002B2CF9AE}" pid="9" name="MSIP_Label_0c07ed86-5dc5-4593-ad03-a8684b843815_ContentBits">
    <vt:lpwstr>0</vt:lpwstr>
  </property>
</Properties>
</file>