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0"/>
  </p:notesMasterIdLst>
  <p:sldIdLst>
    <p:sldId id="1175" r:id="rId5"/>
    <p:sldId id="3389" r:id="rId6"/>
    <p:sldId id="3385" r:id="rId7"/>
    <p:sldId id="3387" r:id="rId8"/>
    <p:sldId id="3388" r:id="rId9"/>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1FEA73-1A8C-3335-6A80-31376087296F}" name="Jimenez, Daniel" initials="JD" userId="S::DJimenez@imf.org::30612f94-5871-4ccf-9f25-835e2da4f56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othari, Siddharth" initials="KS" lastIdx="3" clrIdx="0">
    <p:extLst>
      <p:ext uri="{19B8F6BF-5375-455C-9EA6-DF929625EA0E}">
        <p15:presenceInfo xmlns:p15="http://schemas.microsoft.com/office/powerpoint/2012/main" userId="S::SKothari@imf.org::e218e5fa-494c-466b-a1f8-a3c9bb94a5cf" providerId="AD"/>
      </p:ext>
    </p:extLst>
  </p:cmAuthor>
  <p:cmAuthor id="2" name="Jimenez, Daniel" initials="JD" lastIdx="1" clrIdx="1">
    <p:extLst>
      <p:ext uri="{19B8F6BF-5375-455C-9EA6-DF929625EA0E}">
        <p15:presenceInfo xmlns:p15="http://schemas.microsoft.com/office/powerpoint/2012/main" userId="S::DJimenez@imf.org::30612f94-5871-4ccf-9f25-835e2da4f569" providerId="AD"/>
      </p:ext>
    </p:extLst>
  </p:cmAuthor>
  <p:cmAuthor id="3" name="Estefania Flores, Julia" initials="EFJ" lastIdx="2" clrIdx="2">
    <p:extLst>
      <p:ext uri="{19B8F6BF-5375-455C-9EA6-DF929625EA0E}">
        <p15:presenceInfo xmlns:p15="http://schemas.microsoft.com/office/powerpoint/2012/main" userId="S::JEstefaniaFlores@imf.org::b9e9448f-73f5-4489-a66c-307ee1503c3b" providerId="AD"/>
      </p:ext>
    </p:extLst>
  </p:cmAuthor>
  <p:cmAuthor id="4" name="Gonzalez Dominguez, Pablo" initials="GDP" lastIdx="1" clrIdx="3">
    <p:extLst>
      <p:ext uri="{19B8F6BF-5375-455C-9EA6-DF929625EA0E}">
        <p15:presenceInfo xmlns:p15="http://schemas.microsoft.com/office/powerpoint/2012/main" userId="S::PGonzalez@imf.org::e2ecb56c-f4ae-45e1-a557-1b41d1c507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A5A5"/>
    <a:srgbClr val="C00000"/>
    <a:srgbClr val="007367"/>
    <a:srgbClr val="D9E1F2"/>
    <a:srgbClr val="FFC000"/>
    <a:srgbClr val="AF27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E5DE3-F275-4C02-A224-60B8079E3F7E}" v="32" dt="2023-04-12T15:34:10.912"/>
    <p1510:client id="{1B809F70-4181-42AA-A579-6E9AA46EF2B2}" v="67" vWet="69" dt="2023-04-12T15:32:13.2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riere-Swallow, Yan" userId="678063e5-7832-4864-acc0-0071b0f15f1e" providerId="ADAL" clId="{0A5E5DE3-F275-4C02-A224-60B8079E3F7E}"/>
    <pc:docChg chg="undo custSel modSld">
      <pc:chgData name="Carriere-Swallow, Yan" userId="678063e5-7832-4864-acc0-0071b0f15f1e" providerId="ADAL" clId="{0A5E5DE3-F275-4C02-A224-60B8079E3F7E}" dt="2023-04-12T15:34:10.912" v="27" actId="6549"/>
      <pc:docMkLst>
        <pc:docMk/>
      </pc:docMkLst>
      <pc:sldChg chg="modSp mod">
        <pc:chgData name="Carriere-Swallow, Yan" userId="678063e5-7832-4864-acc0-0071b0f15f1e" providerId="ADAL" clId="{0A5E5DE3-F275-4C02-A224-60B8079E3F7E}" dt="2023-04-12T15:34:10.912" v="27" actId="6549"/>
        <pc:sldMkLst>
          <pc:docMk/>
          <pc:sldMk cId="1973443238" sldId="3387"/>
        </pc:sldMkLst>
        <pc:spChg chg="mod">
          <ac:chgData name="Carriere-Swallow, Yan" userId="678063e5-7832-4864-acc0-0071b0f15f1e" providerId="ADAL" clId="{0A5E5DE3-F275-4C02-A224-60B8079E3F7E}" dt="2023-04-12T15:34:00.890" v="26" actId="1076"/>
          <ac:spMkLst>
            <pc:docMk/>
            <pc:sldMk cId="1973443238" sldId="3387"/>
            <ac:spMk id="8" creationId="{8BA427A8-ED97-4D23-9FC6-D3E68A9C6ED2}"/>
          </ac:spMkLst>
        </pc:spChg>
        <pc:graphicFrameChg chg="mod">
          <ac:chgData name="Carriere-Swallow, Yan" userId="678063e5-7832-4864-acc0-0071b0f15f1e" providerId="ADAL" clId="{0A5E5DE3-F275-4C02-A224-60B8079E3F7E}" dt="2023-04-12T15:34:10.912" v="27" actId="6549"/>
          <ac:graphicFrameMkLst>
            <pc:docMk/>
            <pc:sldMk cId="1973443238" sldId="3387"/>
            <ac:graphicFrameMk id="4" creationId="{BF5242DE-DA05-4ECE-ACEF-647078718488}"/>
          </ac:graphicFrameMkLst>
        </pc:graphicFrameChg>
      </pc:sldChg>
      <pc:sldChg chg="modSp mod">
        <pc:chgData name="Carriere-Swallow, Yan" userId="678063e5-7832-4864-acc0-0071b0f15f1e" providerId="ADAL" clId="{0A5E5DE3-F275-4C02-A224-60B8079E3F7E}" dt="2023-04-12T15:33:54.156" v="25" actId="14100"/>
        <pc:sldMkLst>
          <pc:docMk/>
          <pc:sldMk cId="1973395178" sldId="3388"/>
        </pc:sldMkLst>
        <pc:spChg chg="mod">
          <ac:chgData name="Carriere-Swallow, Yan" userId="678063e5-7832-4864-acc0-0071b0f15f1e" providerId="ADAL" clId="{0A5E5DE3-F275-4C02-A224-60B8079E3F7E}" dt="2023-04-12T15:17:10.588" v="7" actId="14100"/>
          <ac:spMkLst>
            <pc:docMk/>
            <pc:sldMk cId="1973395178" sldId="3388"/>
            <ac:spMk id="2" creationId="{55224016-0E08-281D-EBEC-702C91849DE5}"/>
          </ac:spMkLst>
        </pc:spChg>
        <pc:spChg chg="mod">
          <ac:chgData name="Carriere-Swallow, Yan" userId="678063e5-7832-4864-acc0-0071b0f15f1e" providerId="ADAL" clId="{0A5E5DE3-F275-4C02-A224-60B8079E3F7E}" dt="2023-04-12T15:33:54.156" v="25" actId="14100"/>
          <ac:spMkLst>
            <pc:docMk/>
            <pc:sldMk cId="1973395178" sldId="3388"/>
            <ac:spMk id="11" creationId="{C7399D16-0481-2147-ED7F-D232F2C0BBEE}"/>
          </ac:spMkLst>
        </pc:spChg>
        <pc:spChg chg="mod">
          <ac:chgData name="Carriere-Swallow, Yan" userId="678063e5-7832-4864-acc0-0071b0f15f1e" providerId="ADAL" clId="{0A5E5DE3-F275-4C02-A224-60B8079E3F7E}" dt="2023-04-12T15:33:22.904" v="15" actId="1076"/>
          <ac:spMkLst>
            <pc:docMk/>
            <pc:sldMk cId="1973395178" sldId="3388"/>
            <ac:spMk id="13" creationId="{6848D404-BEBF-F576-F2C0-ADEE51166E72}"/>
          </ac:spMkLst>
        </pc:spChg>
        <pc:spChg chg="mod">
          <ac:chgData name="Carriere-Swallow, Yan" userId="678063e5-7832-4864-acc0-0071b0f15f1e" providerId="ADAL" clId="{0A5E5DE3-F275-4C02-A224-60B8079E3F7E}" dt="2023-04-12T15:33:48.235" v="24" actId="1076"/>
          <ac:spMkLst>
            <pc:docMk/>
            <pc:sldMk cId="1973395178" sldId="3388"/>
            <ac:spMk id="17" creationId="{89E160F0-6355-A276-4F12-58212E55154F}"/>
          </ac:spMkLst>
        </pc:spChg>
        <pc:spChg chg="mod">
          <ac:chgData name="Carriere-Swallow, Yan" userId="678063e5-7832-4864-acc0-0071b0f15f1e" providerId="ADAL" clId="{0A5E5DE3-F275-4C02-A224-60B8079E3F7E}" dt="2023-04-12T15:33:33.360" v="16" actId="14100"/>
          <ac:spMkLst>
            <pc:docMk/>
            <pc:sldMk cId="1973395178" sldId="3388"/>
            <ac:spMk id="19" creationId="{FD42DD7C-F883-8F72-8C4C-2A48B4327E7A}"/>
          </ac:spMkLst>
        </pc:spChg>
        <pc:graphicFrameChg chg="mod">
          <ac:chgData name="Carriere-Swallow, Yan" userId="678063e5-7832-4864-acc0-0071b0f15f1e" providerId="ADAL" clId="{0A5E5DE3-F275-4C02-A224-60B8079E3F7E}" dt="2023-04-12T15:33:16.386" v="13" actId="14100"/>
          <ac:graphicFrameMkLst>
            <pc:docMk/>
            <pc:sldMk cId="1973395178" sldId="3388"/>
            <ac:graphicFrameMk id="5" creationId="{7820755C-E845-41FE-BF88-CB8D9409732C}"/>
          </ac:graphicFrameMkLst>
        </pc:graphicFrameChg>
      </pc:sldChg>
      <pc:sldChg chg="modSp mod">
        <pc:chgData name="Carriere-Swallow, Yan" userId="678063e5-7832-4864-acc0-0071b0f15f1e" providerId="ADAL" clId="{0A5E5DE3-F275-4C02-A224-60B8079E3F7E}" dt="2023-04-12T15:33:02.416" v="12" actId="255"/>
        <pc:sldMkLst>
          <pc:docMk/>
          <pc:sldMk cId="1770552699" sldId="3389"/>
        </pc:sldMkLst>
        <pc:spChg chg="mod">
          <ac:chgData name="Carriere-Swallow, Yan" userId="678063e5-7832-4864-acc0-0071b0f15f1e" providerId="ADAL" clId="{0A5E5DE3-F275-4C02-A224-60B8079E3F7E}" dt="2023-04-12T15:17:19.002" v="8" actId="14100"/>
          <ac:spMkLst>
            <pc:docMk/>
            <pc:sldMk cId="1770552699" sldId="3389"/>
            <ac:spMk id="2" creationId="{3E07C204-27BF-438F-71BD-7B7056ED6974}"/>
          </ac:spMkLst>
        </pc:spChg>
        <pc:spChg chg="mod">
          <ac:chgData name="Carriere-Swallow, Yan" userId="678063e5-7832-4864-acc0-0071b0f15f1e" providerId="ADAL" clId="{0A5E5DE3-F275-4C02-A224-60B8079E3F7E}" dt="2023-04-12T15:32:59.131" v="11" actId="255"/>
          <ac:spMkLst>
            <pc:docMk/>
            <pc:sldMk cId="1770552699" sldId="3389"/>
            <ac:spMk id="8" creationId="{E4D0E7F3-954C-5C45-302D-6899C2E50715}"/>
          </ac:spMkLst>
        </pc:spChg>
        <pc:spChg chg="mod">
          <ac:chgData name="Carriere-Swallow, Yan" userId="678063e5-7832-4864-acc0-0071b0f15f1e" providerId="ADAL" clId="{0A5E5DE3-F275-4C02-A224-60B8079E3F7E}" dt="2023-04-12T13:42:53.754" v="1" actId="6549"/>
          <ac:spMkLst>
            <pc:docMk/>
            <pc:sldMk cId="1770552699" sldId="3389"/>
            <ac:spMk id="11" creationId="{700555D4-05BA-8256-2C50-8FC1650C16BD}"/>
          </ac:spMkLst>
        </pc:spChg>
        <pc:graphicFrameChg chg="mod">
          <ac:chgData name="Carriere-Swallow, Yan" userId="678063e5-7832-4864-acc0-0071b0f15f1e" providerId="ADAL" clId="{0A5E5DE3-F275-4C02-A224-60B8079E3F7E}" dt="2023-04-12T15:33:02.416" v="12" actId="255"/>
          <ac:graphicFrameMkLst>
            <pc:docMk/>
            <pc:sldMk cId="1770552699" sldId="3389"/>
            <ac:graphicFrameMk id="18" creationId="{D730E1DC-615E-409B-92CF-68CCB9EC81BE}"/>
          </ac:graphicFrameMkLst>
        </pc:graphicFrameChg>
      </pc:sldChg>
    </pc:docChg>
  </pc:docChgLst>
  <pc:docChgLst>
    <pc:chgData name="Gonzalez Dominguez, Pablo" userId="e2ecb56c-f4ae-45e1-a557-1b41d1c5072a" providerId="ADAL" clId="{1B809F70-4181-42AA-A579-6E9AA46EF2B2}"/>
    <pc:docChg chg="undo custSel modSld">
      <pc:chgData name="Gonzalez Dominguez, Pablo" userId="e2ecb56c-f4ae-45e1-a557-1b41d1c5072a" providerId="ADAL" clId="{1B809F70-4181-42AA-A579-6E9AA46EF2B2}" dt="2023-04-12T15:30:50.780" v="39"/>
      <pc:docMkLst>
        <pc:docMk/>
      </pc:docMkLst>
      <pc:sldChg chg="addSp delSp modSp mod">
        <pc:chgData name="Gonzalez Dominguez, Pablo" userId="e2ecb56c-f4ae-45e1-a557-1b41d1c5072a" providerId="ADAL" clId="{1B809F70-4181-42AA-A579-6E9AA46EF2B2}" dt="2023-04-12T15:30:50.780" v="39"/>
        <pc:sldMkLst>
          <pc:docMk/>
          <pc:sldMk cId="1973443238" sldId="3387"/>
        </pc:sldMkLst>
        <pc:graphicFrameChg chg="del">
          <ac:chgData name="Gonzalez Dominguez, Pablo" userId="e2ecb56c-f4ae-45e1-a557-1b41d1c5072a" providerId="ADAL" clId="{1B809F70-4181-42AA-A579-6E9AA46EF2B2}" dt="2023-04-12T15:29:55.781" v="24" actId="478"/>
          <ac:graphicFrameMkLst>
            <pc:docMk/>
            <pc:sldMk cId="1973443238" sldId="3387"/>
            <ac:graphicFrameMk id="3" creationId="{BF5242DE-DA05-4ECE-ACEF-647078718488}"/>
          </ac:graphicFrameMkLst>
        </pc:graphicFrameChg>
        <pc:graphicFrameChg chg="add mod">
          <ac:chgData name="Gonzalez Dominguez, Pablo" userId="e2ecb56c-f4ae-45e1-a557-1b41d1c5072a" providerId="ADAL" clId="{1B809F70-4181-42AA-A579-6E9AA46EF2B2}" dt="2023-04-12T15:30:50.780" v="39"/>
          <ac:graphicFrameMkLst>
            <pc:docMk/>
            <pc:sldMk cId="1973443238" sldId="3387"/>
            <ac:graphicFrameMk id="4" creationId="{BF5242DE-DA05-4ECE-ACEF-647078718488}"/>
          </ac:graphicFrameMkLst>
        </pc:graphicFrameChg>
      </pc:sldChg>
      <pc:sldChg chg="addSp delSp modSp mod">
        <pc:chgData name="Gonzalez Dominguez, Pablo" userId="e2ecb56c-f4ae-45e1-a557-1b41d1c5072a" providerId="ADAL" clId="{1B809F70-4181-42AA-A579-6E9AA46EF2B2}" dt="2023-04-12T15:22:13.560" v="23" actId="1076"/>
        <pc:sldMkLst>
          <pc:docMk/>
          <pc:sldMk cId="1973395178" sldId="3388"/>
        </pc:sldMkLst>
        <pc:spChg chg="mod">
          <ac:chgData name="Gonzalez Dominguez, Pablo" userId="e2ecb56c-f4ae-45e1-a557-1b41d1c5072a" providerId="ADAL" clId="{1B809F70-4181-42AA-A579-6E9AA46EF2B2}" dt="2023-04-12T15:21:38.169" v="17" actId="20577"/>
          <ac:spMkLst>
            <pc:docMk/>
            <pc:sldMk cId="1973395178" sldId="3388"/>
            <ac:spMk id="12" creationId="{C22C1564-A34C-DC12-35CA-4311A79D85D0}"/>
          </ac:spMkLst>
        </pc:spChg>
        <pc:spChg chg="mod">
          <ac:chgData name="Gonzalez Dominguez, Pablo" userId="e2ecb56c-f4ae-45e1-a557-1b41d1c5072a" providerId="ADAL" clId="{1B809F70-4181-42AA-A579-6E9AA46EF2B2}" dt="2023-04-12T15:22:13.560" v="23" actId="1076"/>
          <ac:spMkLst>
            <pc:docMk/>
            <pc:sldMk cId="1973395178" sldId="3388"/>
            <ac:spMk id="13" creationId="{6848D404-BEBF-F576-F2C0-ADEE51166E72}"/>
          </ac:spMkLst>
        </pc:spChg>
        <pc:spChg chg="mod">
          <ac:chgData name="Gonzalez Dominguez, Pablo" userId="e2ecb56c-f4ae-45e1-a557-1b41d1c5072a" providerId="ADAL" clId="{1B809F70-4181-42AA-A579-6E9AA46EF2B2}" dt="2023-04-12T15:19:21.669" v="8" actId="20577"/>
          <ac:spMkLst>
            <pc:docMk/>
            <pc:sldMk cId="1973395178" sldId="3388"/>
            <ac:spMk id="18" creationId="{6AF5B4EA-302C-6E8A-9832-143E06B7421D}"/>
          </ac:spMkLst>
        </pc:spChg>
        <pc:spChg chg="mod">
          <ac:chgData name="Gonzalez Dominguez, Pablo" userId="e2ecb56c-f4ae-45e1-a557-1b41d1c5072a" providerId="ADAL" clId="{1B809F70-4181-42AA-A579-6E9AA46EF2B2}" dt="2023-04-12T15:22:07.503" v="22" actId="1076"/>
          <ac:spMkLst>
            <pc:docMk/>
            <pc:sldMk cId="1973395178" sldId="3388"/>
            <ac:spMk id="19" creationId="{FD42DD7C-F883-8F72-8C4C-2A48B4327E7A}"/>
          </ac:spMkLst>
        </pc:spChg>
        <pc:graphicFrameChg chg="del">
          <ac:chgData name="Gonzalez Dominguez, Pablo" userId="e2ecb56c-f4ae-45e1-a557-1b41d1c5072a" providerId="ADAL" clId="{1B809F70-4181-42AA-A579-6E9AA46EF2B2}" dt="2023-04-12T15:21:22.141" v="10" actId="478"/>
          <ac:graphicFrameMkLst>
            <pc:docMk/>
            <pc:sldMk cId="1973395178" sldId="3388"/>
            <ac:graphicFrameMk id="3" creationId="{FEA16F3B-DF7F-4B12-8AB2-27C74C0B0499}"/>
          </ac:graphicFrameMkLst>
        </pc:graphicFrameChg>
        <pc:graphicFrameChg chg="del">
          <ac:chgData name="Gonzalez Dominguez, Pablo" userId="e2ecb56c-f4ae-45e1-a557-1b41d1c5072a" providerId="ADAL" clId="{1B809F70-4181-42AA-A579-6E9AA46EF2B2}" dt="2023-04-12T15:19:00.776" v="0" actId="478"/>
          <ac:graphicFrameMkLst>
            <pc:docMk/>
            <pc:sldMk cId="1973395178" sldId="3388"/>
            <ac:graphicFrameMk id="4" creationId="{7820755C-E845-41FE-BF88-CB8D9409732C}"/>
          </ac:graphicFrameMkLst>
        </pc:graphicFrameChg>
        <pc:graphicFrameChg chg="add mod">
          <ac:chgData name="Gonzalez Dominguez, Pablo" userId="e2ecb56c-f4ae-45e1-a557-1b41d1c5072a" providerId="ADAL" clId="{1B809F70-4181-42AA-A579-6E9AA46EF2B2}" dt="2023-04-12T15:19:17.989" v="5" actId="14100"/>
          <ac:graphicFrameMkLst>
            <pc:docMk/>
            <pc:sldMk cId="1973395178" sldId="3388"/>
            <ac:graphicFrameMk id="5" creationId="{7820755C-E845-41FE-BF88-CB8D9409732C}"/>
          </ac:graphicFrameMkLst>
        </pc:graphicFrameChg>
        <pc:graphicFrameChg chg="add mod">
          <ac:chgData name="Gonzalez Dominguez, Pablo" userId="e2ecb56c-f4ae-45e1-a557-1b41d1c5072a" providerId="ADAL" clId="{1B809F70-4181-42AA-A579-6E9AA46EF2B2}" dt="2023-04-12T15:21:59.524" v="20" actId="14100"/>
          <ac:graphicFrameMkLst>
            <pc:docMk/>
            <pc:sldMk cId="1973395178" sldId="3388"/>
            <ac:graphicFrameMk id="6" creationId="{FEA16F3B-DF7F-4B12-8AB2-27C74C0B0499}"/>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1_Real\13.%20China%20Mobility%20and%20PMI\char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5" Type="http://schemas.openxmlformats.org/officeDocument/2006/relationships/chartUserShapes" Target="../drawings/drawing1.xml"/><Relationship Id="rId4" Type="http://schemas.openxmlformats.org/officeDocument/2006/relationships/package" Target="../embeddings/Microsoft_Excel_Worksheet_D3D_69887D7B.xlsx"/></Relationships>
</file>

<file path=ppt/charts/_rels/chart3.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3_Inflation\6.%20Inflation%20decomposition%20and%20Time%20Series%20-%20Food%20and%20Energy\chart_headline_decomposition.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5_Monetary%20policy\1.Policy%20Rates\Implied%20Policy%20Rates.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oleObject" Target="file:///\\DATA2\APD\Data\Regional\APD%20Surveillance%20Meetings\WEO%20Surveillance\2022\Chart_Pack\2_Financial\7.%20Exchange%20rates\Exchange%20Rates%20Bloomber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ntlmonetaryfund-my.sharepoint.com/personal/pgonzalez_imf_org/Documents/Microsoft%20Teams%20Chat%20Files/Banking%20return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339311752697582E-2"/>
          <c:y val="5.7519585736123265E-2"/>
          <c:w val="0.86662175173632539"/>
          <c:h val="0.76661944531232762"/>
        </c:manualLayout>
      </c:layout>
      <c:lineChart>
        <c:grouping val="standard"/>
        <c:varyColors val="0"/>
        <c:ser>
          <c:idx val="0"/>
          <c:order val="0"/>
          <c:tx>
            <c:strRef>
              <c:f>ppt_chart!$E$2</c:f>
              <c:strCache>
                <c:ptCount val="1"/>
                <c:pt idx="0">
                  <c:v>PMI: manufacturing supplier's delivery times</c:v>
                </c:pt>
              </c:strCache>
            </c:strRef>
          </c:tx>
          <c:spPr>
            <a:ln w="28575" cap="rnd">
              <a:solidFill>
                <a:srgbClr val="C00000"/>
              </a:solidFill>
              <a:round/>
            </a:ln>
            <a:effectLst/>
          </c:spPr>
          <c:marker>
            <c:symbol val="none"/>
          </c:marker>
          <c:cat>
            <c:numRef>
              <c:f>ppt_chart!$D$3:$D$53</c:f>
              <c:numCache>
                <c:formatCode>m/d/yyyy</c:formatCode>
                <c:ptCount val="51"/>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numCache>
            </c:numRef>
          </c:cat>
          <c:val>
            <c:numRef>
              <c:f>ppt_chart!$E$3:$E$53</c:f>
              <c:numCache>
                <c:formatCode>0.0</c:formatCode>
                <c:ptCount val="51"/>
                <c:pt idx="0">
                  <c:v>-0.30700000000000216</c:v>
                </c:pt>
                <c:pt idx="1">
                  <c:v>-1.9232999999999976</c:v>
                </c:pt>
                <c:pt idx="2">
                  <c:v>-0.70139999999999958</c:v>
                </c:pt>
                <c:pt idx="3">
                  <c:v>-0.41340000000000288</c:v>
                </c:pt>
                <c:pt idx="4">
                  <c:v>-1.1133000000000024</c:v>
                </c:pt>
                <c:pt idx="5">
                  <c:v>-0.80960000000000321</c:v>
                </c:pt>
                <c:pt idx="6">
                  <c:v>-0.68919999999999959</c:v>
                </c:pt>
                <c:pt idx="7">
                  <c:v>-1.2882999999999996</c:v>
                </c:pt>
                <c:pt idx="8">
                  <c:v>-0.93260000000000076</c:v>
                </c:pt>
                <c:pt idx="9">
                  <c:v>-1.6118000000000023</c:v>
                </c:pt>
                <c:pt idx="10">
                  <c:v>-1.2025000000000006</c:v>
                </c:pt>
                <c:pt idx="11">
                  <c:v>-0.46020000000000039</c:v>
                </c:pt>
                <c:pt idx="12">
                  <c:v>-0.897199999999998</c:v>
                </c:pt>
                <c:pt idx="13">
                  <c:v>-17.7044</c:v>
                </c:pt>
                <c:pt idx="14">
                  <c:v>-7.9168000000000021</c:v>
                </c:pt>
                <c:pt idx="15">
                  <c:v>-2.0985999999999976</c:v>
                </c:pt>
                <c:pt idx="16">
                  <c:v>-6.599999999998829E-3</c:v>
                </c:pt>
                <c:pt idx="17">
                  <c:v>-0.4410000000000025</c:v>
                </c:pt>
                <c:pt idx="18">
                  <c:v>-1.602800000000002</c:v>
                </c:pt>
                <c:pt idx="19">
                  <c:v>-1.2128000000000014</c:v>
                </c:pt>
                <c:pt idx="20">
                  <c:v>-1.298099999999998</c:v>
                </c:pt>
                <c:pt idx="21">
                  <c:v>-0.88190000000000168</c:v>
                </c:pt>
                <c:pt idx="22">
                  <c:v>-0.83310000000000173</c:v>
                </c:pt>
                <c:pt idx="23">
                  <c:v>-1.9844000000000008</c:v>
                </c:pt>
                <c:pt idx="24">
                  <c:v>-3.3057999999999979</c:v>
                </c:pt>
                <c:pt idx="25">
                  <c:v>-4.0180000000000007</c:v>
                </c:pt>
                <c:pt idx="26">
                  <c:v>-0.43390000000000128</c:v>
                </c:pt>
                <c:pt idx="27">
                  <c:v>-2.6552999999999969</c:v>
                </c:pt>
                <c:pt idx="28">
                  <c:v>-3.075800000000001</c:v>
                </c:pt>
                <c:pt idx="29">
                  <c:v>-3.0043999999999969</c:v>
                </c:pt>
                <c:pt idx="30">
                  <c:v>-2.5519999999999996</c:v>
                </c:pt>
                <c:pt idx="31">
                  <c:v>-3.4039000000000001</c:v>
                </c:pt>
                <c:pt idx="32">
                  <c:v>-1.7409999999999997</c:v>
                </c:pt>
                <c:pt idx="33">
                  <c:v>-4.886099999999999</c:v>
                </c:pt>
                <c:pt idx="34">
                  <c:v>-1.6358999999999995</c:v>
                </c:pt>
                <c:pt idx="35">
                  <c:v>-1.2997000000000014</c:v>
                </c:pt>
                <c:pt idx="36">
                  <c:v>-2.4847999999999999</c:v>
                </c:pt>
                <c:pt idx="37">
                  <c:v>-1.9500000000000028</c:v>
                </c:pt>
                <c:pt idx="38">
                  <c:v>-2.861699999999999</c:v>
                </c:pt>
                <c:pt idx="39">
                  <c:v>-12.1922</c:v>
                </c:pt>
                <c:pt idx="40">
                  <c:v>-6.684899999999999</c:v>
                </c:pt>
                <c:pt idx="41">
                  <c:v>0.14629999999999654</c:v>
                </c:pt>
                <c:pt idx="42">
                  <c:v>-0.95239999999999725</c:v>
                </c:pt>
                <c:pt idx="43">
                  <c:v>-0.55539999999999878</c:v>
                </c:pt>
                <c:pt idx="44">
                  <c:v>-1.2623999999999995</c:v>
                </c:pt>
                <c:pt idx="45">
                  <c:v>-1.2263999999999982</c:v>
                </c:pt>
                <c:pt idx="46">
                  <c:v>-4.5364999999999966</c:v>
                </c:pt>
                <c:pt idx="47">
                  <c:v>-3.2787000000000006</c:v>
                </c:pt>
                <c:pt idx="48">
                  <c:v>-0.73870000000000147</c:v>
                </c:pt>
                <c:pt idx="49">
                  <c:v>1.1880999999999986</c:v>
                </c:pt>
                <c:pt idx="50">
                  <c:v>0.59190000000000254</c:v>
                </c:pt>
              </c:numCache>
            </c:numRef>
          </c:val>
          <c:smooth val="0"/>
          <c:extLst>
            <c:ext xmlns:c16="http://schemas.microsoft.com/office/drawing/2014/chart" uri="{C3380CC4-5D6E-409C-BE32-E72D297353CC}">
              <c16:uniqueId val="{00000000-6F97-4575-8B54-B8ABF4D6E255}"/>
            </c:ext>
          </c:extLst>
        </c:ser>
        <c:ser>
          <c:idx val="1"/>
          <c:order val="1"/>
          <c:tx>
            <c:strRef>
              <c:f>ppt_chart!$F$2</c:f>
              <c:strCache>
                <c:ptCount val="1"/>
                <c:pt idx="0">
                  <c:v>PMI: manufacturing output</c:v>
                </c:pt>
              </c:strCache>
            </c:strRef>
          </c:tx>
          <c:spPr>
            <a:ln w="28575" cap="rnd">
              <a:solidFill>
                <a:srgbClr val="007367"/>
              </a:solidFill>
              <a:round/>
            </a:ln>
            <a:effectLst/>
          </c:spPr>
          <c:marker>
            <c:symbol val="none"/>
          </c:marker>
          <c:cat>
            <c:numRef>
              <c:f>ppt_chart!$D$3:$D$53</c:f>
              <c:numCache>
                <c:formatCode>m/d/yyyy</c:formatCode>
                <c:ptCount val="51"/>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numCache>
            </c:numRef>
          </c:cat>
          <c:val>
            <c:numRef>
              <c:f>ppt_chart!$F$3:$F$53</c:f>
              <c:numCache>
                <c:formatCode>0.0</c:formatCode>
                <c:ptCount val="51"/>
                <c:pt idx="0">
                  <c:v>-1.9286999999999992</c:v>
                </c:pt>
                <c:pt idx="1">
                  <c:v>0.23429999999999751</c:v>
                </c:pt>
                <c:pt idx="2">
                  <c:v>1.3019000000000034</c:v>
                </c:pt>
                <c:pt idx="3">
                  <c:v>0.72789999999999822</c:v>
                </c:pt>
                <c:pt idx="4">
                  <c:v>0.13150000000000261</c:v>
                </c:pt>
                <c:pt idx="5">
                  <c:v>-0.97420000000000329</c:v>
                </c:pt>
                <c:pt idx="6">
                  <c:v>7.9799999999998761E-2</c:v>
                </c:pt>
                <c:pt idx="7">
                  <c:v>1.0118999999999971</c:v>
                </c:pt>
                <c:pt idx="8">
                  <c:v>2.5208000000000013</c:v>
                </c:pt>
                <c:pt idx="9">
                  <c:v>2.9776999999999987</c:v>
                </c:pt>
                <c:pt idx="10">
                  <c:v>2.8721000000000032</c:v>
                </c:pt>
                <c:pt idx="11">
                  <c:v>2.7652000000000001</c:v>
                </c:pt>
                <c:pt idx="12">
                  <c:v>2.0146999999999977</c:v>
                </c:pt>
                <c:pt idx="13">
                  <c:v>-21.429600000000001</c:v>
                </c:pt>
                <c:pt idx="14">
                  <c:v>0.6366999999999976</c:v>
                </c:pt>
                <c:pt idx="15">
                  <c:v>1.0840999999999994</c:v>
                </c:pt>
                <c:pt idx="16">
                  <c:v>4.0411000000000001</c:v>
                </c:pt>
                <c:pt idx="17">
                  <c:v>2.7790000000000035</c:v>
                </c:pt>
                <c:pt idx="18">
                  <c:v>4.9136000000000024</c:v>
                </c:pt>
                <c:pt idx="19">
                  <c:v>6.1747999999999976</c:v>
                </c:pt>
                <c:pt idx="20">
                  <c:v>4.1805000000000021</c:v>
                </c:pt>
                <c:pt idx="21">
                  <c:v>4.4517999999999986</c:v>
                </c:pt>
                <c:pt idx="22">
                  <c:v>7.0970000000000013</c:v>
                </c:pt>
                <c:pt idx="23">
                  <c:v>5.3796999999999997</c:v>
                </c:pt>
                <c:pt idx="24">
                  <c:v>2.498899999999999</c:v>
                </c:pt>
                <c:pt idx="25">
                  <c:v>1.8526999999999987</c:v>
                </c:pt>
                <c:pt idx="26">
                  <c:v>1.7901000000000025</c:v>
                </c:pt>
                <c:pt idx="27">
                  <c:v>2.6473000000000013</c:v>
                </c:pt>
                <c:pt idx="28">
                  <c:v>2.2169000000000025</c:v>
                </c:pt>
                <c:pt idx="29">
                  <c:v>1.0225999999999971</c:v>
                </c:pt>
                <c:pt idx="30">
                  <c:v>0.79220000000000113</c:v>
                </c:pt>
                <c:pt idx="31">
                  <c:v>-2.2526999999999973</c:v>
                </c:pt>
                <c:pt idx="32">
                  <c:v>-0.96220000000000283</c:v>
                </c:pt>
                <c:pt idx="33">
                  <c:v>-1.172699999999999</c:v>
                </c:pt>
                <c:pt idx="34">
                  <c:v>0.12349999999999994</c:v>
                </c:pt>
                <c:pt idx="35">
                  <c:v>2.7349000000000032</c:v>
                </c:pt>
                <c:pt idx="36">
                  <c:v>-1.6148999999999987</c:v>
                </c:pt>
                <c:pt idx="37">
                  <c:v>6.6000000000002501E-2</c:v>
                </c:pt>
                <c:pt idx="38">
                  <c:v>-3.6362000000000023</c:v>
                </c:pt>
                <c:pt idx="39">
                  <c:v>-11.545099999999998</c:v>
                </c:pt>
                <c:pt idx="40">
                  <c:v>-6.8222000000000023</c:v>
                </c:pt>
                <c:pt idx="41">
                  <c:v>6.439700000000002</c:v>
                </c:pt>
                <c:pt idx="42">
                  <c:v>1.9868999999999986</c:v>
                </c:pt>
                <c:pt idx="43">
                  <c:v>0.4894999999999996</c:v>
                </c:pt>
                <c:pt idx="44">
                  <c:v>-2.650500000000001</c:v>
                </c:pt>
                <c:pt idx="45">
                  <c:v>-1.7456999999999994</c:v>
                </c:pt>
                <c:pt idx="46">
                  <c:v>-2.5623000000000005</c:v>
                </c:pt>
                <c:pt idx="47">
                  <c:v>-1.2586999999999975</c:v>
                </c:pt>
                <c:pt idx="48">
                  <c:v>-0.98199999999999932</c:v>
                </c:pt>
                <c:pt idx="49">
                  <c:v>3.2984999999999971</c:v>
                </c:pt>
                <c:pt idx="50">
                  <c:v>0.57249999999999801</c:v>
                </c:pt>
              </c:numCache>
            </c:numRef>
          </c:val>
          <c:smooth val="0"/>
          <c:extLst>
            <c:ext xmlns:c16="http://schemas.microsoft.com/office/drawing/2014/chart" uri="{C3380CC4-5D6E-409C-BE32-E72D297353CC}">
              <c16:uniqueId val="{00000001-6F97-4575-8B54-B8ABF4D6E255}"/>
            </c:ext>
          </c:extLst>
        </c:ser>
        <c:ser>
          <c:idx val="4"/>
          <c:order val="2"/>
          <c:tx>
            <c:strRef>
              <c:f>ppt_chart!$I$2</c:f>
              <c:strCache>
                <c:ptCount val="1"/>
                <c:pt idx="0">
                  <c:v>PMI: services business activity</c:v>
                </c:pt>
              </c:strCache>
            </c:strRef>
          </c:tx>
          <c:spPr>
            <a:ln w="28575" cap="rnd">
              <a:solidFill>
                <a:srgbClr val="FFC000"/>
              </a:solidFill>
              <a:round/>
            </a:ln>
            <a:effectLst/>
          </c:spPr>
          <c:marker>
            <c:symbol val="none"/>
          </c:marker>
          <c:cat>
            <c:numRef>
              <c:f>ppt_chart!$D$3:$D$53</c:f>
              <c:numCache>
                <c:formatCode>m/d/yyyy</c:formatCode>
                <c:ptCount val="51"/>
                <c:pt idx="0">
                  <c:v>43496</c:v>
                </c:pt>
                <c:pt idx="1">
                  <c:v>43524</c:v>
                </c:pt>
                <c:pt idx="2">
                  <c:v>43555</c:v>
                </c:pt>
                <c:pt idx="3">
                  <c:v>43585</c:v>
                </c:pt>
                <c:pt idx="4">
                  <c:v>43616</c:v>
                </c:pt>
                <c:pt idx="5">
                  <c:v>43646</c:v>
                </c:pt>
                <c:pt idx="6">
                  <c:v>43677</c:v>
                </c:pt>
                <c:pt idx="7">
                  <c:v>43708</c:v>
                </c:pt>
                <c:pt idx="8">
                  <c:v>43738</c:v>
                </c:pt>
                <c:pt idx="9">
                  <c:v>43769</c:v>
                </c:pt>
                <c:pt idx="10">
                  <c:v>43799</c:v>
                </c:pt>
                <c:pt idx="11">
                  <c:v>43830</c:v>
                </c:pt>
                <c:pt idx="12">
                  <c:v>43861</c:v>
                </c:pt>
                <c:pt idx="13">
                  <c:v>43890</c:v>
                </c:pt>
                <c:pt idx="14">
                  <c:v>43921</c:v>
                </c:pt>
                <c:pt idx="15">
                  <c:v>43951</c:v>
                </c:pt>
                <c:pt idx="16">
                  <c:v>43982</c:v>
                </c:pt>
                <c:pt idx="17">
                  <c:v>44012</c:v>
                </c:pt>
                <c:pt idx="18">
                  <c:v>44043</c:v>
                </c:pt>
                <c:pt idx="19">
                  <c:v>44074</c:v>
                </c:pt>
                <c:pt idx="20">
                  <c:v>44104</c:v>
                </c:pt>
                <c:pt idx="21">
                  <c:v>44135</c:v>
                </c:pt>
                <c:pt idx="22">
                  <c:v>44165</c:v>
                </c:pt>
                <c:pt idx="23">
                  <c:v>44196</c:v>
                </c:pt>
                <c:pt idx="24">
                  <c:v>44227</c:v>
                </c:pt>
                <c:pt idx="25">
                  <c:v>44255</c:v>
                </c:pt>
                <c:pt idx="26">
                  <c:v>44286</c:v>
                </c:pt>
                <c:pt idx="27">
                  <c:v>44316</c:v>
                </c:pt>
                <c:pt idx="28">
                  <c:v>44347</c:v>
                </c:pt>
                <c:pt idx="29">
                  <c:v>44377</c:v>
                </c:pt>
                <c:pt idx="30">
                  <c:v>44408</c:v>
                </c:pt>
                <c:pt idx="31">
                  <c:v>44439</c:v>
                </c:pt>
                <c:pt idx="32">
                  <c:v>44469</c:v>
                </c:pt>
                <c:pt idx="33">
                  <c:v>44500</c:v>
                </c:pt>
                <c:pt idx="34">
                  <c:v>44530</c:v>
                </c:pt>
                <c:pt idx="35">
                  <c:v>44561</c:v>
                </c:pt>
                <c:pt idx="36">
                  <c:v>44592</c:v>
                </c:pt>
                <c:pt idx="37">
                  <c:v>44620</c:v>
                </c:pt>
                <c:pt idx="38">
                  <c:v>44651</c:v>
                </c:pt>
                <c:pt idx="39">
                  <c:v>44681</c:v>
                </c:pt>
                <c:pt idx="40">
                  <c:v>44712</c:v>
                </c:pt>
                <c:pt idx="41">
                  <c:v>44742</c:v>
                </c:pt>
                <c:pt idx="42">
                  <c:v>44773</c:v>
                </c:pt>
                <c:pt idx="43">
                  <c:v>44804</c:v>
                </c:pt>
                <c:pt idx="44">
                  <c:v>44834</c:v>
                </c:pt>
                <c:pt idx="45">
                  <c:v>44865</c:v>
                </c:pt>
                <c:pt idx="46">
                  <c:v>44895</c:v>
                </c:pt>
                <c:pt idx="47">
                  <c:v>44926</c:v>
                </c:pt>
                <c:pt idx="48">
                  <c:v>44957</c:v>
                </c:pt>
                <c:pt idx="49">
                  <c:v>44985</c:v>
                </c:pt>
                <c:pt idx="50">
                  <c:v>45016</c:v>
                </c:pt>
              </c:numCache>
            </c:numRef>
          </c:cat>
          <c:val>
            <c:numRef>
              <c:f>ppt_chart!$I$3:$I$53</c:f>
              <c:numCache>
                <c:formatCode>0.0</c:formatCode>
                <c:ptCount val="51"/>
                <c:pt idx="0">
                  <c:v>3.5613000000000028</c:v>
                </c:pt>
                <c:pt idx="1">
                  <c:v>1.1319999999999979</c:v>
                </c:pt>
                <c:pt idx="2">
                  <c:v>4.3599999999999994</c:v>
                </c:pt>
                <c:pt idx="3">
                  <c:v>4.4680000000000035</c:v>
                </c:pt>
                <c:pt idx="4">
                  <c:v>2.6636000000000024</c:v>
                </c:pt>
                <c:pt idx="5">
                  <c:v>2.0407000000000011</c:v>
                </c:pt>
                <c:pt idx="6">
                  <c:v>1.5955999999999975</c:v>
                </c:pt>
                <c:pt idx="7">
                  <c:v>2.0814000000000021</c:v>
                </c:pt>
                <c:pt idx="8">
                  <c:v>1.3325000000000031</c:v>
                </c:pt>
                <c:pt idx="9">
                  <c:v>1.1154999999999973</c:v>
                </c:pt>
                <c:pt idx="10">
                  <c:v>3.4739999999999966</c:v>
                </c:pt>
                <c:pt idx="11">
                  <c:v>2.5039000000000016</c:v>
                </c:pt>
                <c:pt idx="12">
                  <c:v>1.8066999999999993</c:v>
                </c:pt>
                <c:pt idx="13">
                  <c:v>-23.489899999999999</c:v>
                </c:pt>
                <c:pt idx="14">
                  <c:v>-6.9572999999999965</c:v>
                </c:pt>
                <c:pt idx="15">
                  <c:v>-5.6417000000000002</c:v>
                </c:pt>
                <c:pt idx="16">
                  <c:v>5.0013999999999967</c:v>
                </c:pt>
                <c:pt idx="17">
                  <c:v>8.3815000000000026</c:v>
                </c:pt>
                <c:pt idx="18">
                  <c:v>4.1281000000000034</c:v>
                </c:pt>
                <c:pt idx="19">
                  <c:v>4.0234999999999985</c:v>
                </c:pt>
                <c:pt idx="20">
                  <c:v>4.7785000000000011</c:v>
                </c:pt>
                <c:pt idx="21">
                  <c:v>6.803600000000003</c:v>
                </c:pt>
                <c:pt idx="22">
                  <c:v>7.7862999999999971</c:v>
                </c:pt>
                <c:pt idx="23">
                  <c:v>6.2507999999999981</c:v>
                </c:pt>
                <c:pt idx="24">
                  <c:v>1.9891999999999967</c:v>
                </c:pt>
                <c:pt idx="25">
                  <c:v>1.4887000000000015</c:v>
                </c:pt>
                <c:pt idx="26">
                  <c:v>4.2601999999999975</c:v>
                </c:pt>
                <c:pt idx="27">
                  <c:v>6.3496999999999986</c:v>
                </c:pt>
                <c:pt idx="28">
                  <c:v>5.109499999999997</c:v>
                </c:pt>
                <c:pt idx="29">
                  <c:v>0.27040000000000219</c:v>
                </c:pt>
                <c:pt idx="30">
                  <c:v>4.9480000000000004</c:v>
                </c:pt>
                <c:pt idx="31">
                  <c:v>-3.2961000000000027</c:v>
                </c:pt>
                <c:pt idx="32">
                  <c:v>3.4061000000000021</c:v>
                </c:pt>
                <c:pt idx="33">
                  <c:v>3.7637</c:v>
                </c:pt>
                <c:pt idx="34">
                  <c:v>2.1285000000000025</c:v>
                </c:pt>
                <c:pt idx="35">
                  <c:v>3.1313999999999993</c:v>
                </c:pt>
                <c:pt idx="36">
                  <c:v>1.4271000000000029</c:v>
                </c:pt>
                <c:pt idx="37">
                  <c:v>0.16029999999999944</c:v>
                </c:pt>
                <c:pt idx="38">
                  <c:v>-7.9650999999999996</c:v>
                </c:pt>
                <c:pt idx="39">
                  <c:v>-13.799399999999999</c:v>
                </c:pt>
                <c:pt idx="40">
                  <c:v>-8.6004999999999967</c:v>
                </c:pt>
                <c:pt idx="41">
                  <c:v>4.4566999999999979</c:v>
                </c:pt>
                <c:pt idx="42">
                  <c:v>5.4866000000000028</c:v>
                </c:pt>
                <c:pt idx="43">
                  <c:v>4.9887999999999977</c:v>
                </c:pt>
                <c:pt idx="44">
                  <c:v>-0.69339999999999691</c:v>
                </c:pt>
                <c:pt idx="45">
                  <c:v>-1.6285999999999987</c:v>
                </c:pt>
                <c:pt idx="46">
                  <c:v>-3.2667000000000002</c:v>
                </c:pt>
                <c:pt idx="47">
                  <c:v>-2.0270999999999972</c:v>
                </c:pt>
                <c:pt idx="48">
                  <c:v>2.9046000000000021</c:v>
                </c:pt>
                <c:pt idx="49">
                  <c:v>5.0003000000000029</c:v>
                </c:pt>
                <c:pt idx="50">
                  <c:v>7.813600000000001</c:v>
                </c:pt>
              </c:numCache>
            </c:numRef>
          </c:val>
          <c:smooth val="0"/>
          <c:extLst>
            <c:ext xmlns:c16="http://schemas.microsoft.com/office/drawing/2014/chart" uri="{C3380CC4-5D6E-409C-BE32-E72D297353CC}">
              <c16:uniqueId val="{00000002-6F97-4575-8B54-B8ABF4D6E255}"/>
            </c:ext>
          </c:extLst>
        </c:ser>
        <c:dLbls>
          <c:showLegendKey val="0"/>
          <c:showVal val="0"/>
          <c:showCatName val="0"/>
          <c:showSerName val="0"/>
          <c:showPercent val="0"/>
          <c:showBubbleSize val="0"/>
        </c:dLbls>
        <c:smooth val="0"/>
        <c:axId val="2079164592"/>
        <c:axId val="2079163760"/>
      </c:lineChart>
      <c:dateAx>
        <c:axId val="2079164592"/>
        <c:scaling>
          <c:orientation val="minMax"/>
          <c:min val="44562"/>
        </c:scaling>
        <c:delete val="0"/>
        <c:axPos val="b"/>
        <c:numFmt formatCode="[$-409]mmm\-yy;@" sourceLinked="0"/>
        <c:majorTickMark val="in"/>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79163760"/>
        <c:crosses val="autoZero"/>
        <c:auto val="1"/>
        <c:lblOffset val="100"/>
        <c:baseTimeUnit val="months"/>
      </c:dateAx>
      <c:valAx>
        <c:axId val="2079163760"/>
        <c:scaling>
          <c:orientation val="minMax"/>
          <c:max val="15"/>
          <c:min val="-15"/>
        </c:scaling>
        <c:delete val="0"/>
        <c:axPos val="l"/>
        <c:majorGridlines>
          <c:spPr>
            <a:ln w="9525" cap="flat" cmpd="sng" algn="ctr">
              <a:noFill/>
              <a:round/>
            </a:ln>
            <a:effectLst/>
          </c:spPr>
        </c:majorGridlines>
        <c:numFmt formatCode="0" sourceLinked="0"/>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079164592"/>
        <c:crosses val="autoZero"/>
        <c:crossBetween val="midCat"/>
      </c:valAx>
      <c:spPr>
        <a:noFill/>
        <a:ln>
          <a:noFill/>
        </a:ln>
        <a:effectLst/>
      </c:spPr>
    </c:plotArea>
    <c:legend>
      <c:legendPos val="t"/>
      <c:layout>
        <c:manualLayout>
          <c:xMode val="edge"/>
          <c:yMode val="edge"/>
          <c:x val="0.1657463910761155"/>
          <c:y val="1.7882466067289243E-2"/>
          <c:w val="0.66856113999857691"/>
          <c:h val="0.16182770899461923"/>
        </c:manualLayout>
      </c:layout>
      <c:overlay val="1"/>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Arial Narrow" panose="020B0606020202030204" pitchFamily="34" charset="0"/>
                <a:ea typeface="+mn-ea"/>
                <a:cs typeface="+mn-cs"/>
              </a:defRPr>
            </a:pPr>
            <a:r>
              <a:rPr lang="en-US" sz="1600" b="1" i="0" baseline="0">
                <a:effectLst/>
              </a:rPr>
              <a:t>China Activity Spillovers</a:t>
            </a:r>
            <a:endParaRPr lang="en-US" sz="1600">
              <a:effectLst/>
            </a:endParaRPr>
          </a:p>
          <a:p>
            <a:pPr marL="0" marR="0" lvl="0" indent="0" algn="l" defTabSz="914400" rtl="0" eaLnBrk="1" fontAlgn="auto" latinLnBrk="0" hangingPunct="1">
              <a:lnSpc>
                <a:spcPct val="100000"/>
              </a:lnSpc>
              <a:spcBef>
                <a:spcPts val="0"/>
              </a:spcBef>
              <a:spcAft>
                <a:spcPts val="0"/>
              </a:spcAft>
              <a:buClrTx/>
              <a:buSzTx/>
              <a:buFontTx/>
              <a:buNone/>
              <a:tabLst/>
              <a:defRPr b="1"/>
            </a:pPr>
            <a:r>
              <a:rPr lang="en-US" sz="1400" b="0" i="1" u="none" strike="noStrike" kern="1200" spc="0" baseline="0">
                <a:solidFill>
                  <a:sysClr val="windowText" lastClr="000000"/>
                </a:solidFill>
                <a:effectLst/>
                <a:latin typeface="Arial Narrow" panose="020B0606020202030204" pitchFamily="34" charset="0"/>
                <a:ea typeface="+mn-ea"/>
                <a:cs typeface="+mn-cs"/>
              </a:rPr>
              <a:t>(Change in Asia-Pacific growth, percentage points</a:t>
            </a:r>
            <a:r>
              <a:rPr lang="en-US" sz="1400" b="0" i="1" baseline="0">
                <a:effectLst/>
              </a:rPr>
              <a:t>)</a:t>
            </a:r>
            <a:endParaRPr lang="en-US" sz="1400">
              <a:effectLst/>
            </a:endParaRPr>
          </a:p>
        </c:rich>
      </c:tx>
      <c:layout>
        <c:manualLayout>
          <c:xMode val="edge"/>
          <c:yMode val="edge"/>
          <c:x val="1.8240376202974629E-2"/>
          <c:y val="1.4796587926509187E-2"/>
        </c:manualLayout>
      </c:layout>
      <c:overlay val="0"/>
      <c:spPr>
        <a:noFill/>
        <a:ln>
          <a:noFill/>
        </a:ln>
        <a:effectLst/>
      </c:spPr>
      <c:txPr>
        <a:bodyPr rot="0" spcFirstLastPara="1" vertOverflow="ellipsis" vert="horz" wrap="square" anchor="ctr" anchorCtr="1"/>
        <a:lstStyle/>
        <a:p>
          <a:pPr marL="0" marR="0" lvl="0" indent="0" algn="l"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0.11822178477690289"/>
          <c:y val="0.17317632270845301"/>
          <c:w val="0.84820570154718766"/>
          <c:h val="0.53619850797875745"/>
        </c:manualLayout>
      </c:layout>
      <c:lineChart>
        <c:grouping val="standard"/>
        <c:varyColors val="0"/>
        <c:ser>
          <c:idx val="0"/>
          <c:order val="0"/>
          <c:spPr>
            <a:ln w="28575" cap="rnd">
              <a:noFill/>
              <a:round/>
            </a:ln>
            <a:effectLst/>
          </c:spPr>
          <c:marker>
            <c:symbol val="diamond"/>
            <c:size val="12"/>
            <c:spPr>
              <a:solidFill>
                <a:srgbClr val="C00000"/>
              </a:solidFill>
              <a:ln w="9525">
                <a:solidFill>
                  <a:schemeClr val="tx1"/>
                </a:solidFill>
              </a:ln>
              <a:effectLst/>
            </c:spPr>
          </c:marker>
          <c:cat>
            <c:strRef>
              <c:f>'CHART FOR REO CHAPTER'!$C$2:$D$4</c:f>
              <c:strCache>
                <c:ptCount val="2"/>
                <c:pt idx="0">
                  <c:v>Consumption</c:v>
                </c:pt>
                <c:pt idx="1">
                  <c:v>Investment</c:v>
                </c:pt>
              </c:strCache>
            </c:strRef>
          </c:cat>
          <c:val>
            <c:numRef>
              <c:f>'CHART FOR REO CHAPTER'!$C$5:$D$5</c:f>
              <c:numCache>
                <c:formatCode>General</c:formatCode>
                <c:ptCount val="2"/>
                <c:pt idx="0" formatCode="0.00">
                  <c:v>0.59214455344234362</c:v>
                </c:pt>
              </c:numCache>
            </c:numRef>
          </c:val>
          <c:smooth val="0"/>
          <c:extLst>
            <c:ext xmlns:c16="http://schemas.microsoft.com/office/drawing/2014/chart" uri="{C3380CC4-5D6E-409C-BE32-E72D297353CC}">
              <c16:uniqueId val="{00000000-81C2-431E-8103-3FD92C7DD5AD}"/>
            </c:ext>
          </c:extLst>
        </c:ser>
        <c:ser>
          <c:idx val="2"/>
          <c:order val="2"/>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CHAPTER'!$C$6:$D$6</c:f>
              <c:numCache>
                <c:formatCode>General</c:formatCode>
                <c:ptCount val="2"/>
                <c:pt idx="0" formatCode="0.00">
                  <c:v>0.43747041590376379</c:v>
                </c:pt>
              </c:numCache>
            </c:numRef>
          </c:val>
          <c:smooth val="0"/>
          <c:extLst>
            <c:ext xmlns:c16="http://schemas.microsoft.com/office/drawing/2014/chart" uri="{C3380CC4-5D6E-409C-BE32-E72D297353CC}">
              <c16:uniqueId val="{00000001-81C2-431E-8103-3FD92C7DD5AD}"/>
            </c:ext>
          </c:extLst>
        </c:ser>
        <c:ser>
          <c:idx val="3"/>
          <c:order val="3"/>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CHAPTER'!$C$7:$D$7</c:f>
              <c:numCache>
                <c:formatCode>General</c:formatCode>
                <c:ptCount val="2"/>
                <c:pt idx="0" formatCode="0.00">
                  <c:v>0.74682296253766589</c:v>
                </c:pt>
              </c:numCache>
            </c:numRef>
          </c:val>
          <c:smooth val="0"/>
          <c:extLst>
            <c:ext xmlns:c16="http://schemas.microsoft.com/office/drawing/2014/chart" uri="{C3380CC4-5D6E-409C-BE32-E72D297353CC}">
              <c16:uniqueId val="{00000002-81C2-431E-8103-3FD92C7DD5AD}"/>
            </c:ext>
          </c:extLst>
        </c:ser>
        <c:dLbls>
          <c:showLegendKey val="0"/>
          <c:showVal val="0"/>
          <c:showCatName val="0"/>
          <c:showSerName val="0"/>
          <c:showPercent val="0"/>
          <c:showBubbleSize val="0"/>
        </c:dLbls>
        <c:hiLowLines>
          <c:spPr>
            <a:ln w="25400" cap="flat" cmpd="sng" algn="ctr">
              <a:solidFill>
                <a:schemeClr val="tx1">
                  <a:lumMod val="75000"/>
                  <a:lumOff val="25000"/>
                </a:schemeClr>
              </a:solidFill>
              <a:round/>
              <a:headEnd type="diamond"/>
              <a:tailEnd type="diamond"/>
            </a:ln>
            <a:effectLst/>
          </c:spPr>
        </c:hiLowLines>
        <c:marker val="1"/>
        <c:smooth val="0"/>
        <c:axId val="1120850383"/>
        <c:axId val="1264615951"/>
      </c:lineChart>
      <c:lineChart>
        <c:grouping val="standard"/>
        <c:varyColors val="0"/>
        <c:ser>
          <c:idx val="1"/>
          <c:order val="1"/>
          <c:spPr>
            <a:ln w="28575" cap="rnd">
              <a:noFill/>
              <a:round/>
            </a:ln>
            <a:effectLst/>
          </c:spPr>
          <c:marker>
            <c:symbol val="diamond"/>
            <c:size val="10"/>
            <c:spPr>
              <a:solidFill>
                <a:srgbClr val="AF272F"/>
              </a:solidFill>
              <a:ln w="9525">
                <a:solidFill>
                  <a:schemeClr val="tx1"/>
                </a:solidFill>
              </a:ln>
              <a:effectLst/>
            </c:spPr>
          </c:marker>
          <c:errBars>
            <c:errDir val="y"/>
            <c:errBarType val="both"/>
            <c:errValType val="cust"/>
            <c:noEndCap val="0"/>
            <c:plus>
              <c:numRef>
                <c:f>'CHART FOR REO CHAPTER'!$D$17</c:f>
                <c:numCache>
                  <c:formatCode>General</c:formatCode>
                  <c:ptCount val="1"/>
                </c:numCache>
              </c:numRef>
            </c:plus>
            <c:minus>
              <c:numRef>
                <c:f>'CHART FOR REO CHAPTER'!$D$18</c:f>
                <c:numCache>
                  <c:formatCode>General</c:formatCode>
                  <c:ptCount val="1"/>
                </c:numCache>
              </c:numRef>
            </c:minus>
            <c:spPr>
              <a:noFill/>
              <a:ln w="9525" cap="flat" cmpd="sng" algn="ctr">
                <a:solidFill>
                  <a:schemeClr val="tx1">
                    <a:lumMod val="65000"/>
                    <a:lumOff val="35000"/>
                  </a:schemeClr>
                </a:solidFill>
                <a:round/>
              </a:ln>
              <a:effectLst/>
            </c:spPr>
          </c:errBars>
          <c:cat>
            <c:strRef>
              <c:f>'CHART FOR REO CHAPTER'!$C$2:$D$4</c:f>
              <c:strCache>
                <c:ptCount val="2"/>
                <c:pt idx="0">
                  <c:v>Consumption</c:v>
                </c:pt>
                <c:pt idx="1">
                  <c:v>Investment</c:v>
                </c:pt>
              </c:strCache>
            </c:strRef>
          </c:cat>
          <c:val>
            <c:numRef>
              <c:f>'CHART FOR REO CHAPTER'!$C$8:$D$8</c:f>
              <c:numCache>
                <c:formatCode>0.00</c:formatCode>
                <c:ptCount val="2"/>
                <c:pt idx="1">
                  <c:v>0.11102476022601408</c:v>
                </c:pt>
              </c:numCache>
            </c:numRef>
          </c:val>
          <c:smooth val="0"/>
          <c:extLst>
            <c:ext xmlns:c16="http://schemas.microsoft.com/office/drawing/2014/chart" uri="{C3380CC4-5D6E-409C-BE32-E72D297353CC}">
              <c16:uniqueId val="{00000003-81C2-431E-8103-3FD92C7DD5AD}"/>
            </c:ext>
          </c:extLst>
        </c:ser>
        <c:ser>
          <c:idx val="4"/>
          <c:order val="4"/>
          <c:spPr>
            <a:ln w="28575" cap="rnd">
              <a:noFill/>
              <a:round/>
            </a:ln>
            <a:effectLst/>
          </c:spPr>
          <c:marker>
            <c:symbol val="circle"/>
            <c:size val="5"/>
            <c:spPr>
              <a:noFill/>
              <a:ln w="9525">
                <a:noFill/>
              </a:ln>
              <a:effectLst/>
            </c:spPr>
          </c:marker>
          <c:cat>
            <c:strRef>
              <c:f>'CHART FOR REO CHAPTER'!$C$2:$D$4</c:f>
              <c:strCache>
                <c:ptCount val="2"/>
                <c:pt idx="0">
                  <c:v>Consumption</c:v>
                </c:pt>
                <c:pt idx="1">
                  <c:v>Investment</c:v>
                </c:pt>
              </c:strCache>
            </c:strRef>
          </c:cat>
          <c:val>
            <c:numRef>
              <c:f>'CHART FOR REO CHAPTER'!$C$9:$D$9</c:f>
              <c:numCache>
                <c:formatCode>0.00</c:formatCode>
                <c:ptCount val="2"/>
                <c:pt idx="1">
                  <c:v>5.7117827905031657E-2</c:v>
                </c:pt>
              </c:numCache>
            </c:numRef>
          </c:val>
          <c:smooth val="0"/>
          <c:extLst>
            <c:ext xmlns:c16="http://schemas.microsoft.com/office/drawing/2014/chart" uri="{C3380CC4-5D6E-409C-BE32-E72D297353CC}">
              <c16:uniqueId val="{00000004-81C2-431E-8103-3FD92C7DD5AD}"/>
            </c:ext>
          </c:extLst>
        </c:ser>
        <c:ser>
          <c:idx val="5"/>
          <c:order val="5"/>
          <c:spPr>
            <a:ln w="28575" cap="rnd">
              <a:noFill/>
              <a:round/>
            </a:ln>
            <a:effectLst/>
          </c:spPr>
          <c:marker>
            <c:symbol val="circle"/>
            <c:size val="10"/>
            <c:spPr>
              <a:noFill/>
              <a:ln w="9525">
                <a:noFill/>
              </a:ln>
              <a:effectLst/>
            </c:spPr>
          </c:marker>
          <c:cat>
            <c:strRef>
              <c:f>'CHART FOR REO CHAPTER'!$C$2:$D$4</c:f>
              <c:strCache>
                <c:ptCount val="2"/>
                <c:pt idx="0">
                  <c:v>Consumption</c:v>
                </c:pt>
                <c:pt idx="1">
                  <c:v>Investment</c:v>
                </c:pt>
              </c:strCache>
            </c:strRef>
          </c:cat>
          <c:val>
            <c:numRef>
              <c:f>'CHART FOR REO CHAPTER'!$C$10:$D$10</c:f>
              <c:numCache>
                <c:formatCode>0.00</c:formatCode>
                <c:ptCount val="2"/>
                <c:pt idx="1">
                  <c:v>0.16493131985875045</c:v>
                </c:pt>
              </c:numCache>
            </c:numRef>
          </c:val>
          <c:smooth val="0"/>
          <c:extLst>
            <c:ext xmlns:c16="http://schemas.microsoft.com/office/drawing/2014/chart" uri="{C3380CC4-5D6E-409C-BE32-E72D297353CC}">
              <c16:uniqueId val="{00000005-81C2-431E-8103-3FD92C7DD5AD}"/>
            </c:ext>
          </c:extLst>
        </c:ser>
        <c:dLbls>
          <c:showLegendKey val="0"/>
          <c:showVal val="0"/>
          <c:showCatName val="0"/>
          <c:showSerName val="0"/>
          <c:showPercent val="0"/>
          <c:showBubbleSize val="0"/>
        </c:dLbls>
        <c:hiLowLines>
          <c:spPr>
            <a:ln w="25400" cap="flat" cmpd="sng" algn="ctr">
              <a:solidFill>
                <a:schemeClr val="tx1">
                  <a:lumMod val="75000"/>
                  <a:lumOff val="25000"/>
                </a:schemeClr>
              </a:solidFill>
              <a:round/>
              <a:headEnd type="diamond"/>
              <a:tailEnd type="diamond"/>
            </a:ln>
            <a:effectLst/>
          </c:spPr>
        </c:hiLowLines>
        <c:marker val="1"/>
        <c:smooth val="0"/>
        <c:axId val="1118129263"/>
        <c:axId val="1841907839"/>
      </c:lineChart>
      <c:catAx>
        <c:axId val="1120850383"/>
        <c:scaling>
          <c:orientation val="minMax"/>
        </c:scaling>
        <c:delete val="0"/>
        <c:axPos val="b"/>
        <c:numFmt formatCode="General" sourceLinked="1"/>
        <c:majorTickMark val="in"/>
        <c:minorTickMark val="none"/>
        <c:tickLblPos val="low"/>
        <c:spPr>
          <a:noFill/>
          <a:ln w="3175" cap="flat" cmpd="sng" algn="ctr">
            <a:solidFill>
              <a:schemeClr val="tx1"/>
            </a:solidFill>
            <a:round/>
          </a:ln>
          <a:effectLst/>
        </c:spPr>
        <c:txPr>
          <a:bodyPr rot="0" spcFirstLastPara="1" vertOverflow="ellipsis"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264615951"/>
        <c:crosses val="autoZero"/>
        <c:auto val="1"/>
        <c:lblAlgn val="ctr"/>
        <c:lblOffset val="100"/>
        <c:noMultiLvlLbl val="0"/>
      </c:catAx>
      <c:valAx>
        <c:axId val="1264615951"/>
        <c:scaling>
          <c:orientation val="minMax"/>
          <c:min val="0"/>
        </c:scaling>
        <c:delete val="0"/>
        <c:axPos val="l"/>
        <c:majorGridlines>
          <c:spPr>
            <a:ln w="9525" cap="flat" cmpd="sng" algn="ctr">
              <a:noFill/>
              <a:round/>
            </a:ln>
            <a:effectLst/>
          </c:spPr>
        </c:majorGridlines>
        <c:numFmt formatCode="0.0" sourceLinked="0"/>
        <c:majorTickMark val="in"/>
        <c:minorTickMark val="none"/>
        <c:tickLblPos val="nextTo"/>
        <c:spPr>
          <a:noFill/>
          <a:ln w="3175">
            <a:solidFill>
              <a:schemeClr val="tx1"/>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1120850383"/>
        <c:crosses val="autoZero"/>
        <c:crossBetween val="between"/>
        <c:majorUnit val="0.2"/>
      </c:valAx>
      <c:valAx>
        <c:axId val="1841907839"/>
        <c:scaling>
          <c:orientation val="minMax"/>
        </c:scaling>
        <c:delete val="1"/>
        <c:axPos val="r"/>
        <c:numFmt formatCode="0.00" sourceLinked="1"/>
        <c:majorTickMark val="in"/>
        <c:minorTickMark val="none"/>
        <c:tickLblPos val="nextTo"/>
        <c:crossAx val="1118129263"/>
        <c:crosses val="max"/>
        <c:crossBetween val="between"/>
      </c:valAx>
      <c:catAx>
        <c:axId val="1118129263"/>
        <c:scaling>
          <c:orientation val="minMax"/>
        </c:scaling>
        <c:delete val="1"/>
        <c:axPos val="b"/>
        <c:numFmt formatCode="General" sourceLinked="1"/>
        <c:majorTickMark val="out"/>
        <c:minorTickMark val="none"/>
        <c:tickLblPos val="nextTo"/>
        <c:crossAx val="1841907839"/>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solidFill>
            <a:sysClr val="windowText" lastClr="000000"/>
          </a:solidFill>
          <a:latin typeface="Arial Narrow" panose="020B0606020202030204" pitchFamily="34" charset="0"/>
        </a:defRPr>
      </a:pPr>
      <a:endParaRPr lang="en-US"/>
    </a:p>
  </c:txPr>
  <c:externalData r:id="rId4">
    <c:autoUpdate val="0"/>
  </c:externalData>
  <c:userShapes r:id="rId5"/>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r>
              <a:rPr lang="en-US" sz="1600" b="1">
                <a:solidFill>
                  <a:schemeClr val="tx1"/>
                </a:solidFill>
                <a:latin typeface="Arial Narrow" panose="020B0606020202030204" pitchFamily="34" charset="0"/>
              </a:rPr>
              <a:t>Contributions to Headline Inflation</a:t>
            </a:r>
          </a:p>
          <a:p>
            <a:pPr algn="l">
              <a:defRPr/>
            </a:pPr>
            <a:r>
              <a:rPr lang="en-US" sz="1400" b="0" i="1">
                <a:solidFill>
                  <a:schemeClr val="tx1"/>
                </a:solidFill>
                <a:latin typeface="Arial Narrow" panose="020B0606020202030204" pitchFamily="34" charset="0"/>
              </a:rPr>
              <a:t>(Percent)</a:t>
            </a:r>
          </a:p>
        </c:rich>
      </c:tx>
      <c:layout>
        <c:manualLayout>
          <c:xMode val="edge"/>
          <c:yMode val="edge"/>
          <c:x val="1.3490196078431362E-2"/>
          <c:y val="1.0245151847786316E-2"/>
        </c:manualLayout>
      </c:layout>
      <c:overlay val="0"/>
      <c:spPr>
        <a:noFill/>
        <a:ln>
          <a:noFill/>
        </a:ln>
        <a:effectLst/>
      </c:spPr>
      <c:txPr>
        <a:bodyPr rot="0" spcFirstLastPara="1" vertOverflow="ellipsis" vert="horz" wrap="square" anchor="ctr" anchorCtr="1"/>
        <a:lstStyle/>
        <a:p>
          <a:pPr algn="l">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5679381802699398E-2"/>
          <c:y val="0.17415755322251386"/>
          <c:w val="0.93983460015997877"/>
          <c:h val="0.57416440508666478"/>
        </c:manualLayout>
      </c:layout>
      <c:barChart>
        <c:barDir val="col"/>
        <c:grouping val="stacked"/>
        <c:varyColors val="0"/>
        <c:ser>
          <c:idx val="0"/>
          <c:order val="0"/>
          <c:tx>
            <c:strRef>
              <c:f>groups_charts!$C$1</c:f>
              <c:strCache>
                <c:ptCount val="1"/>
                <c:pt idx="0">
                  <c:v>Food</c:v>
                </c:pt>
              </c:strCache>
            </c:strRef>
          </c:tx>
          <c:spPr>
            <a:solidFill>
              <a:srgbClr val="007367"/>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groups_charts!$C$2:$C$30</c:f>
              <c:numCache>
                <c:formatCode>0</c:formatCode>
                <c:ptCount val="29"/>
                <c:pt idx="0">
                  <c:v>0.28623852133750916</c:v>
                </c:pt>
                <c:pt idx="1">
                  <c:v>-0.26076459884643555</c:v>
                </c:pt>
                <c:pt idx="2">
                  <c:v>1.0338085889816284</c:v>
                </c:pt>
                <c:pt idx="3">
                  <c:v>1.1298460960388184</c:v>
                </c:pt>
                <c:pt idx="5">
                  <c:v>1.0133219957351685</c:v>
                </c:pt>
                <c:pt idx="6">
                  <c:v>0.82713413238525391</c:v>
                </c:pt>
                <c:pt idx="7">
                  <c:v>2.3707075119018555</c:v>
                </c:pt>
                <c:pt idx="8">
                  <c:v>2.3637182712554932</c:v>
                </c:pt>
                <c:pt idx="10">
                  <c:v>1.4691821336746216</c:v>
                </c:pt>
                <c:pt idx="11">
                  <c:v>1.8396147489547729</c:v>
                </c:pt>
                <c:pt idx="12">
                  <c:v>4.5417704582214355</c:v>
                </c:pt>
                <c:pt idx="13">
                  <c:v>4.2966833114624023</c:v>
                </c:pt>
                <c:pt idx="15">
                  <c:v>-9.1682776808738708E-2</c:v>
                </c:pt>
                <c:pt idx="16">
                  <c:v>0.36783462762832642</c:v>
                </c:pt>
                <c:pt idx="17">
                  <c:v>2.4230666160583496</c:v>
                </c:pt>
                <c:pt idx="18">
                  <c:v>2.0479171276092529</c:v>
                </c:pt>
                <c:pt idx="20">
                  <c:v>0.38100194931030273</c:v>
                </c:pt>
                <c:pt idx="21">
                  <c:v>0.65946567058563232</c:v>
                </c:pt>
                <c:pt idx="22">
                  <c:v>1.3129280805587769</c:v>
                </c:pt>
                <c:pt idx="23">
                  <c:v>1.072222113609314</c:v>
                </c:pt>
                <c:pt idx="25">
                  <c:v>0.11369699239730835</c:v>
                </c:pt>
                <c:pt idx="26">
                  <c:v>0.35376965999603271</c:v>
                </c:pt>
                <c:pt idx="27">
                  <c:v>1.7960308790206909</c:v>
                </c:pt>
                <c:pt idx="28">
                  <c:v>1.6335518360137939</c:v>
                </c:pt>
              </c:numCache>
            </c:numRef>
          </c:val>
          <c:extLst>
            <c:ext xmlns:c16="http://schemas.microsoft.com/office/drawing/2014/chart" uri="{C3380CC4-5D6E-409C-BE32-E72D297353CC}">
              <c16:uniqueId val="{00000000-B71F-462D-8252-9C676A3E5E4B}"/>
            </c:ext>
          </c:extLst>
        </c:ser>
        <c:ser>
          <c:idx val="1"/>
          <c:order val="1"/>
          <c:tx>
            <c:strRef>
              <c:f>groups_charts!$D$1</c:f>
              <c:strCache>
                <c:ptCount val="1"/>
                <c:pt idx="0">
                  <c:v>Energy/Fuel/Transport</c:v>
                </c:pt>
              </c:strCache>
            </c:strRef>
          </c:tx>
          <c:spPr>
            <a:solidFill>
              <a:srgbClr val="A5A5A5"/>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groups_charts!$D$2:$D$30</c:f>
              <c:numCache>
                <c:formatCode>0</c:formatCode>
                <c:ptCount val="29"/>
                <c:pt idx="0">
                  <c:v>-4.6063851565122604E-2</c:v>
                </c:pt>
                <c:pt idx="1">
                  <c:v>0.17874811589717865</c:v>
                </c:pt>
                <c:pt idx="2">
                  <c:v>4.2572062462568283E-2</c:v>
                </c:pt>
                <c:pt idx="3">
                  <c:v>4.664863646030426E-2</c:v>
                </c:pt>
                <c:pt idx="5">
                  <c:v>-6.475522369146347E-2</c:v>
                </c:pt>
                <c:pt idx="6">
                  <c:v>0.41959643363952637</c:v>
                </c:pt>
                <c:pt idx="7">
                  <c:v>0.48546326160430908</c:v>
                </c:pt>
                <c:pt idx="8">
                  <c:v>0.41714993119239807</c:v>
                </c:pt>
                <c:pt idx="10">
                  <c:v>0.66318291425704956</c:v>
                </c:pt>
                <c:pt idx="11">
                  <c:v>1.5168939828872681</c:v>
                </c:pt>
                <c:pt idx="12">
                  <c:v>1.6838042736053467</c:v>
                </c:pt>
                <c:pt idx="13">
                  <c:v>1.5336098670959473</c:v>
                </c:pt>
                <c:pt idx="15">
                  <c:v>-0.5129743218421936</c:v>
                </c:pt>
                <c:pt idx="16">
                  <c:v>0.87323242425918579</c:v>
                </c:pt>
                <c:pt idx="17">
                  <c:v>1.3880293369293213</c:v>
                </c:pt>
                <c:pt idx="18">
                  <c:v>1.398715615272522</c:v>
                </c:pt>
                <c:pt idx="20">
                  <c:v>-0.24185562133789063</c:v>
                </c:pt>
                <c:pt idx="21">
                  <c:v>0.28056585788726807</c:v>
                </c:pt>
                <c:pt idx="22">
                  <c:v>0.26203733682632446</c:v>
                </c:pt>
                <c:pt idx="23">
                  <c:v>0.32312431931495667</c:v>
                </c:pt>
                <c:pt idx="25">
                  <c:v>0.1133749932050705</c:v>
                </c:pt>
                <c:pt idx="26">
                  <c:v>1.809067964553833</c:v>
                </c:pt>
                <c:pt idx="27">
                  <c:v>3.2653958797454834</c:v>
                </c:pt>
                <c:pt idx="28">
                  <c:v>2.3920323848724365</c:v>
                </c:pt>
              </c:numCache>
            </c:numRef>
          </c:val>
          <c:extLst>
            <c:ext xmlns:c16="http://schemas.microsoft.com/office/drawing/2014/chart" uri="{C3380CC4-5D6E-409C-BE32-E72D297353CC}">
              <c16:uniqueId val="{00000001-B71F-462D-8252-9C676A3E5E4B}"/>
            </c:ext>
          </c:extLst>
        </c:ser>
        <c:ser>
          <c:idx val="2"/>
          <c:order val="2"/>
          <c:tx>
            <c:strRef>
              <c:f>groups_charts!$E$1</c:f>
              <c:strCache>
                <c:ptCount val="1"/>
                <c:pt idx="0">
                  <c:v>Other categories (core)</c:v>
                </c:pt>
              </c:strCache>
            </c:strRef>
          </c:tx>
          <c:spPr>
            <a:solidFill>
              <a:srgbClr val="C00000"/>
            </a:solidFill>
            <a:ln>
              <a:noFill/>
            </a:ln>
            <a:effectLst/>
          </c:spPr>
          <c:invertIfNegative val="0"/>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groups_charts!$E$2:$E$30</c:f>
              <c:numCache>
                <c:formatCode>0</c:formatCode>
                <c:ptCount val="29"/>
                <c:pt idx="0">
                  <c:v>-3.9894271641969681E-2</c:v>
                </c:pt>
                <c:pt idx="1">
                  <c:v>1.5311470031738281</c:v>
                </c:pt>
                <c:pt idx="2">
                  <c:v>0.75595110654830933</c:v>
                </c:pt>
                <c:pt idx="3">
                  <c:v>0.57096302509307861</c:v>
                </c:pt>
                <c:pt idx="5">
                  <c:v>0.60024130344390869</c:v>
                </c:pt>
                <c:pt idx="6">
                  <c:v>2.0015859603881836</c:v>
                </c:pt>
                <c:pt idx="7">
                  <c:v>2.9681642055511475</c:v>
                </c:pt>
                <c:pt idx="8">
                  <c:v>2.8251192569732666</c:v>
                </c:pt>
                <c:pt idx="10">
                  <c:v>0.85792070627212524</c:v>
                </c:pt>
                <c:pt idx="11">
                  <c:v>3.8764152526855469</c:v>
                </c:pt>
                <c:pt idx="12">
                  <c:v>5.6796989440917969</c:v>
                </c:pt>
                <c:pt idx="13">
                  <c:v>6.0988993644714355</c:v>
                </c:pt>
                <c:pt idx="15">
                  <c:v>-0.58937269449234009</c:v>
                </c:pt>
                <c:pt idx="16">
                  <c:v>-0.43542754650115967</c:v>
                </c:pt>
                <c:pt idx="17">
                  <c:v>0.18490815162658691</c:v>
                </c:pt>
                <c:pt idx="18">
                  <c:v>0.94020664691925049</c:v>
                </c:pt>
                <c:pt idx="20">
                  <c:v>4.6318009495735168E-2</c:v>
                </c:pt>
                <c:pt idx="21">
                  <c:v>2.37693190574646</c:v>
                </c:pt>
                <c:pt idx="22">
                  <c:v>2.991478443145752</c:v>
                </c:pt>
                <c:pt idx="23">
                  <c:v>1.9296053647994995</c:v>
                </c:pt>
                <c:pt idx="25">
                  <c:v>8.717663586139679E-2</c:v>
                </c:pt>
                <c:pt idx="26">
                  <c:v>2.3590943813323975</c:v>
                </c:pt>
                <c:pt idx="27">
                  <c:v>3.2025892734527588</c:v>
                </c:pt>
                <c:pt idx="28">
                  <c:v>3.0591156482696533</c:v>
                </c:pt>
              </c:numCache>
            </c:numRef>
          </c:val>
          <c:extLst>
            <c:ext xmlns:c16="http://schemas.microsoft.com/office/drawing/2014/chart" uri="{C3380CC4-5D6E-409C-BE32-E72D297353CC}">
              <c16:uniqueId val="{00000002-B71F-462D-8252-9C676A3E5E4B}"/>
            </c:ext>
          </c:extLst>
        </c:ser>
        <c:dLbls>
          <c:showLegendKey val="0"/>
          <c:showVal val="0"/>
          <c:showCatName val="0"/>
          <c:showSerName val="0"/>
          <c:showPercent val="0"/>
          <c:showBubbleSize val="0"/>
        </c:dLbls>
        <c:gapWidth val="100"/>
        <c:overlap val="100"/>
        <c:axId val="281947648"/>
        <c:axId val="281948480"/>
      </c:barChart>
      <c:lineChart>
        <c:grouping val="standard"/>
        <c:varyColors val="0"/>
        <c:ser>
          <c:idx val="3"/>
          <c:order val="3"/>
          <c:tx>
            <c:strRef>
              <c:f>groups_charts!$F$1</c:f>
              <c:strCache>
                <c:ptCount val="1"/>
                <c:pt idx="0">
                  <c:v>Headline CPI</c:v>
                </c:pt>
              </c:strCache>
            </c:strRef>
          </c:tx>
          <c:spPr>
            <a:ln w="28575" cap="rnd">
              <a:solidFill>
                <a:schemeClr val="tx1"/>
              </a:solidFill>
              <a:round/>
            </a:ln>
            <a:effectLst/>
          </c:spPr>
          <c:marker>
            <c:symbol val="none"/>
          </c:marker>
          <c:cat>
            <c:multiLvlStrRef>
              <c:f>groups_charts!$A$2:$B$30</c:f>
              <c:multiLvlStrCache>
                <c:ptCount val="29"/>
                <c:lvl>
                  <c:pt idx="0">
                    <c:v>20</c:v>
                  </c:pt>
                  <c:pt idx="1">
                    <c:v>21</c:v>
                  </c:pt>
                  <c:pt idx="2">
                    <c:v>22</c:v>
                  </c:pt>
                  <c:pt idx="3">
                    <c:v>23*</c:v>
                  </c:pt>
                  <c:pt idx="5">
                    <c:v>20</c:v>
                  </c:pt>
                  <c:pt idx="6">
                    <c:v>21</c:v>
                  </c:pt>
                  <c:pt idx="7">
                    <c:v>22</c:v>
                  </c:pt>
                  <c:pt idx="8">
                    <c:v>23*</c:v>
                  </c:pt>
                  <c:pt idx="10">
                    <c:v>20</c:v>
                  </c:pt>
                  <c:pt idx="11">
                    <c:v>21</c:v>
                  </c:pt>
                  <c:pt idx="12">
                    <c:v>22</c:v>
                  </c:pt>
                  <c:pt idx="13">
                    <c:v>23*</c:v>
                  </c:pt>
                  <c:pt idx="15">
                    <c:v>20</c:v>
                  </c:pt>
                  <c:pt idx="16">
                    <c:v>21</c:v>
                  </c:pt>
                  <c:pt idx="17">
                    <c:v>22</c:v>
                  </c:pt>
                  <c:pt idx="18">
                    <c:v>23*</c:v>
                  </c:pt>
                  <c:pt idx="20">
                    <c:v>20</c:v>
                  </c:pt>
                  <c:pt idx="21">
                    <c:v>21</c:v>
                  </c:pt>
                  <c:pt idx="22">
                    <c:v>22</c:v>
                  </c:pt>
                  <c:pt idx="23">
                    <c:v>23*</c:v>
                  </c:pt>
                  <c:pt idx="25">
                    <c:v>20</c:v>
                  </c:pt>
                  <c:pt idx="26">
                    <c:v>21</c:v>
                  </c:pt>
                  <c:pt idx="27">
                    <c:v>22</c:v>
                  </c:pt>
                  <c:pt idx="28">
                    <c:v>23*</c:v>
                  </c:pt>
                </c:lvl>
                <c:lvl>
                  <c:pt idx="0">
                    <c:v>China</c:v>
                  </c:pt>
                  <c:pt idx="5">
                    <c:v>Asia Excl. China</c:v>
                  </c:pt>
                  <c:pt idx="10">
                    <c:v>Rest of the World</c:v>
                  </c:pt>
                  <c:pt idx="15">
                    <c:v>Japan</c:v>
                  </c:pt>
                  <c:pt idx="20">
                    <c:v>Asia Excl. JPN</c:v>
                  </c:pt>
                  <c:pt idx="25">
                    <c:v>Rest of the World</c:v>
                  </c:pt>
                </c:lvl>
              </c:multiLvlStrCache>
            </c:multiLvlStrRef>
          </c:cat>
          <c:val>
            <c:numRef>
              <c:f>groups_charts!$F$2:$F$30</c:f>
              <c:numCache>
                <c:formatCode>0</c:formatCode>
                <c:ptCount val="29"/>
                <c:pt idx="0">
                  <c:v>0.20028039813041687</c:v>
                </c:pt>
                <c:pt idx="1">
                  <c:v>1.4491305351257324</c:v>
                </c:pt>
                <c:pt idx="2">
                  <c:v>1.8323317766189575</c:v>
                </c:pt>
                <c:pt idx="3">
                  <c:v>1.74745774269104</c:v>
                </c:pt>
                <c:pt idx="5">
                  <c:v>1.5488080978393555</c:v>
                </c:pt>
                <c:pt idx="6">
                  <c:v>3.2483165264129639</c:v>
                </c:pt>
                <c:pt idx="7">
                  <c:v>5.8243350982666016</c:v>
                </c:pt>
                <c:pt idx="8">
                  <c:v>5.605987548828125</c:v>
                </c:pt>
                <c:pt idx="10">
                  <c:v>2.9902858734130859</c:v>
                </c:pt>
                <c:pt idx="11">
                  <c:v>7.2329239845275879</c:v>
                </c:pt>
                <c:pt idx="12">
                  <c:v>11.9052734375</c:v>
                </c:pt>
                <c:pt idx="13">
                  <c:v>11.929192543029785</c:v>
                </c:pt>
                <c:pt idx="15">
                  <c:v>-1.1940298080444336</c:v>
                </c:pt>
                <c:pt idx="16">
                  <c:v>0.80563950538635254</c:v>
                </c:pt>
                <c:pt idx="17">
                  <c:v>3.9960041046142578</c:v>
                </c:pt>
                <c:pt idx="18">
                  <c:v>4.3868393898010254</c:v>
                </c:pt>
                <c:pt idx="20">
                  <c:v>0.18546433746814728</c:v>
                </c:pt>
                <c:pt idx="21">
                  <c:v>3.3169634342193604</c:v>
                </c:pt>
                <c:pt idx="22">
                  <c:v>4.566443920135498</c:v>
                </c:pt>
                <c:pt idx="23">
                  <c:v>3.3249518871307373</c:v>
                </c:pt>
                <c:pt idx="25">
                  <c:v>0.31424862146377563</c:v>
                </c:pt>
                <c:pt idx="26">
                  <c:v>4.5219321250915527</c:v>
                </c:pt>
                <c:pt idx="27">
                  <c:v>8.2640161514282227</c:v>
                </c:pt>
                <c:pt idx="28">
                  <c:v>7.0846996307373047</c:v>
                </c:pt>
              </c:numCache>
            </c:numRef>
          </c:val>
          <c:smooth val="0"/>
          <c:extLst>
            <c:ext xmlns:c16="http://schemas.microsoft.com/office/drawing/2014/chart" uri="{C3380CC4-5D6E-409C-BE32-E72D297353CC}">
              <c16:uniqueId val="{00000003-B71F-462D-8252-9C676A3E5E4B}"/>
            </c:ext>
          </c:extLst>
        </c:ser>
        <c:dLbls>
          <c:showLegendKey val="0"/>
          <c:showVal val="0"/>
          <c:showCatName val="0"/>
          <c:showSerName val="0"/>
          <c:showPercent val="0"/>
          <c:showBubbleSize val="0"/>
        </c:dLbls>
        <c:marker val="1"/>
        <c:smooth val="0"/>
        <c:axId val="281947648"/>
        <c:axId val="281948480"/>
      </c:lineChart>
      <c:catAx>
        <c:axId val="281947648"/>
        <c:scaling>
          <c:orientation val="minMax"/>
        </c:scaling>
        <c:delete val="0"/>
        <c:axPos val="b"/>
        <c:numFmt formatCode="General" sourceLinked="1"/>
        <c:majorTickMark val="none"/>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1948480"/>
        <c:crosses val="autoZero"/>
        <c:auto val="1"/>
        <c:lblAlgn val="ctr"/>
        <c:lblOffset val="100"/>
        <c:noMultiLvlLbl val="0"/>
      </c:catAx>
      <c:valAx>
        <c:axId val="281948480"/>
        <c:scaling>
          <c:orientation val="minMax"/>
          <c:min val="-2"/>
        </c:scaling>
        <c:delete val="0"/>
        <c:axPos val="l"/>
        <c:majorGridlines>
          <c:spPr>
            <a:ln w="9525" cap="flat" cmpd="sng" algn="ctr">
              <a:no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crossAx val="281947648"/>
        <c:crosses val="autoZero"/>
        <c:crossBetween val="between"/>
      </c:valAx>
      <c:spPr>
        <a:noFill/>
        <a:ln>
          <a:noFill/>
        </a:ln>
        <a:effectLst/>
      </c:spPr>
    </c:plotArea>
    <c:legend>
      <c:legendPos val="b"/>
      <c:layout>
        <c:manualLayout>
          <c:xMode val="edge"/>
          <c:yMode val="edge"/>
          <c:x val="6.4240600108659229E-2"/>
          <c:y val="0.13976559200490868"/>
          <c:w val="0.39155950631171377"/>
          <c:h val="0.2131422321654658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680" b="0" i="0" u="none" strike="noStrike" kern="1200" spc="0" baseline="0">
                <a:solidFill>
                  <a:sysClr val="windowText" lastClr="000000"/>
                </a:solidFill>
                <a:latin typeface="Arial Narrow" panose="020B0606020202030204" pitchFamily="34" charset="0"/>
                <a:ea typeface="+mn-ea"/>
                <a:cs typeface="+mn-cs"/>
              </a:defRPr>
            </a:pPr>
            <a:r>
              <a:rPr lang="en-US" sz="1600" b="1">
                <a:solidFill>
                  <a:sysClr val="windowText" lastClr="000000"/>
                </a:solidFill>
              </a:rPr>
              <a:t>Short Term Interest</a:t>
            </a:r>
            <a:r>
              <a:rPr lang="en-US" sz="1600" b="1" baseline="0">
                <a:solidFill>
                  <a:sysClr val="windowText" lastClr="000000"/>
                </a:solidFill>
              </a:rPr>
              <a:t> Rates</a:t>
            </a:r>
          </a:p>
          <a:p>
            <a:pPr algn="l">
              <a:defRPr/>
            </a:pPr>
            <a:r>
              <a:rPr lang="en-US" sz="1400" i="1" baseline="0"/>
              <a:t>(Change since June 2021)</a:t>
            </a:r>
            <a:endParaRPr lang="en-US" sz="1400" i="1"/>
          </a:p>
        </c:rich>
      </c:tx>
      <c:layout>
        <c:manualLayout>
          <c:xMode val="edge"/>
          <c:yMode val="edge"/>
          <c:x val="3.3046139197703578E-2"/>
          <c:y val="1.342811727927312E-2"/>
        </c:manualLayout>
      </c:layout>
      <c:overlay val="0"/>
      <c:spPr>
        <a:noFill/>
        <a:ln>
          <a:noFill/>
        </a:ln>
        <a:effectLst/>
      </c:spPr>
      <c:txPr>
        <a:bodyPr rot="0" spcFirstLastPara="1" vertOverflow="ellipsis" vert="horz" wrap="square" anchor="ctr" anchorCtr="1"/>
        <a:lstStyle/>
        <a:p>
          <a:pPr algn="l">
            <a:defRPr sz="1680" b="0" i="0" u="none" strike="noStrike" kern="1200" spc="0" baseline="0">
              <a:solidFill>
                <a:sysClr val="windowText" lastClr="000000"/>
              </a:solidFill>
              <a:latin typeface="Arial Narrow" panose="020B0606020202030204" pitchFamily="34" charset="0"/>
              <a:ea typeface="+mn-ea"/>
              <a:cs typeface="+mn-cs"/>
            </a:defRPr>
          </a:pPr>
          <a:endParaRPr lang="en-US"/>
        </a:p>
      </c:txPr>
    </c:title>
    <c:autoTitleDeleted val="0"/>
    <c:plotArea>
      <c:layout>
        <c:manualLayout>
          <c:layoutTarget val="inner"/>
          <c:xMode val="edge"/>
          <c:yMode val="edge"/>
          <c:x val="5.562220504221322E-2"/>
          <c:y val="0.12845837088268647"/>
          <c:w val="0.92322993386638452"/>
          <c:h val="0.59257517574259366"/>
        </c:manualLayout>
      </c:layout>
      <c:barChart>
        <c:barDir val="col"/>
        <c:grouping val="stacked"/>
        <c:varyColors val="0"/>
        <c:ser>
          <c:idx val="0"/>
          <c:order val="0"/>
          <c:tx>
            <c:strRef>
              <c:f>'Chart_backup_with_3m only'!$J$29</c:f>
              <c:strCache>
                <c:ptCount val="1"/>
                <c:pt idx="0">
                  <c:v>Hikes so far</c:v>
                </c:pt>
              </c:strCache>
            </c:strRef>
          </c:tx>
          <c:spPr>
            <a:solidFill>
              <a:srgbClr val="A5A5A5"/>
            </a:solidFill>
            <a:ln>
              <a:noFill/>
            </a:ln>
            <a:effectLst/>
          </c:spPr>
          <c:invertIfNegative val="0"/>
          <c:cat>
            <c:strRef>
              <c:f>('Chart_backup_with_3m only'!$I$31:$I$39,'Chart_backup_with_3m only'!$I$41:$I$42)</c:f>
              <c:strCache>
                <c:ptCount val="11"/>
                <c:pt idx="0">
                  <c:v>NZL</c:v>
                </c:pt>
                <c:pt idx="1">
                  <c:v>USA</c:v>
                </c:pt>
                <c:pt idx="2">
                  <c:v>PHL</c:v>
                </c:pt>
                <c:pt idx="3">
                  <c:v>AUS</c:v>
                </c:pt>
                <c:pt idx="4">
                  <c:v>SGP</c:v>
                </c:pt>
                <c:pt idx="5">
                  <c:v>KOR</c:v>
                </c:pt>
                <c:pt idx="6">
                  <c:v>IDN</c:v>
                </c:pt>
                <c:pt idx="7">
                  <c:v>IND</c:v>
                </c:pt>
                <c:pt idx="8">
                  <c:v>THA</c:v>
                </c:pt>
                <c:pt idx="9">
                  <c:v>JPN</c:v>
                </c:pt>
                <c:pt idx="10">
                  <c:v>CHN</c:v>
                </c:pt>
              </c:strCache>
              <c:extLst/>
            </c:strRef>
          </c:cat>
          <c:val>
            <c:numRef>
              <c:f>('Chart_backup_with_3m only'!$J$31:$J$39,'Chart_backup_with_3m only'!$J$41:$J$42)</c:f>
              <c:numCache>
                <c:formatCode>0.00</c:formatCode>
                <c:ptCount val="11"/>
                <c:pt idx="0">
                  <c:v>5</c:v>
                </c:pt>
                <c:pt idx="1">
                  <c:v>4.75</c:v>
                </c:pt>
                <c:pt idx="2">
                  <c:v>4.25</c:v>
                </c:pt>
                <c:pt idx="3">
                  <c:v>3.5</c:v>
                </c:pt>
                <c:pt idx="4">
                  <c:v>3.1242999999999999</c:v>
                </c:pt>
                <c:pt idx="5">
                  <c:v>3</c:v>
                </c:pt>
                <c:pt idx="6">
                  <c:v>2.25</c:v>
                </c:pt>
                <c:pt idx="7">
                  <c:v>2.5</c:v>
                </c:pt>
                <c:pt idx="8">
                  <c:v>1.25</c:v>
                </c:pt>
                <c:pt idx="9">
                  <c:v>0</c:v>
                </c:pt>
                <c:pt idx="10">
                  <c:v>-0.20000000000000018</c:v>
                </c:pt>
              </c:numCache>
              <c:extLst/>
            </c:numRef>
          </c:val>
          <c:extLst>
            <c:ext xmlns:c16="http://schemas.microsoft.com/office/drawing/2014/chart" uri="{C3380CC4-5D6E-409C-BE32-E72D297353CC}">
              <c16:uniqueId val="{00000000-2585-4EB9-A074-C0F1209BEBFD}"/>
            </c:ext>
          </c:extLst>
        </c:ser>
        <c:ser>
          <c:idx val="2"/>
          <c:order val="1"/>
          <c:tx>
            <c:strRef>
              <c:f>'Chart_backup_with_3m only'!$L$29</c:f>
              <c:strCache>
                <c:ptCount val="1"/>
                <c:pt idx="0">
                  <c:v>Market expectations in rate hikes in the next 3 months</c:v>
                </c:pt>
              </c:strCache>
            </c:strRef>
          </c:tx>
          <c:spPr>
            <a:solidFill>
              <a:srgbClr val="007367"/>
            </a:solidFill>
            <a:ln>
              <a:noFill/>
            </a:ln>
            <a:effectLst/>
          </c:spPr>
          <c:invertIfNegative val="0"/>
          <c:cat>
            <c:strRef>
              <c:f>('Chart_backup_with_3m only'!$I$31:$I$39,'Chart_backup_with_3m only'!$I$41:$I$42)</c:f>
              <c:strCache>
                <c:ptCount val="11"/>
                <c:pt idx="0">
                  <c:v>NZL</c:v>
                </c:pt>
                <c:pt idx="1">
                  <c:v>USA</c:v>
                </c:pt>
                <c:pt idx="2">
                  <c:v>PHL</c:v>
                </c:pt>
                <c:pt idx="3">
                  <c:v>AUS</c:v>
                </c:pt>
                <c:pt idx="4">
                  <c:v>SGP</c:v>
                </c:pt>
                <c:pt idx="5">
                  <c:v>KOR</c:v>
                </c:pt>
                <c:pt idx="6">
                  <c:v>IDN</c:v>
                </c:pt>
                <c:pt idx="7">
                  <c:v>IND</c:v>
                </c:pt>
                <c:pt idx="8">
                  <c:v>THA</c:v>
                </c:pt>
                <c:pt idx="9">
                  <c:v>JPN</c:v>
                </c:pt>
                <c:pt idx="10">
                  <c:v>CHN</c:v>
                </c:pt>
              </c:strCache>
              <c:extLst/>
            </c:strRef>
          </c:cat>
          <c:val>
            <c:numRef>
              <c:f>('Chart_backup_with_3m only'!$L$31:$L$39,'Chart_backup_with_3m only'!$L$41:$L$42)</c:f>
              <c:numCache>
                <c:formatCode>0.00</c:formatCode>
                <c:ptCount val="11"/>
                <c:pt idx="0">
                  <c:v>0.20999999999999996</c:v>
                </c:pt>
                <c:pt idx="1">
                  <c:v>0.17499999999999982</c:v>
                </c:pt>
                <c:pt idx="2">
                  <c:v>0.12000000000000011</c:v>
                </c:pt>
                <c:pt idx="3">
                  <c:v>8.9999999999999858E-2</c:v>
                </c:pt>
                <c:pt idx="4">
                  <c:v>0.11479999999999979</c:v>
                </c:pt>
                <c:pt idx="5">
                  <c:v>8.9999999999999858E-2</c:v>
                </c:pt>
                <c:pt idx="6">
                  <c:v>0.69000000000000039</c:v>
                </c:pt>
                <c:pt idx="7">
                  <c:v>0.12999999999999989</c:v>
                </c:pt>
                <c:pt idx="8">
                  <c:v>0.15999999999999992</c:v>
                </c:pt>
                <c:pt idx="9">
                  <c:v>0</c:v>
                </c:pt>
                <c:pt idx="10">
                  <c:v>0.16999999999999993</c:v>
                </c:pt>
              </c:numCache>
              <c:extLst/>
            </c:numRef>
          </c:val>
          <c:extLst>
            <c:ext xmlns:c16="http://schemas.microsoft.com/office/drawing/2014/chart" uri="{C3380CC4-5D6E-409C-BE32-E72D297353CC}">
              <c16:uniqueId val="{00000001-2585-4EB9-A074-C0F1209BEBFD}"/>
            </c:ext>
          </c:extLst>
        </c:ser>
        <c:dLbls>
          <c:showLegendKey val="0"/>
          <c:showVal val="0"/>
          <c:showCatName val="0"/>
          <c:showSerName val="0"/>
          <c:showPercent val="0"/>
          <c:showBubbleSize val="0"/>
        </c:dLbls>
        <c:gapWidth val="150"/>
        <c:overlap val="100"/>
        <c:axId val="905022336"/>
        <c:axId val="905029408"/>
      </c:barChart>
      <c:catAx>
        <c:axId val="905022336"/>
        <c:scaling>
          <c:orientation val="minMax"/>
        </c:scaling>
        <c:delete val="0"/>
        <c:axPos val="b"/>
        <c:numFmt formatCode="General" sourceLinked="1"/>
        <c:majorTickMark val="in"/>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05029408"/>
        <c:crosses val="autoZero"/>
        <c:auto val="1"/>
        <c:lblAlgn val="ctr"/>
        <c:lblOffset val="100"/>
        <c:noMultiLvlLbl val="0"/>
      </c:catAx>
      <c:valAx>
        <c:axId val="905029408"/>
        <c:scaling>
          <c:orientation val="minMax"/>
        </c:scaling>
        <c:delete val="0"/>
        <c:axPos val="l"/>
        <c:majorGridlines>
          <c:spPr>
            <a:ln w="9525" cap="flat" cmpd="sng" algn="ctr">
              <a:noFill/>
              <a:round/>
            </a:ln>
            <a:effectLst/>
          </c:spPr>
        </c:majorGridlines>
        <c:numFmt formatCode="0.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905022336"/>
        <c:crosses val="autoZero"/>
        <c:crossBetween val="between"/>
      </c:valAx>
      <c:spPr>
        <a:noFill/>
        <a:ln>
          <a:noFill/>
        </a:ln>
        <a:effectLst/>
      </c:spPr>
    </c:plotArea>
    <c:legend>
      <c:legendPos val="b"/>
      <c:layout>
        <c:manualLayout>
          <c:xMode val="edge"/>
          <c:yMode val="edge"/>
          <c:x val="0.50321362113140189"/>
          <c:y val="0.13855332787994595"/>
          <c:w val="0.47918461564315118"/>
          <c:h val="0.13729625035178725"/>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457707562783748E-2"/>
          <c:y val="0.12468964005219749"/>
          <c:w val="0.88909980060170968"/>
          <c:h val="0.68358835437227339"/>
        </c:manualLayout>
      </c:layout>
      <c:barChart>
        <c:barDir val="col"/>
        <c:grouping val="clustered"/>
        <c:varyColors val="0"/>
        <c:ser>
          <c:idx val="0"/>
          <c:order val="0"/>
          <c:tx>
            <c:strRef>
              <c:f>'ChartFX (4) - SVB'!$P$1</c:f>
              <c:strCache>
                <c:ptCount val="1"/>
                <c:pt idx="0">
                  <c:v>Year to date</c:v>
                </c:pt>
              </c:strCache>
            </c:strRef>
          </c:tx>
          <c:spPr>
            <a:solidFill>
              <a:srgbClr val="007367"/>
            </a:solidFill>
            <a:ln>
              <a:noFill/>
            </a:ln>
            <a:effectLst/>
          </c:spPr>
          <c:invertIfNegative val="0"/>
          <c:cat>
            <c:multiLvlStrRef>
              <c:f>'ChartFX (4) - SVB'!$N$3:$O$18</c:f>
              <c:multiLvlStrCache>
                <c:ptCount val="16"/>
                <c:lvl>
                  <c:pt idx="0">
                    <c:v>EUR</c:v>
                  </c:pt>
                  <c:pt idx="1">
                    <c:v>KOR</c:v>
                  </c:pt>
                  <c:pt idx="2">
                    <c:v>AUS</c:v>
                  </c:pt>
                  <c:pt idx="3">
                    <c:v>NZL</c:v>
                  </c:pt>
                  <c:pt idx="4">
                    <c:v>JPN</c:v>
                  </c:pt>
                  <c:pt idx="5">
                    <c:v>SGP</c:v>
                  </c:pt>
                  <c:pt idx="6">
                    <c:v>TWN</c:v>
                  </c:pt>
                  <c:pt idx="7">
                    <c:v>HKG</c:v>
                  </c:pt>
                  <c:pt idx="9">
                    <c:v>THA</c:v>
                  </c:pt>
                  <c:pt idx="10">
                    <c:v>MYS</c:v>
                  </c:pt>
                  <c:pt idx="11">
                    <c:v>CHN</c:v>
                  </c:pt>
                  <c:pt idx="12">
                    <c:v>PHL</c:v>
                  </c:pt>
                  <c:pt idx="13">
                    <c:v>IND</c:v>
                  </c:pt>
                  <c:pt idx="14">
                    <c:v>VNM</c:v>
                  </c:pt>
                  <c:pt idx="15">
                    <c:v>IDN</c:v>
                  </c:pt>
                </c:lvl>
                <c:lvl>
                  <c:pt idx="1">
                    <c:v>Advanced Asia</c:v>
                  </c:pt>
                  <c:pt idx="9">
                    <c:v>Emerging Asia</c:v>
                  </c:pt>
                </c:lvl>
              </c:multiLvlStrCache>
            </c:multiLvlStrRef>
          </c:cat>
          <c:val>
            <c:numRef>
              <c:f>'ChartFX (4) - SVB'!$P$3:$P$18</c:f>
              <c:numCache>
                <c:formatCode>0.0</c:formatCode>
                <c:ptCount val="16"/>
                <c:pt idx="0">
                  <c:v>0.53487610522868767</c:v>
                </c:pt>
                <c:pt idx="1">
                  <c:v>-7.6320383225753963</c:v>
                </c:pt>
                <c:pt idx="2">
                  <c:v>-6.2939546778432831</c:v>
                </c:pt>
                <c:pt idx="3">
                  <c:v>-4.3475443825320648</c:v>
                </c:pt>
                <c:pt idx="4">
                  <c:v>-2.7548421946137713</c:v>
                </c:pt>
                <c:pt idx="5">
                  <c:v>-1.218490594775723</c:v>
                </c:pt>
                <c:pt idx="6">
                  <c:v>-0.50749711649364926</c:v>
                </c:pt>
                <c:pt idx="7">
                  <c:v>-0.24646583319498649</c:v>
                </c:pt>
                <c:pt idx="9">
                  <c:v>-4.3793618382957922</c:v>
                </c:pt>
                <c:pt idx="10">
                  <c:v>-3.4925478230254603</c:v>
                </c:pt>
                <c:pt idx="11">
                  <c:v>-1.3678237158228246</c:v>
                </c:pt>
                <c:pt idx="12">
                  <c:v>-1.0667496157505729</c:v>
                </c:pt>
                <c:pt idx="13">
                  <c:v>-0.61282996297280512</c:v>
                </c:pt>
                <c:pt idx="14">
                  <c:v>4.2645741822666672E-3</c:v>
                </c:pt>
                <c:pt idx="15">
                  <c:v>0.56799198128967276</c:v>
                </c:pt>
              </c:numCache>
            </c:numRef>
          </c:val>
          <c:extLst>
            <c:ext xmlns:c16="http://schemas.microsoft.com/office/drawing/2014/chart" uri="{C3380CC4-5D6E-409C-BE32-E72D297353CC}">
              <c16:uniqueId val="{00000000-2B21-4CF7-A8E3-F7797385A8EA}"/>
            </c:ext>
          </c:extLst>
        </c:ser>
        <c:dLbls>
          <c:showLegendKey val="0"/>
          <c:showVal val="0"/>
          <c:showCatName val="0"/>
          <c:showSerName val="0"/>
          <c:showPercent val="0"/>
          <c:showBubbleSize val="0"/>
        </c:dLbls>
        <c:gapWidth val="150"/>
        <c:axId val="504150304"/>
        <c:axId val="504153632"/>
      </c:barChart>
      <c:lineChart>
        <c:grouping val="standard"/>
        <c:varyColors val="0"/>
        <c:ser>
          <c:idx val="1"/>
          <c:order val="1"/>
          <c:tx>
            <c:strRef>
              <c:f>'ChartFX (4) - SVB'!$Q$1</c:f>
              <c:strCache>
                <c:ptCount val="1"/>
                <c:pt idx="0">
                  <c:v>Since SVB collapse</c:v>
                </c:pt>
              </c:strCache>
            </c:strRef>
          </c:tx>
          <c:spPr>
            <a:ln w="28575" cap="rnd">
              <a:noFill/>
              <a:round/>
            </a:ln>
            <a:effectLst/>
          </c:spPr>
          <c:marker>
            <c:symbol val="diamond"/>
            <c:size val="9"/>
            <c:spPr>
              <a:solidFill>
                <a:srgbClr val="AF2707"/>
              </a:solidFill>
              <a:ln w="9525">
                <a:solidFill>
                  <a:sysClr val="windowText" lastClr="000000"/>
                </a:solidFill>
              </a:ln>
              <a:effectLst/>
            </c:spPr>
          </c:marker>
          <c:cat>
            <c:multiLvlStrRef>
              <c:f>'ChartFX (4) - SVB'!$N$3:$O$18</c:f>
              <c:multiLvlStrCache>
                <c:ptCount val="16"/>
                <c:lvl>
                  <c:pt idx="0">
                    <c:v>EUR</c:v>
                  </c:pt>
                  <c:pt idx="1">
                    <c:v>KOR</c:v>
                  </c:pt>
                  <c:pt idx="2">
                    <c:v>AUS</c:v>
                  </c:pt>
                  <c:pt idx="3">
                    <c:v>NZL</c:v>
                  </c:pt>
                  <c:pt idx="4">
                    <c:v>JPN</c:v>
                  </c:pt>
                  <c:pt idx="5">
                    <c:v>SGP</c:v>
                  </c:pt>
                  <c:pt idx="6">
                    <c:v>TWN</c:v>
                  </c:pt>
                  <c:pt idx="7">
                    <c:v>HKG</c:v>
                  </c:pt>
                  <c:pt idx="9">
                    <c:v>THA</c:v>
                  </c:pt>
                  <c:pt idx="10">
                    <c:v>MYS</c:v>
                  </c:pt>
                  <c:pt idx="11">
                    <c:v>CHN</c:v>
                  </c:pt>
                  <c:pt idx="12">
                    <c:v>PHL</c:v>
                  </c:pt>
                  <c:pt idx="13">
                    <c:v>IND</c:v>
                  </c:pt>
                  <c:pt idx="14">
                    <c:v>VNM</c:v>
                  </c:pt>
                  <c:pt idx="15">
                    <c:v>IDN</c:v>
                  </c:pt>
                </c:lvl>
                <c:lvl>
                  <c:pt idx="1">
                    <c:v>Advanced Asia</c:v>
                  </c:pt>
                  <c:pt idx="9">
                    <c:v>Emerging Asia</c:v>
                  </c:pt>
                </c:lvl>
              </c:multiLvlStrCache>
            </c:multiLvlStrRef>
          </c:cat>
          <c:val>
            <c:numRef>
              <c:f>'ChartFX (4) - SVB'!$Q$3:$Q$18</c:f>
              <c:numCache>
                <c:formatCode>0.0</c:formatCode>
                <c:ptCount val="16"/>
                <c:pt idx="0">
                  <c:v>3.9122640514605123</c:v>
                </c:pt>
                <c:pt idx="1">
                  <c:v>-0.32542475498544832</c:v>
                </c:pt>
                <c:pt idx="2">
                  <c:v>1.4100283323450036</c:v>
                </c:pt>
                <c:pt idx="3">
                  <c:v>1.6548607718612551</c:v>
                </c:pt>
                <c:pt idx="4">
                  <c:v>3.0576587070471839</c:v>
                </c:pt>
                <c:pt idx="5">
                  <c:v>1.8244940168414825</c:v>
                </c:pt>
                <c:pt idx="6">
                  <c:v>0.99655911186132817</c:v>
                </c:pt>
                <c:pt idx="7">
                  <c:v>-1.2739015783580498E-3</c:v>
                </c:pt>
                <c:pt idx="9">
                  <c:v>2.3743693526779297</c:v>
                </c:pt>
                <c:pt idx="10">
                  <c:v>2.5418296753088931</c:v>
                </c:pt>
                <c:pt idx="11">
                  <c:v>1.1768594091274842</c:v>
                </c:pt>
                <c:pt idx="12">
                  <c:v>0.12295897148436596</c:v>
                </c:pt>
                <c:pt idx="13">
                  <c:v>-4.1070014014987777E-2</c:v>
                </c:pt>
                <c:pt idx="14">
                  <c:v>1.1675447839831432</c:v>
                </c:pt>
                <c:pt idx="15">
                  <c:v>3.5957240038872684</c:v>
                </c:pt>
              </c:numCache>
            </c:numRef>
          </c:val>
          <c:smooth val="0"/>
          <c:extLst>
            <c:ext xmlns:c16="http://schemas.microsoft.com/office/drawing/2014/chart" uri="{C3380CC4-5D6E-409C-BE32-E72D297353CC}">
              <c16:uniqueId val="{00000001-2B21-4CF7-A8E3-F7797385A8EA}"/>
            </c:ext>
          </c:extLst>
        </c:ser>
        <c:dLbls>
          <c:showLegendKey val="0"/>
          <c:showVal val="0"/>
          <c:showCatName val="0"/>
          <c:showSerName val="0"/>
          <c:showPercent val="0"/>
          <c:showBubbleSize val="0"/>
        </c:dLbls>
        <c:marker val="1"/>
        <c:smooth val="0"/>
        <c:axId val="504150304"/>
        <c:axId val="504153632"/>
      </c:lineChart>
      <c:catAx>
        <c:axId val="50415030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504153632"/>
        <c:crosses val="autoZero"/>
        <c:auto val="1"/>
        <c:lblAlgn val="ctr"/>
        <c:lblOffset val="100"/>
        <c:noMultiLvlLbl val="0"/>
      </c:catAx>
      <c:valAx>
        <c:axId val="504153632"/>
        <c:scaling>
          <c:orientation val="minMax"/>
        </c:scaling>
        <c:delete val="0"/>
        <c:axPos val="l"/>
        <c:majorGridlines>
          <c:spPr>
            <a:ln w="9525" cap="flat" cmpd="sng" algn="ctr">
              <a:noFill/>
              <a:round/>
            </a:ln>
            <a:effectLst/>
          </c:spPr>
        </c:majorGridlines>
        <c:numFmt formatCode="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504150304"/>
        <c:crosses val="autoZero"/>
        <c:crossBetween val="between"/>
      </c:valAx>
      <c:spPr>
        <a:noFill/>
        <a:ln>
          <a:noFill/>
        </a:ln>
        <a:effectLst/>
      </c:spPr>
    </c:plotArea>
    <c:legend>
      <c:legendPos val="t"/>
      <c:layout>
        <c:manualLayout>
          <c:xMode val="edge"/>
          <c:yMode val="edge"/>
          <c:x val="0.19755198764252704"/>
          <c:y val="2.2671355272491572E-2"/>
          <c:w val="0.61440337840629411"/>
          <c:h val="6.7407966209151585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171372517829218E-2"/>
          <c:y val="0.12145144403817243"/>
          <c:w val="0.88078051054429007"/>
          <c:h val="0.61482155666860705"/>
        </c:manualLayout>
      </c:layout>
      <c:barChart>
        <c:barDir val="col"/>
        <c:grouping val="stacked"/>
        <c:varyColors val="0"/>
        <c:ser>
          <c:idx val="0"/>
          <c:order val="0"/>
          <c:tx>
            <c:strRef>
              <c:f>'Chart - Bank Returns (2)'!$L$2</c:f>
              <c:strCache>
                <c:ptCount val="1"/>
                <c:pt idx="0">
                  <c:v>Oct 2022- Jan 2023</c:v>
                </c:pt>
              </c:strCache>
            </c:strRef>
          </c:tx>
          <c:spPr>
            <a:solidFill>
              <a:srgbClr val="007367"/>
            </a:solidFill>
            <a:ln>
              <a:noFill/>
            </a:ln>
            <a:effectLst/>
          </c:spPr>
          <c:invertIfNegative val="0"/>
          <c:cat>
            <c:multiLvlStrRef>
              <c:f>'Chart - Bank Returns (2)'!$J$3:$K$18</c:f>
              <c:multiLvlStrCache>
                <c:ptCount val="16"/>
                <c:lvl>
                  <c:pt idx="0">
                    <c:v>USA</c:v>
                  </c:pt>
                  <c:pt idx="1">
                    <c:v>EUR</c:v>
                  </c:pt>
                  <c:pt idx="2">
                    <c:v>JPN</c:v>
                  </c:pt>
                  <c:pt idx="3">
                    <c:v>HKG</c:v>
                  </c:pt>
                  <c:pt idx="4">
                    <c:v>KOR</c:v>
                  </c:pt>
                  <c:pt idx="5">
                    <c:v>NZL</c:v>
                  </c:pt>
                  <c:pt idx="6">
                    <c:v>TWN</c:v>
                  </c:pt>
                  <c:pt idx="7">
                    <c:v>SGP</c:v>
                  </c:pt>
                  <c:pt idx="8">
                    <c:v>AUS</c:v>
                  </c:pt>
                  <c:pt idx="9">
                    <c:v>VNM</c:v>
                  </c:pt>
                  <c:pt idx="10">
                    <c:v>MYS</c:v>
                  </c:pt>
                  <c:pt idx="11">
                    <c:v>THA</c:v>
                  </c:pt>
                  <c:pt idx="12">
                    <c:v>IND</c:v>
                  </c:pt>
                  <c:pt idx="13">
                    <c:v>PHL</c:v>
                  </c:pt>
                  <c:pt idx="14">
                    <c:v>IDN</c:v>
                  </c:pt>
                  <c:pt idx="15">
                    <c:v>CHN</c:v>
                  </c:pt>
                </c:lvl>
                <c:lvl>
                  <c:pt idx="2">
                    <c:v>Advanced Asia</c:v>
                  </c:pt>
                  <c:pt idx="9">
                    <c:v>Emerging Asia</c:v>
                  </c:pt>
                </c:lvl>
              </c:multiLvlStrCache>
            </c:multiLvlStrRef>
          </c:cat>
          <c:val>
            <c:numRef>
              <c:f>'Chart - Bank Returns (2)'!$L$3:$L$18</c:f>
              <c:numCache>
                <c:formatCode>0.0</c:formatCode>
                <c:ptCount val="16"/>
                <c:pt idx="0">
                  <c:v>14.878598738603333</c:v>
                </c:pt>
                <c:pt idx="1">
                  <c:v>34.072580645161295</c:v>
                </c:pt>
                <c:pt idx="2">
                  <c:v>34.536994560587189</c:v>
                </c:pt>
                <c:pt idx="3">
                  <c:v>17.044181705040451</c:v>
                </c:pt>
                <c:pt idx="4">
                  <c:v>33.533132308597487</c:v>
                </c:pt>
                <c:pt idx="5">
                  <c:v>3.2799389778794819</c:v>
                </c:pt>
                <c:pt idx="6">
                  <c:v>9.9118942731277535</c:v>
                </c:pt>
                <c:pt idx="7">
                  <c:v>10.270498732037204</c:v>
                </c:pt>
                <c:pt idx="8">
                  <c:v>17.256306911479346</c:v>
                </c:pt>
                <c:pt idx="9">
                  <c:v>31.460195828011916</c:v>
                </c:pt>
                <c:pt idx="10">
                  <c:v>5.0639955481357912</c:v>
                </c:pt>
                <c:pt idx="11">
                  <c:v>7.7786643920424892</c:v>
                </c:pt>
                <c:pt idx="12">
                  <c:v>9.5136294969845991</c:v>
                </c:pt>
                <c:pt idx="13">
                  <c:v>31.418784268525201</c:v>
                </c:pt>
                <c:pt idx="14">
                  <c:v>-0.32827711116141245</c:v>
                </c:pt>
                <c:pt idx="15">
                  <c:v>1.1783189316575182</c:v>
                </c:pt>
              </c:numCache>
            </c:numRef>
          </c:val>
          <c:extLst>
            <c:ext xmlns:c16="http://schemas.microsoft.com/office/drawing/2014/chart" uri="{C3380CC4-5D6E-409C-BE32-E72D297353CC}">
              <c16:uniqueId val="{00000000-EE91-4EFB-98AC-DE2331BFB8D2}"/>
            </c:ext>
          </c:extLst>
        </c:ser>
        <c:ser>
          <c:idx val="1"/>
          <c:order val="1"/>
          <c:tx>
            <c:strRef>
              <c:f>'Chart - Bank Returns (2)'!$M$2</c:f>
              <c:strCache>
                <c:ptCount val="1"/>
                <c:pt idx="0">
                  <c:v>Jan 2023 to date</c:v>
                </c:pt>
              </c:strCache>
            </c:strRef>
          </c:tx>
          <c:spPr>
            <a:solidFill>
              <a:srgbClr val="A5A5A5"/>
            </a:solidFill>
            <a:ln>
              <a:noFill/>
            </a:ln>
            <a:effectLst/>
          </c:spPr>
          <c:invertIfNegative val="0"/>
          <c:cat>
            <c:multiLvlStrRef>
              <c:f>'Chart - Bank Returns (2)'!$J$3:$K$18</c:f>
              <c:multiLvlStrCache>
                <c:ptCount val="16"/>
                <c:lvl>
                  <c:pt idx="0">
                    <c:v>USA</c:v>
                  </c:pt>
                  <c:pt idx="1">
                    <c:v>EUR</c:v>
                  </c:pt>
                  <c:pt idx="2">
                    <c:v>JPN</c:v>
                  </c:pt>
                  <c:pt idx="3">
                    <c:v>HKG</c:v>
                  </c:pt>
                  <c:pt idx="4">
                    <c:v>KOR</c:v>
                  </c:pt>
                  <c:pt idx="5">
                    <c:v>NZL</c:v>
                  </c:pt>
                  <c:pt idx="6">
                    <c:v>TWN</c:v>
                  </c:pt>
                  <c:pt idx="7">
                    <c:v>SGP</c:v>
                  </c:pt>
                  <c:pt idx="8">
                    <c:v>AUS</c:v>
                  </c:pt>
                  <c:pt idx="9">
                    <c:v>VNM</c:v>
                  </c:pt>
                  <c:pt idx="10">
                    <c:v>MYS</c:v>
                  </c:pt>
                  <c:pt idx="11">
                    <c:v>THA</c:v>
                  </c:pt>
                  <c:pt idx="12">
                    <c:v>IND</c:v>
                  </c:pt>
                  <c:pt idx="13">
                    <c:v>PHL</c:v>
                  </c:pt>
                  <c:pt idx="14">
                    <c:v>IDN</c:v>
                  </c:pt>
                  <c:pt idx="15">
                    <c:v>CHN</c:v>
                  </c:pt>
                </c:lvl>
                <c:lvl>
                  <c:pt idx="2">
                    <c:v>Advanced Asia</c:v>
                  </c:pt>
                  <c:pt idx="9">
                    <c:v>Emerging Asia</c:v>
                  </c:pt>
                </c:lvl>
              </c:multiLvlStrCache>
            </c:multiLvlStrRef>
          </c:cat>
          <c:val>
            <c:numRef>
              <c:f>'Chart - Bank Returns (2)'!$M$3:$M$18</c:f>
              <c:numCache>
                <c:formatCode>0.0</c:formatCode>
                <c:ptCount val="16"/>
                <c:pt idx="0">
                  <c:v>-19.37759572168174</c:v>
                </c:pt>
                <c:pt idx="1">
                  <c:v>-1.9830827067669143</c:v>
                </c:pt>
                <c:pt idx="2">
                  <c:v>-6.7416824979297569</c:v>
                </c:pt>
                <c:pt idx="3">
                  <c:v>-8.9584773246849654</c:v>
                </c:pt>
                <c:pt idx="4">
                  <c:v>-18.529176878803721</c:v>
                </c:pt>
                <c:pt idx="5">
                  <c:v>-6.5731166912850743</c:v>
                </c:pt>
                <c:pt idx="6">
                  <c:v>-3.0060120240480992</c:v>
                </c:pt>
                <c:pt idx="7">
                  <c:v>-4.0884119074996672</c:v>
                </c:pt>
                <c:pt idx="8">
                  <c:v>-7.7275620623806667</c:v>
                </c:pt>
                <c:pt idx="9">
                  <c:v>-3.0440414507772018</c:v>
                </c:pt>
                <c:pt idx="10">
                  <c:v>-4.87288135593219</c:v>
                </c:pt>
                <c:pt idx="11">
                  <c:v>-3.1529231554761172</c:v>
                </c:pt>
                <c:pt idx="12">
                  <c:v>-0.21537829865552194</c:v>
                </c:pt>
                <c:pt idx="13">
                  <c:v>6.7213114754098191</c:v>
                </c:pt>
                <c:pt idx="14">
                  <c:v>7.7796706416808581</c:v>
                </c:pt>
                <c:pt idx="15">
                  <c:v>8.6956521739130377</c:v>
                </c:pt>
              </c:numCache>
            </c:numRef>
          </c:val>
          <c:extLst>
            <c:ext xmlns:c16="http://schemas.microsoft.com/office/drawing/2014/chart" uri="{C3380CC4-5D6E-409C-BE32-E72D297353CC}">
              <c16:uniqueId val="{00000001-EE91-4EFB-98AC-DE2331BFB8D2}"/>
            </c:ext>
          </c:extLst>
        </c:ser>
        <c:dLbls>
          <c:showLegendKey val="0"/>
          <c:showVal val="0"/>
          <c:showCatName val="0"/>
          <c:showSerName val="0"/>
          <c:showPercent val="0"/>
          <c:showBubbleSize val="0"/>
        </c:dLbls>
        <c:gapWidth val="150"/>
        <c:overlap val="100"/>
        <c:axId val="385978224"/>
        <c:axId val="385980304"/>
      </c:barChart>
      <c:lineChart>
        <c:grouping val="standard"/>
        <c:varyColors val="0"/>
        <c:ser>
          <c:idx val="2"/>
          <c:order val="2"/>
          <c:tx>
            <c:strRef>
              <c:f>'Chart - Bank Returns (2)'!$N$2</c:f>
              <c:strCache>
                <c:ptCount val="1"/>
                <c:pt idx="0">
                  <c:v>Since SVB collapse</c:v>
                </c:pt>
              </c:strCache>
            </c:strRef>
          </c:tx>
          <c:spPr>
            <a:ln w="28575" cap="rnd">
              <a:noFill/>
              <a:round/>
            </a:ln>
            <a:effectLst/>
          </c:spPr>
          <c:marker>
            <c:symbol val="diamond"/>
            <c:size val="8"/>
            <c:spPr>
              <a:solidFill>
                <a:srgbClr val="C00000"/>
              </a:solidFill>
              <a:ln w="9525">
                <a:solidFill>
                  <a:schemeClr val="tx1"/>
                </a:solidFill>
              </a:ln>
              <a:effectLst/>
            </c:spPr>
          </c:marker>
          <c:cat>
            <c:multiLvlStrRef>
              <c:f>'Chart - Bank Returns (2)'!$J$3:$K$18</c:f>
              <c:multiLvlStrCache>
                <c:ptCount val="16"/>
                <c:lvl>
                  <c:pt idx="0">
                    <c:v>USA</c:v>
                  </c:pt>
                  <c:pt idx="1">
                    <c:v>EUR</c:v>
                  </c:pt>
                  <c:pt idx="2">
                    <c:v>JPN</c:v>
                  </c:pt>
                  <c:pt idx="3">
                    <c:v>HKG</c:v>
                  </c:pt>
                  <c:pt idx="4">
                    <c:v>KOR</c:v>
                  </c:pt>
                  <c:pt idx="5">
                    <c:v>NZL</c:v>
                  </c:pt>
                  <c:pt idx="6">
                    <c:v>TWN</c:v>
                  </c:pt>
                  <c:pt idx="7">
                    <c:v>SGP</c:v>
                  </c:pt>
                  <c:pt idx="8">
                    <c:v>AUS</c:v>
                  </c:pt>
                  <c:pt idx="9">
                    <c:v>VNM</c:v>
                  </c:pt>
                  <c:pt idx="10">
                    <c:v>MYS</c:v>
                  </c:pt>
                  <c:pt idx="11">
                    <c:v>THA</c:v>
                  </c:pt>
                  <c:pt idx="12">
                    <c:v>IND</c:v>
                  </c:pt>
                  <c:pt idx="13">
                    <c:v>PHL</c:v>
                  </c:pt>
                  <c:pt idx="14">
                    <c:v>IDN</c:v>
                  </c:pt>
                  <c:pt idx="15">
                    <c:v>CHN</c:v>
                  </c:pt>
                </c:lvl>
                <c:lvl>
                  <c:pt idx="2">
                    <c:v>Advanced Asia</c:v>
                  </c:pt>
                  <c:pt idx="9">
                    <c:v>Emerging Asia</c:v>
                  </c:pt>
                </c:lvl>
              </c:multiLvlStrCache>
            </c:multiLvlStrRef>
          </c:cat>
          <c:val>
            <c:numRef>
              <c:f>'Chart - Bank Returns (2)'!$N$3:$N$18</c:f>
              <c:numCache>
                <c:formatCode>0.00</c:formatCode>
                <c:ptCount val="16"/>
                <c:pt idx="0">
                  <c:v>-15.331301905956863</c:v>
                </c:pt>
                <c:pt idx="1">
                  <c:v>-11.708432102946153</c:v>
                </c:pt>
                <c:pt idx="2">
                  <c:v>-11.960820380759685</c:v>
                </c:pt>
                <c:pt idx="3">
                  <c:v>-7.4528454845160237</c:v>
                </c:pt>
                <c:pt idx="4">
                  <c:v>-5.7938479174627355</c:v>
                </c:pt>
                <c:pt idx="5">
                  <c:v>-4.5283018867924518</c:v>
                </c:pt>
                <c:pt idx="6">
                  <c:v>-1.9250253292806496</c:v>
                </c:pt>
                <c:pt idx="7">
                  <c:v>-0.87151723227254507</c:v>
                </c:pt>
                <c:pt idx="8">
                  <c:v>7.5940628236104146E-2</c:v>
                </c:pt>
                <c:pt idx="9">
                  <c:v>-2.4755700325732821</c:v>
                </c:pt>
                <c:pt idx="10">
                  <c:v>-2.1253405994550389</c:v>
                </c:pt>
                <c:pt idx="11">
                  <c:v>-0.34937480298412593</c:v>
                </c:pt>
                <c:pt idx="12">
                  <c:v>-4.6059008444554461E-2</c:v>
                </c:pt>
                <c:pt idx="13">
                  <c:v>1.7187499999999911</c:v>
                </c:pt>
                <c:pt idx="14">
                  <c:v>2.3015145798523262</c:v>
                </c:pt>
                <c:pt idx="15">
                  <c:v>5.4216867469879526</c:v>
                </c:pt>
              </c:numCache>
            </c:numRef>
          </c:val>
          <c:smooth val="0"/>
          <c:extLst>
            <c:ext xmlns:c16="http://schemas.microsoft.com/office/drawing/2014/chart" uri="{C3380CC4-5D6E-409C-BE32-E72D297353CC}">
              <c16:uniqueId val="{00000002-EE91-4EFB-98AC-DE2331BFB8D2}"/>
            </c:ext>
          </c:extLst>
        </c:ser>
        <c:dLbls>
          <c:showLegendKey val="0"/>
          <c:showVal val="0"/>
          <c:showCatName val="0"/>
          <c:showSerName val="0"/>
          <c:showPercent val="0"/>
          <c:showBubbleSize val="0"/>
        </c:dLbls>
        <c:marker val="1"/>
        <c:smooth val="0"/>
        <c:axId val="385978224"/>
        <c:axId val="385980304"/>
      </c:lineChart>
      <c:catAx>
        <c:axId val="385978224"/>
        <c:scaling>
          <c:orientation val="minMax"/>
        </c:scaling>
        <c:delete val="0"/>
        <c:axPos val="b"/>
        <c:numFmt formatCode="General" sourceLinked="1"/>
        <c:majorTickMark val="none"/>
        <c:minorTickMark val="none"/>
        <c:tickLblPos val="low"/>
        <c:spPr>
          <a:noFill/>
          <a:ln w="9525" cap="flat" cmpd="sng" algn="ctr">
            <a:solidFill>
              <a:sysClr val="windowText" lastClr="000000"/>
            </a:solidFill>
            <a:round/>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85980304"/>
        <c:crosses val="autoZero"/>
        <c:auto val="1"/>
        <c:lblAlgn val="ctr"/>
        <c:lblOffset val="100"/>
        <c:noMultiLvlLbl val="0"/>
      </c:catAx>
      <c:valAx>
        <c:axId val="385980304"/>
        <c:scaling>
          <c:orientation val="minMax"/>
        </c:scaling>
        <c:delete val="0"/>
        <c:axPos val="l"/>
        <c:majorGridlines>
          <c:spPr>
            <a:ln w="9525" cap="flat" cmpd="sng" algn="ctr">
              <a:noFill/>
              <a:round/>
            </a:ln>
            <a:effectLst/>
          </c:spPr>
        </c:majorGridlines>
        <c:numFmt formatCode="0" sourceLinked="0"/>
        <c:majorTickMark val="in"/>
        <c:minorTickMark val="none"/>
        <c:tickLblPos val="nextTo"/>
        <c:spPr>
          <a:noFill/>
          <a:ln>
            <a:solidFill>
              <a:sysClr val="windowText" lastClr="000000"/>
            </a:solidFill>
          </a:ln>
          <a:effectLst/>
        </c:spPr>
        <c:txPr>
          <a:bodyPr rot="-6000000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crossAx val="385978224"/>
        <c:crosses val="autoZero"/>
        <c:crossBetween val="between"/>
      </c:valAx>
      <c:spPr>
        <a:noFill/>
        <a:ln>
          <a:noFill/>
        </a:ln>
        <a:effectLst/>
      </c:spPr>
    </c:plotArea>
    <c:legend>
      <c:legendPos val="b"/>
      <c:layout>
        <c:manualLayout>
          <c:xMode val="edge"/>
          <c:yMode val="edge"/>
          <c:x val="0.12121269548632503"/>
          <c:y val="2.7359689611345241E-2"/>
          <c:w val="0.81807771503309556"/>
          <c:h val="7.2759725613202514E-2"/>
        </c:manualLayout>
      </c:layout>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400">
          <a:solidFill>
            <a:sysClr val="windowText" lastClr="000000"/>
          </a:solidFill>
          <a:latin typeface="Arial Narrow" panose="020B060602020203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0.77324</cdr:y>
    </cdr:from>
    <cdr:to>
      <cdr:x>1</cdr:x>
      <cdr:y>1</cdr:y>
    </cdr:to>
    <cdr:sp macro="" textlink="">
      <cdr:nvSpPr>
        <cdr:cNvPr id="2" name="Text Box 4">
          <a:extLst xmlns:a="http://schemas.openxmlformats.org/drawingml/2006/main">
            <a:ext uri="{FF2B5EF4-FFF2-40B4-BE49-F238E27FC236}">
              <a16:creationId xmlns:a16="http://schemas.microsoft.com/office/drawing/2014/main" id="{8E7A3608-4C6A-4505-8316-7B05CFBD5EB9}"/>
            </a:ext>
          </a:extLst>
        </cdr:cNvPr>
        <cdr:cNvSpPr txBox="1">
          <a:spLocks xmlns:a="http://schemas.openxmlformats.org/drawingml/2006/main" noChangeArrowheads="1"/>
        </cdr:cNvSpPr>
      </cdr:nvSpPr>
      <cdr:spPr bwMode="auto">
        <a:xfrm xmlns:a="http://schemas.openxmlformats.org/drawingml/2006/main">
          <a:off x="0" y="4155433"/>
          <a:ext cx="5443891" cy="121858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square" lIns="45720" tIns="36576" rIns="0" bIns="0" anchor="t" upright="1">
          <a:no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Sources: World Economic Outlook, Asia-Pacific Regional Economic Outlook October 2022 and IMF staff calculations. </a:t>
          </a:r>
        </a:p>
        <a:p xmlns:a="http://schemas.openxmlformats.org/drawingml/2006/main">
          <a:pPr algn="l" rtl="0">
            <a:defRPr sz="1000"/>
          </a:pPr>
          <a:r>
            <a:rPr lang="en-US" sz="1200" b="0" i="0" u="none" strike="noStrike" baseline="0" dirty="0">
              <a:solidFill>
                <a:srgbClr val="000000"/>
              </a:solidFill>
              <a:latin typeface="Arial Narrow" panose="020B0606020202030204" pitchFamily="34" charset="0"/>
              <a:cs typeface="Arial"/>
            </a:rPr>
            <a:t>Note: Diamonds represent mean response in Asia-Pacific countries (excluding China), lines are 68 percent confidence intervals. Shocks are scaled to be equivalent to China private investment (+1 pp) and consumption (+1.5 pp) growth forecast revision from October 2022 World Economic Outlook to April 2023 World Economic Outlook.</a:t>
          </a:r>
        </a:p>
      </cdr:txBody>
    </cdr:sp>
  </cdr:relSizeAnchor>
</c:userShapes>
</file>

<file path=ppt/drawings/drawing2.xml><?xml version="1.0" encoding="utf-8"?>
<c:userShapes xmlns:c="http://schemas.openxmlformats.org/drawingml/2006/chart">
  <cdr:relSizeAnchor xmlns:cdr="http://schemas.openxmlformats.org/drawingml/2006/chartDrawing">
    <cdr:from>
      <cdr:x>0.25392</cdr:x>
      <cdr:y>0.94805</cdr:y>
    </cdr:from>
    <cdr:to>
      <cdr:x>0.3648</cdr:x>
      <cdr:y>1</cdr:y>
    </cdr:to>
    <cdr:sp macro="" textlink="">
      <cdr:nvSpPr>
        <cdr:cNvPr id="3" name="TextBox 2">
          <a:extLst xmlns:a="http://schemas.openxmlformats.org/drawingml/2006/main">
            <a:ext uri="{FF2B5EF4-FFF2-40B4-BE49-F238E27FC236}">
              <a16:creationId xmlns:a16="http://schemas.microsoft.com/office/drawing/2014/main" id="{CCD9F012-8DCC-4E9C-B00D-8A5AEAA83937}"/>
            </a:ext>
          </a:extLst>
        </cdr:cNvPr>
        <cdr:cNvSpPr txBox="1"/>
      </cdr:nvSpPr>
      <cdr:spPr>
        <a:xfrm xmlns:a="http://schemas.openxmlformats.org/drawingml/2006/main">
          <a:off x="1386866" y="6285002"/>
          <a:ext cx="605617" cy="3443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ctr"/>
          <a:r>
            <a:rPr lang="en-US" sz="1400">
              <a:latin typeface="Arial Narrow" panose="020B0606020202030204" pitchFamily="34" charset="0"/>
            </a:rPr>
            <a:t>EMDE</a:t>
          </a:r>
        </a:p>
      </cdr:txBody>
    </cdr:sp>
  </cdr:relSizeAnchor>
  <cdr:relSizeAnchor xmlns:cdr="http://schemas.openxmlformats.org/drawingml/2006/chartDrawing">
    <cdr:from>
      <cdr:x>0.74118</cdr:x>
      <cdr:y>0.94766</cdr:y>
    </cdr:from>
    <cdr:to>
      <cdr:x>0.85206</cdr:x>
      <cdr:y>0.99961</cdr:y>
    </cdr:to>
    <cdr:sp macro="" textlink="">
      <cdr:nvSpPr>
        <cdr:cNvPr id="4" name="TextBox 1">
          <a:extLst xmlns:a="http://schemas.openxmlformats.org/drawingml/2006/main">
            <a:ext uri="{FF2B5EF4-FFF2-40B4-BE49-F238E27FC236}">
              <a16:creationId xmlns:a16="http://schemas.microsoft.com/office/drawing/2014/main" id="{8BB16591-CF07-4DDC-8F8E-A1EA86CFAC02}"/>
            </a:ext>
          </a:extLst>
        </cdr:cNvPr>
        <cdr:cNvSpPr txBox="1"/>
      </cdr:nvSpPr>
      <cdr:spPr>
        <a:xfrm xmlns:a="http://schemas.openxmlformats.org/drawingml/2006/main">
          <a:off x="4066437" y="5199242"/>
          <a:ext cx="608332" cy="28501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a:latin typeface="Arial Narrow" panose="020B0606020202030204" pitchFamily="34" charset="0"/>
            </a:rPr>
            <a:t>AE</a:t>
          </a:r>
        </a:p>
      </cdr:txBody>
    </cdr:sp>
  </cdr:relSizeAnchor>
</c:userShapes>
</file>

<file path=ppt/drawings/drawing3.xml><?xml version="1.0" encoding="utf-8"?>
<c:userShapes xmlns:c="http://schemas.openxmlformats.org/drawingml/2006/chart">
  <cdr:relSizeAnchor xmlns:cdr="http://schemas.openxmlformats.org/drawingml/2006/chartDrawing">
    <cdr:from>
      <cdr:x>0.02341</cdr:x>
      <cdr:y>0.79732</cdr:y>
    </cdr:from>
    <cdr:to>
      <cdr:x>1</cdr:x>
      <cdr:y>0.99033</cdr:y>
    </cdr:to>
    <cdr:sp macro="" textlink="">
      <cdr:nvSpPr>
        <cdr:cNvPr id="2" name="TextBox 1">
          <a:extLst xmlns:a="http://schemas.openxmlformats.org/drawingml/2006/main">
            <a:ext uri="{FF2B5EF4-FFF2-40B4-BE49-F238E27FC236}">
              <a16:creationId xmlns:a16="http://schemas.microsoft.com/office/drawing/2014/main" id="{F2C03BCF-CB9F-4D81-8EB4-CEFF5F1A9FC7}"/>
            </a:ext>
          </a:extLst>
        </cdr:cNvPr>
        <cdr:cNvSpPr txBox="1"/>
      </cdr:nvSpPr>
      <cdr:spPr>
        <a:xfrm xmlns:a="http://schemas.openxmlformats.org/drawingml/2006/main">
          <a:off x="135126" y="4198071"/>
          <a:ext cx="5637023" cy="10162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dirty="0">
              <a:latin typeface="Arial Narrow" panose="020B0606020202030204" pitchFamily="34" charset="0"/>
            </a:rPr>
            <a:t>Source:</a:t>
          </a:r>
          <a:r>
            <a:rPr lang="en-US" sz="1200" baseline="0" dirty="0">
              <a:latin typeface="Arial Narrow" panose="020B0606020202030204" pitchFamily="34" charset="0"/>
            </a:rPr>
            <a:t> Bloomberg Finance L.P, Haver Analytics; Consensus and IMF staff calculations.</a:t>
          </a:r>
        </a:p>
        <a:p xmlns:a="http://schemas.openxmlformats.org/drawingml/2006/main">
          <a:r>
            <a:rPr lang="en-US" sz="1200" baseline="0" dirty="0">
              <a:latin typeface="Arial Narrow" panose="020B0606020202030204" pitchFamily="34" charset="0"/>
            </a:rPr>
            <a:t>Note: Policy rate data from Haver as of April 12, 2023. Hikes so far as the difference between the actual policy rate and the policy rate value at the end of June 2021. Market expectations based on interest rate swaps 3 months from now from Bloomberg, For Indonesia we use the difference between the 3-month interest rate in 3 months and the actual policy rate as market expectations.</a:t>
          </a:r>
          <a:endParaRPr lang="en-US" sz="1200" dirty="0">
            <a:latin typeface="Arial Narrow" panose="020B060602020203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1"/>
          </a:xfrm>
          <a:prstGeom prst="rect">
            <a:avLst/>
          </a:prstGeom>
        </p:spPr>
        <p:txBody>
          <a:bodyPr vert="horz" lIns="93317" tIns="46659" rIns="93317" bIns="46659" rtlCol="0"/>
          <a:lstStyle>
            <a:lvl1pPr algn="l">
              <a:defRPr sz="1300"/>
            </a:lvl1pPr>
          </a:lstStyle>
          <a:p>
            <a:endParaRPr lang="en-US"/>
          </a:p>
        </p:txBody>
      </p:sp>
      <p:sp>
        <p:nvSpPr>
          <p:cNvPr id="3" name="Date Placeholder 2"/>
          <p:cNvSpPr>
            <a:spLocks noGrp="1"/>
          </p:cNvSpPr>
          <p:nvPr>
            <p:ph type="dt" idx="1"/>
          </p:nvPr>
        </p:nvSpPr>
        <p:spPr>
          <a:xfrm>
            <a:off x="3978131" y="1"/>
            <a:ext cx="3043343" cy="467071"/>
          </a:xfrm>
          <a:prstGeom prst="rect">
            <a:avLst/>
          </a:prstGeom>
        </p:spPr>
        <p:txBody>
          <a:bodyPr vert="horz" lIns="93317" tIns="46659" rIns="93317" bIns="46659" rtlCol="0"/>
          <a:lstStyle>
            <a:lvl1pPr algn="r">
              <a:defRPr sz="1300"/>
            </a:lvl1pPr>
          </a:lstStyle>
          <a:p>
            <a:fld id="{170727CF-6DCA-41E6-9B42-2E9F3BF056C9}" type="datetimeFigureOut">
              <a:rPr lang="en-US" smtClean="0"/>
              <a:t>4/12/2023</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300"/>
            </a:lvl1pPr>
          </a:lstStyle>
          <a:p>
            <a:endParaRPr lang="en-US"/>
          </a:p>
        </p:txBody>
      </p:sp>
      <p:sp>
        <p:nvSpPr>
          <p:cNvPr id="7" name="Slide Number Placeholder 6"/>
          <p:cNvSpPr>
            <a:spLocks noGrp="1"/>
          </p:cNvSpPr>
          <p:nvPr>
            <p:ph type="sldNum" sz="quarter" idx="5"/>
          </p:nvPr>
        </p:nvSpPr>
        <p:spPr>
          <a:xfrm>
            <a:off x="3978131" y="8842030"/>
            <a:ext cx="3043343" cy="467070"/>
          </a:xfrm>
          <a:prstGeom prst="rect">
            <a:avLst/>
          </a:prstGeom>
        </p:spPr>
        <p:txBody>
          <a:bodyPr vert="horz" lIns="93317" tIns="46659" rIns="93317" bIns="46659" rtlCol="0" anchor="b"/>
          <a:lstStyle>
            <a:lvl1pPr algn="r">
              <a:defRPr sz="1300"/>
            </a:lvl1pPr>
          </a:lstStyle>
          <a:p>
            <a:fld id="{730E8180-053A-4EB2-B922-5686D633C9F6}" type="slidenum">
              <a:rPr lang="en-US" smtClean="0"/>
              <a:t>‹#›</a:t>
            </a:fld>
            <a:endParaRPr lang="en-US"/>
          </a:p>
        </p:txBody>
      </p:sp>
    </p:spTree>
    <p:extLst>
      <p:ext uri="{BB962C8B-B14F-4D97-AF65-F5344CB8AC3E}">
        <p14:creationId xmlns:p14="http://schemas.microsoft.com/office/powerpoint/2010/main" val="2004267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700">
              <a:latin typeface="Arial" panose="020B0604020202020204" pitchFamily="34" charset="0"/>
              <a:cs typeface="Arial" panose="020B0604020202020204" pitchFamily="34" charset="0"/>
            </a:endParaRPr>
          </a:p>
        </p:txBody>
      </p:sp>
      <p:sp>
        <p:nvSpPr>
          <p:cNvPr id="4" name="Date Placeholder 3"/>
          <p:cNvSpPr>
            <a:spLocks noGrp="1"/>
          </p:cNvSpPr>
          <p:nvPr>
            <p:ph type="dt" idx="1"/>
          </p:nvPr>
        </p:nvSpPr>
        <p:spPr/>
        <p:txBody>
          <a:bodyPr/>
          <a:lstStyle/>
          <a:p>
            <a:pPr defTabSz="933079">
              <a:defRPr/>
            </a:pPr>
            <a:fld id="{61235B84-83B1-48A2-8E58-241DD8E9C3FC}" type="datetime1">
              <a:rPr lang="en-US">
                <a:solidFill>
                  <a:prstClr val="black"/>
                </a:solidFill>
                <a:latin typeface="Calibri"/>
              </a:rPr>
              <a:pPr defTabSz="933079">
                <a:defRPr/>
              </a:pPr>
              <a:t>4/12/2023</a:t>
            </a:fld>
            <a:endParaRPr lang="en-US">
              <a:solidFill>
                <a:prstClr val="black"/>
              </a:solidFill>
              <a:latin typeface="Calibri"/>
            </a:endParaRPr>
          </a:p>
        </p:txBody>
      </p:sp>
      <p:sp>
        <p:nvSpPr>
          <p:cNvPr id="5" name="Slide Number Placeholder 4"/>
          <p:cNvSpPr>
            <a:spLocks noGrp="1"/>
          </p:cNvSpPr>
          <p:nvPr>
            <p:ph type="sldNum" sz="quarter" idx="5"/>
          </p:nvPr>
        </p:nvSpPr>
        <p:spPr/>
        <p:txBody>
          <a:bodyPr/>
          <a:lstStyle/>
          <a:p>
            <a:pPr defTabSz="933079">
              <a:defRPr/>
            </a:pPr>
            <a:fld id="{BA49F774-CCF9-492C-9AEB-F2814D4A6625}" type="slidenum">
              <a:rPr lang="en-US">
                <a:solidFill>
                  <a:prstClr val="black"/>
                </a:solidFill>
                <a:latin typeface="Calibri"/>
              </a:rPr>
              <a:pPr defTabSz="933079">
                <a:defRPr/>
              </a:pPr>
              <a:t>1</a:t>
            </a:fld>
            <a:endParaRPr lang="en-US">
              <a:solidFill>
                <a:prstClr val="black"/>
              </a:solidFill>
              <a:latin typeface="Calibri"/>
            </a:endParaRPr>
          </a:p>
        </p:txBody>
      </p:sp>
    </p:spTree>
    <p:extLst>
      <p:ext uri="{BB962C8B-B14F-4D97-AF65-F5344CB8AC3E}">
        <p14:creationId xmlns:p14="http://schemas.microsoft.com/office/powerpoint/2010/main" val="6846487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E8180-053A-4EB2-B922-5686D633C9F6}" type="slidenum">
              <a:rPr lang="en-US" smtClean="0"/>
              <a:t>2</a:t>
            </a:fld>
            <a:endParaRPr lang="en-US"/>
          </a:p>
        </p:txBody>
      </p:sp>
    </p:spTree>
    <p:extLst>
      <p:ext uri="{BB962C8B-B14F-4D97-AF65-F5344CB8AC3E}">
        <p14:creationId xmlns:p14="http://schemas.microsoft.com/office/powerpoint/2010/main" val="4771121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10000"/>
              </a:lnSpc>
              <a:spcBef>
                <a:spcPts val="800"/>
              </a:spcBef>
              <a:spcAft>
                <a:spcPts val="600"/>
              </a:spcAft>
              <a:buFont typeface="Courier New" panose="02070309020205020404" pitchFamily="49" charset="0"/>
              <a:buChar char="o"/>
            </a:pPr>
            <a:endParaRPr lang="en-US" sz="1800">
              <a:solidFill>
                <a:srgbClr val="000000"/>
              </a:solidFill>
              <a:effectLst/>
              <a:latin typeface="Arial" panose="020B0604020202020204" pitchFamily="34" charset="0"/>
              <a:ea typeface="Century Gothic" panose="020B0502020202020204" pitchFamily="34" charset="0"/>
            </a:endParaRPr>
          </a:p>
        </p:txBody>
      </p:sp>
      <p:sp>
        <p:nvSpPr>
          <p:cNvPr id="4" name="Date Placeholder 3"/>
          <p:cNvSpPr>
            <a:spLocks noGrp="1"/>
          </p:cNvSpPr>
          <p:nvPr>
            <p:ph type="dt" idx="1"/>
          </p:nvPr>
        </p:nvSpPr>
        <p:spPr/>
        <p:txBody>
          <a:bodyPr/>
          <a:lstStyle/>
          <a:p>
            <a:pPr defTabSz="972009">
              <a:defRPr/>
            </a:pPr>
            <a:fld id="{38905119-5D25-4B1C-AFE0-17A322D76D5F}" type="datetime1">
              <a:rPr lang="en-US" sz="1300">
                <a:solidFill>
                  <a:prstClr val="black"/>
                </a:solidFill>
                <a:latin typeface="Calibri" panose="020F0502020204030204"/>
              </a:rPr>
              <a:pPr defTabSz="972009">
                <a:defRPr/>
              </a:pPr>
              <a:t>4/12/2023</a:t>
            </a:fld>
            <a:endParaRPr lang="en-US" sz="1300">
              <a:solidFill>
                <a:prstClr val="black"/>
              </a:solidFill>
              <a:latin typeface="Calibri" panose="020F0502020204030204"/>
            </a:endParaRPr>
          </a:p>
        </p:txBody>
      </p:sp>
      <p:sp>
        <p:nvSpPr>
          <p:cNvPr id="5" name="Slide Number Placeholder 4"/>
          <p:cNvSpPr>
            <a:spLocks noGrp="1"/>
          </p:cNvSpPr>
          <p:nvPr>
            <p:ph type="sldNum" sz="quarter" idx="5"/>
          </p:nvPr>
        </p:nvSpPr>
        <p:spPr/>
        <p:txBody>
          <a:bodyPr/>
          <a:lstStyle/>
          <a:p>
            <a:pPr defTabSz="972009">
              <a:defRPr/>
            </a:pPr>
            <a:fld id="{BA49F774-CCF9-492C-9AEB-F2814D4A6625}" type="slidenum">
              <a:rPr lang="en-US" sz="1300">
                <a:solidFill>
                  <a:prstClr val="black"/>
                </a:solidFill>
                <a:latin typeface="Calibri" panose="020F0502020204030204"/>
              </a:rPr>
              <a:pPr defTabSz="972009">
                <a:defRPr/>
              </a:pPr>
              <a:t>3</a:t>
            </a:fld>
            <a:endParaRPr lang="en-US" sz="1300">
              <a:solidFill>
                <a:prstClr val="black"/>
              </a:solidFill>
              <a:latin typeface="Calibri" panose="020F0502020204030204"/>
            </a:endParaRPr>
          </a:p>
        </p:txBody>
      </p:sp>
    </p:spTree>
    <p:extLst>
      <p:ext uri="{BB962C8B-B14F-4D97-AF65-F5344CB8AC3E}">
        <p14:creationId xmlns:p14="http://schemas.microsoft.com/office/powerpoint/2010/main" val="2885760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3079">
              <a:defRPr/>
            </a:pPr>
            <a:endParaRPr lang="en-US"/>
          </a:p>
        </p:txBody>
      </p:sp>
      <p:sp>
        <p:nvSpPr>
          <p:cNvPr id="4" name="Date Placeholder 3"/>
          <p:cNvSpPr>
            <a:spLocks noGrp="1"/>
          </p:cNvSpPr>
          <p:nvPr>
            <p:ph type="dt" idx="1"/>
          </p:nvPr>
        </p:nvSpPr>
        <p:spPr/>
        <p:txBody>
          <a:bodyPr/>
          <a:lstStyle/>
          <a:p>
            <a:fld id="{38905119-5D25-4B1C-AFE0-17A322D76D5F}" type="datetime1">
              <a:rPr lang="en-US" smtClean="0"/>
              <a:t>4/12/2023</a:t>
            </a:fld>
            <a:endParaRPr lang="en-US"/>
          </a:p>
        </p:txBody>
      </p:sp>
      <p:sp>
        <p:nvSpPr>
          <p:cNvPr id="5" name="Slide Number Placeholder 4"/>
          <p:cNvSpPr>
            <a:spLocks noGrp="1"/>
          </p:cNvSpPr>
          <p:nvPr>
            <p:ph type="sldNum" sz="quarter" idx="5"/>
          </p:nvPr>
        </p:nvSpPr>
        <p:spPr/>
        <p:txBody>
          <a:bodyPr/>
          <a:lstStyle/>
          <a:p>
            <a:fld id="{BA49F774-CCF9-492C-9AEB-F2814D4A6625}" type="slidenum">
              <a:rPr lang="en-US" smtClean="0"/>
              <a:pPr/>
              <a:t>4</a:t>
            </a:fld>
            <a:endParaRPr lang="en-US"/>
          </a:p>
        </p:txBody>
      </p:sp>
    </p:spTree>
    <p:extLst>
      <p:ext uri="{BB962C8B-B14F-4D97-AF65-F5344CB8AC3E}">
        <p14:creationId xmlns:p14="http://schemas.microsoft.com/office/powerpoint/2010/main" val="359999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30E8180-053A-4EB2-B922-5686D633C9F6}" type="slidenum">
              <a:rPr lang="en-US" smtClean="0"/>
              <a:t>5</a:t>
            </a:fld>
            <a:endParaRPr lang="en-US"/>
          </a:p>
        </p:txBody>
      </p:sp>
    </p:spTree>
    <p:extLst>
      <p:ext uri="{BB962C8B-B14F-4D97-AF65-F5344CB8AC3E}">
        <p14:creationId xmlns:p14="http://schemas.microsoft.com/office/powerpoint/2010/main" val="817553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sp>
        <p:nvSpPr>
          <p:cNvPr id="5" name="Picture Placeholder 4">
            <a:extLst>
              <a:ext uri="{FF2B5EF4-FFF2-40B4-BE49-F238E27FC236}">
                <a16:creationId xmlns:a16="http://schemas.microsoft.com/office/drawing/2014/main" id="{EDD8EAEE-101A-B04C-9480-47C14533CE54}"/>
              </a:ext>
            </a:extLst>
          </p:cNvPr>
          <p:cNvSpPr>
            <a:spLocks noGrp="1"/>
          </p:cNvSpPr>
          <p:nvPr>
            <p:ph type="pic" sz="quarter" idx="11" hasCustomPrompt="1"/>
          </p:nvPr>
        </p:nvSpPr>
        <p:spPr>
          <a:xfrm>
            <a:off x="0" y="0"/>
            <a:ext cx="4891088" cy="6858000"/>
          </a:xfrm>
          <a:solidFill>
            <a:schemeClr val="tx2"/>
          </a:solidFill>
        </p:spPr>
        <p:txBody>
          <a:bodyPr lIns="365760" tIns="365760" rIns="365760" bIns="2971800" anchor="b">
            <a:normAutofit/>
          </a:bodyPr>
          <a:lstStyle>
            <a:lvl1pPr marL="0" indent="0" algn="ctr">
              <a:buNone/>
              <a:defRPr sz="1600" i="1">
                <a:solidFill>
                  <a:schemeClr val="tx2">
                    <a:lumMod val="40000"/>
                    <a:lumOff val="60000"/>
                  </a:schemeClr>
                </a:solidFill>
              </a:defRPr>
            </a:lvl1pPr>
          </a:lstStyle>
          <a:p>
            <a:r>
              <a:rPr lang="en-US"/>
              <a:t>Click icon to insert a photo.</a:t>
            </a:r>
          </a:p>
        </p:txBody>
      </p:sp>
      <p:sp>
        <p:nvSpPr>
          <p:cNvPr id="8" name="Text Placeholder 4">
            <a:extLst>
              <a:ext uri="{FF2B5EF4-FFF2-40B4-BE49-F238E27FC236}">
                <a16:creationId xmlns:a16="http://schemas.microsoft.com/office/drawing/2014/main" id="{FEFAF05C-419E-4343-8983-4850A83FB6CD}"/>
              </a:ext>
            </a:extLst>
          </p:cNvPr>
          <p:cNvSpPr>
            <a:spLocks noGrp="1"/>
          </p:cNvSpPr>
          <p:nvPr>
            <p:ph type="body" sz="quarter" idx="12" hasCustomPrompt="1"/>
          </p:nvPr>
        </p:nvSpPr>
        <p:spPr>
          <a:xfrm>
            <a:off x="0" y="6597160"/>
            <a:ext cx="4891089"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pic>
        <p:nvPicPr>
          <p:cNvPr id="10" name="Graphic 9">
            <a:extLst>
              <a:ext uri="{FF2B5EF4-FFF2-40B4-BE49-F238E27FC236}">
                <a16:creationId xmlns:a16="http://schemas.microsoft.com/office/drawing/2014/main" id="{764A6873-96DE-4247-A8DD-76E312D60B7A}"/>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71980"/>
          <a:stretch/>
        </p:blipFill>
        <p:spPr>
          <a:xfrm>
            <a:off x="5623560" y="749808"/>
            <a:ext cx="1111976" cy="1143096"/>
          </a:xfrm>
          <a:prstGeom prst="rect">
            <a:avLst/>
          </a:prstGeom>
        </p:spPr>
      </p:pic>
    </p:spTree>
    <p:extLst>
      <p:ext uri="{BB962C8B-B14F-4D97-AF65-F5344CB8AC3E}">
        <p14:creationId xmlns:p14="http://schemas.microsoft.com/office/powerpoint/2010/main" val="182204494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ingle-Column (W+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70F72A-D612-3045-8F99-7C2EEB2FBC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205" b="72923"/>
          <a:stretch/>
        </p:blipFill>
        <p:spPr>
          <a:xfrm>
            <a:off x="0" y="0"/>
            <a:ext cx="12192000" cy="814227"/>
          </a:xfrm>
          <a:prstGeom prst="rect">
            <a:avLst/>
          </a:prstGeom>
        </p:spPr>
      </p:pic>
      <p:sp>
        <p:nvSpPr>
          <p:cNvPr id="15" name="Title Placeholder 1"/>
          <p:cNvSpPr>
            <a:spLocks noGrp="1"/>
          </p:cNvSpPr>
          <p:nvPr>
            <p:ph type="title" hasCustomPrompt="1"/>
          </p:nvPr>
        </p:nvSpPr>
        <p:spPr>
          <a:xfrm>
            <a:off x="0" y="0"/>
            <a:ext cx="12192000" cy="872835"/>
          </a:xfrm>
          <a:prstGeom prst="rect">
            <a:avLst/>
          </a:prstGeom>
        </p:spPr>
        <p:txBody>
          <a:bodyPr vert="horz" lIns="0" tIns="0" rIns="0" bIns="0" rtlCol="0" anchor="ctr">
            <a:normAutofit/>
          </a:bodyPr>
          <a:lstStyle>
            <a:lvl1pPr algn="ctr">
              <a:defRPr lang="en-US" sz="2800" dirty="0">
                <a:solidFill>
                  <a:schemeClr val="bg1"/>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560827054"/>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ngle-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Single-Column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a:spcBef>
                <a:spcPts val="2400"/>
              </a:spcBef>
              <a:defRPr>
                <a:solidFill>
                  <a:schemeClr val="tx1"/>
                </a:solidFill>
              </a:defRPr>
            </a:lvl1pPr>
            <a:lvl2pPr>
              <a:defRPr/>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lvl3pPr>
            <a:lvl4pPr>
              <a:defRPr/>
            </a:lvl4pPr>
            <a:lvl5pPr>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27303340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Column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Slide Title for Two-Column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 Placeholder 2">
            <a:extLst>
              <a:ext uri="{FF2B5EF4-FFF2-40B4-BE49-F238E27FC236}">
                <a16:creationId xmlns:a16="http://schemas.microsoft.com/office/drawing/2014/main" id="{0BF7038D-D496-7248-87EC-9540380F1D12}"/>
              </a:ext>
            </a:extLst>
          </p:cNvPr>
          <p:cNvSpPr>
            <a:spLocks noGrp="1"/>
          </p:cNvSpPr>
          <p:nvPr>
            <p:ph type="body" sz="quarter" idx="13" hasCustomPrompt="1"/>
          </p:nvPr>
        </p:nvSpPr>
        <p:spPr>
          <a:xfrm>
            <a:off x="6383338" y="1469871"/>
            <a:ext cx="4572000" cy="4860591"/>
          </a:xfrm>
        </p:spPr>
        <p:txBody>
          <a:bodyPr>
            <a:normAutofit/>
          </a:bodyPr>
          <a:lstStyle>
            <a:lvl1pPr>
              <a:spcBef>
                <a:spcPts val="24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Tree>
    <p:extLst>
      <p:ext uri="{BB962C8B-B14F-4D97-AF65-F5344CB8AC3E}">
        <p14:creationId xmlns:p14="http://schemas.microsoft.com/office/powerpoint/2010/main" val="967991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Text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Photo+Text</a:t>
            </a:r>
            <a:r>
              <a:rPr lang="en-US"/>
              <a:t> (W)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marL="917575" marR="0"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marL="917575" marR="0" lvl="4" indent="-225425" algn="l" defTabSz="914314" rtl="0" eaLnBrk="1" fontAlgn="auto" latinLnBrk="0" hangingPunct="1">
              <a:lnSpc>
                <a:spcPct val="100000"/>
              </a:lnSpc>
              <a:spcBef>
                <a:spcPts val="600"/>
              </a:spcBef>
              <a:spcAft>
                <a:spcPts val="0"/>
              </a:spcAft>
              <a:buClr>
                <a:schemeClr val="bg1">
                  <a:lumMod val="50000"/>
                </a:schemeClr>
              </a:buClr>
              <a:buSzTx/>
              <a:buFont typeface=".HelveticaNeueDeskInterface-Regular"/>
              <a:buChar char="●"/>
              <a:tabLst/>
              <a:defRPr/>
            </a:pPr>
            <a:r>
              <a:rPr lang="en-US"/>
              <a:t>Quadruple-click the “Indent More” button (above) for fourth-level bullets</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1239838" y="1669499"/>
            <a:ext cx="4856162" cy="44805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239839" y="5889219"/>
            <a:ext cx="4856162"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189498317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340806" y="491385"/>
            <a:ext cx="3670259" cy="978486"/>
          </a:xfrm>
          <a:prstGeom prst="rect">
            <a:avLst/>
          </a:prstGeom>
        </p:spPr>
        <p:txBody>
          <a:bodyPr vert="horz" lIns="0" tIns="0" rIns="0" bIns="0" rtlCol="0" anchor="ctr">
            <a:normAutofit/>
          </a:bodyPr>
          <a:lstStyle>
            <a:lvl1pPr algn="l">
              <a:defRPr lang="en-US" sz="2400" dirty="0">
                <a:solidFill>
                  <a:schemeClr val="tx2"/>
                </a:solidFill>
                <a:latin typeface="Arial Black" charset="0"/>
                <a:ea typeface="Arial Black" charset="0"/>
                <a:cs typeface="Arial Black" charset="0"/>
              </a:defRPr>
            </a:lvl1pPr>
          </a:lstStyle>
          <a:p>
            <a:pPr marL="0" lvl="0"/>
            <a:r>
              <a:rPr lang="en-US"/>
              <a:t>Title for </a:t>
            </a:r>
            <a:r>
              <a:rPr lang="en-US" err="1"/>
              <a:t>Text+Photo</a:t>
            </a:r>
            <a:r>
              <a:rPr lang="en-US"/>
              <a:t> (W)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340806" y="1469871"/>
            <a:ext cx="3670259" cy="4860591"/>
          </a:xfrm>
        </p:spPr>
        <p:txBody>
          <a:bodyPr>
            <a:normAutofit/>
          </a:bodyPr>
          <a:lstStyle>
            <a:lvl1pPr>
              <a:spcBef>
                <a:spcPts val="2000"/>
              </a:spcBef>
              <a:defRPr sz="1800">
                <a:solidFill>
                  <a:schemeClr val="tx1"/>
                </a:solidFill>
              </a:defRPr>
            </a:lvl1pPr>
            <a:lvl2pPr>
              <a:defRPr sz="1800"/>
            </a:lvl2pPr>
            <a:lvl3pPr marL="458788" marR="0"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sz="1800"/>
            </a:lvl3pPr>
            <a:lvl4pPr>
              <a:defRPr sz="1800"/>
            </a:lvl4pPr>
            <a:lvl5pPr>
              <a:defRPr sz="1800"/>
            </a:lvl5pPr>
          </a:lstStyle>
          <a:p>
            <a:pPr lvl="0"/>
            <a:r>
              <a:rPr lang="en-US"/>
              <a:t>Paragraph/</a:t>
            </a:r>
            <a:r>
              <a:rPr lang="en-US" err="1"/>
              <a:t>unbulleted</a:t>
            </a:r>
            <a:r>
              <a:rPr lang="en-US"/>
              <a:t> text formatting</a:t>
            </a:r>
          </a:p>
          <a:p>
            <a:pPr lvl="1"/>
            <a:r>
              <a:rPr lang="en-US"/>
              <a:t>Click the “Indent More” button (in the Home ribbon, above) for first-level bullets</a:t>
            </a:r>
          </a:p>
          <a:p>
            <a:pPr marL="458788" marR="0" lvl="2" indent="-225425" algn="l" defTabSz="914314" rtl="0" eaLnBrk="1" fontAlgn="auto" latinLnBrk="0" hangingPunct="1">
              <a:lnSpc>
                <a:spcPct val="100000"/>
              </a:lnSpc>
              <a:spcBef>
                <a:spcPts val="600"/>
              </a:spcBef>
              <a:spcAft>
                <a:spcPts val="0"/>
              </a:spcAft>
              <a:buClr>
                <a:schemeClr val="bg1">
                  <a:lumMod val="50000"/>
                </a:schemeClr>
              </a:buClr>
              <a:buSzPct val="65000"/>
              <a:buFont typeface="ArialMT"/>
              <a:buChar char="►"/>
              <a:tabLst/>
              <a:defRPr/>
            </a:pPr>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Picture Placeholder 2">
            <a:extLst>
              <a:ext uri="{FF2B5EF4-FFF2-40B4-BE49-F238E27FC236}">
                <a16:creationId xmlns:a16="http://schemas.microsoft.com/office/drawing/2014/main" id="{47569D7D-6010-454B-A86B-B6C69D7E2E6B}"/>
              </a:ext>
            </a:extLst>
          </p:cNvPr>
          <p:cNvSpPr>
            <a:spLocks noGrp="1"/>
          </p:cNvSpPr>
          <p:nvPr>
            <p:ph type="pic" sz="quarter" idx="11" hasCustomPrompt="1"/>
          </p:nvPr>
        </p:nvSpPr>
        <p:spPr>
          <a:xfrm>
            <a:off x="4191000" y="-1"/>
            <a:ext cx="8001000" cy="662940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FD26CCD3-E500-1F49-8DD8-1545E2CBF0B3}"/>
              </a:ext>
            </a:extLst>
          </p:cNvPr>
          <p:cNvSpPr>
            <a:spLocks noGrp="1"/>
          </p:cNvSpPr>
          <p:nvPr>
            <p:ph type="body" sz="quarter" idx="12" hasCustomPrompt="1"/>
          </p:nvPr>
        </p:nvSpPr>
        <p:spPr>
          <a:xfrm rot="5400000">
            <a:off x="8746884" y="3184281"/>
            <a:ext cx="6629396"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8305052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hoto+Photo (W)">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tx2"/>
                </a:solidFill>
                <a:latin typeface="Arial Black" charset="0"/>
                <a:ea typeface="Arial Black" charset="0"/>
                <a:cs typeface="Arial Black" charset="0"/>
              </a:defRPr>
            </a:lvl1pPr>
          </a:lstStyle>
          <a:p>
            <a:pPr marL="0" lvl="0"/>
            <a:r>
              <a:rPr lang="en-US"/>
              <a:t>Title for </a:t>
            </a:r>
            <a:r>
              <a:rPr lang="en-US" err="1"/>
              <a:t>Photo+Photo</a:t>
            </a:r>
            <a:r>
              <a:rPr lang="en-US"/>
              <a:t> (W)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bg1">
              <a:lumMod val="90000"/>
            </a:schemeClr>
          </a:solidFill>
        </p:spPr>
        <p:txBody>
          <a:bodyPr lIns="365760" tIns="365760" rIns="365760" bIns="1828800" anchor="b">
            <a:normAutofit/>
          </a:bodyPr>
          <a:lstStyle>
            <a:lvl1pPr marL="0" indent="0" algn="ctr">
              <a:buNone/>
              <a:defRPr sz="1600" i="1">
                <a:solidFill>
                  <a:schemeClr val="bg1">
                    <a:lumMod val="75000"/>
                  </a:schemeClr>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2097190929"/>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Photo+Title (W)">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1" y="5349453"/>
            <a:ext cx="12192000" cy="1508547"/>
          </a:xfrm>
          <a:prstGeom prst="rect">
            <a:avLst/>
          </a:prstGeom>
        </p:spPr>
        <p:txBody>
          <a:bodyPr vert="horz" lIns="457200" tIns="182880" rIns="457200" bIns="182880" rtlCol="0" anchor="t" anchorCtr="0">
            <a:noAutofit/>
          </a:bodyPr>
          <a:lstStyle>
            <a:lvl1pPr algn="ctr">
              <a:defRPr lang="en-US" sz="2400" dirty="0">
                <a:solidFill>
                  <a:schemeClr val="tx2"/>
                </a:solidFill>
                <a:latin typeface="Arial Black" charset="0"/>
                <a:ea typeface="Arial Black" charset="0"/>
                <a:cs typeface="Arial Black" charset="0"/>
              </a:defRPr>
            </a:lvl1pPr>
          </a:lstStyle>
          <a:p>
            <a:pPr marL="0" lvl="0"/>
            <a:r>
              <a:rPr lang="en-US"/>
              <a:t>Title for Large Photo (W) Layout</a:t>
            </a:r>
          </a:p>
        </p:txBody>
      </p:sp>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0"/>
            <a:ext cx="12192000" cy="5349875"/>
          </a:xfrm>
          <a:solidFill>
            <a:schemeClr val="bg1">
              <a:lumMod val="90000"/>
            </a:schemeClr>
          </a:solidFill>
        </p:spPr>
        <p:txBody>
          <a:bodyPr tIns="0" bIns="20574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61435043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tra-Large Photo+Title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172200"/>
          </a:xfrm>
          <a:solidFill>
            <a:schemeClr val="bg1">
              <a:lumMod val="90000"/>
            </a:schemeClr>
          </a:solidFill>
        </p:spPr>
        <p:txBody>
          <a:bodyPr tIns="0" bIns="256032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975483" y="2955682"/>
            <a:ext cx="617219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4" name="Title Placeholder 1">
            <a:extLst>
              <a:ext uri="{FF2B5EF4-FFF2-40B4-BE49-F238E27FC236}">
                <a16:creationId xmlns:a16="http://schemas.microsoft.com/office/drawing/2014/main" id="{24F27426-24A7-3845-8E05-8360D202A2F3}"/>
              </a:ext>
            </a:extLst>
          </p:cNvPr>
          <p:cNvSpPr>
            <a:spLocks noGrp="1"/>
          </p:cNvSpPr>
          <p:nvPr>
            <p:ph type="title" hasCustomPrompt="1"/>
          </p:nvPr>
        </p:nvSpPr>
        <p:spPr>
          <a:xfrm>
            <a:off x="0" y="6172200"/>
            <a:ext cx="12202245" cy="685800"/>
          </a:xfrm>
          <a:prstGeom prst="rect">
            <a:avLst/>
          </a:prstGeom>
        </p:spPr>
        <p:txBody>
          <a:bodyPr vert="horz" lIns="457200" tIns="91440" rIns="457200" bIns="182880" rtlCol="0" anchor="t" anchorCtr="0">
            <a:normAutofit/>
          </a:bodyPr>
          <a:lstStyle>
            <a:lvl1pPr algn="ctr">
              <a:defRPr lang="en-US" sz="2200" dirty="0">
                <a:solidFill>
                  <a:schemeClr val="tx2"/>
                </a:solidFill>
                <a:latin typeface="Arial Black" charset="0"/>
                <a:ea typeface="Arial Black" charset="0"/>
                <a:cs typeface="Arial Black" charset="0"/>
              </a:defRPr>
            </a:lvl1pPr>
          </a:lstStyle>
          <a:p>
            <a:pPr marL="0" lvl="0"/>
            <a:r>
              <a:rPr lang="en-US"/>
              <a:t>Title for Extra-Large </a:t>
            </a:r>
            <a:r>
              <a:rPr lang="en-US" err="1"/>
              <a:t>Photo+Title</a:t>
            </a:r>
            <a:r>
              <a:rPr lang="en-US"/>
              <a:t> (W) Layout</a:t>
            </a:r>
          </a:p>
        </p:txBody>
      </p:sp>
    </p:spTree>
    <p:extLst>
      <p:ext uri="{BB962C8B-B14F-4D97-AF65-F5344CB8AC3E}">
        <p14:creationId xmlns:p14="http://schemas.microsoft.com/office/powerpoint/2010/main" val="3543815255"/>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xtra-Large Photo (W)">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58B1EB05-4C3D-C643-8F71-7489EF7CE397}"/>
              </a:ext>
            </a:extLst>
          </p:cNvPr>
          <p:cNvSpPr>
            <a:spLocks noGrp="1"/>
          </p:cNvSpPr>
          <p:nvPr>
            <p:ph type="pic" sz="quarter" idx="10" hasCustomPrompt="1"/>
          </p:nvPr>
        </p:nvSpPr>
        <p:spPr>
          <a:xfrm>
            <a:off x="0" y="-1"/>
            <a:ext cx="12192000" cy="6583680"/>
          </a:xfrm>
          <a:solidFill>
            <a:schemeClr val="bg1">
              <a:lumMod val="90000"/>
            </a:schemeClr>
          </a:solidFill>
        </p:spPr>
        <p:txBody>
          <a:bodyPr tIns="0" bIns="2743200" anchor="b"/>
          <a:lstStyle>
            <a:lvl1pPr algn="ctr">
              <a:defRPr i="1">
                <a:solidFill>
                  <a:schemeClr val="bg1">
                    <a:lumMod val="75000"/>
                  </a:schemeClr>
                </a:solidFill>
              </a:defRPr>
            </a:lvl1pPr>
          </a:lstStyle>
          <a:p>
            <a:r>
              <a:rPr lang="en-US"/>
              <a:t>Click icon to insert a photo.</a:t>
            </a:r>
          </a:p>
        </p:txBody>
      </p:sp>
      <p:sp>
        <p:nvSpPr>
          <p:cNvPr id="6" name="Text Placeholder 4">
            <a:extLst>
              <a:ext uri="{FF2B5EF4-FFF2-40B4-BE49-F238E27FC236}">
                <a16:creationId xmlns:a16="http://schemas.microsoft.com/office/drawing/2014/main" id="{EC91875E-B0A9-0447-9F79-6199D7261229}"/>
              </a:ext>
            </a:extLst>
          </p:cNvPr>
          <p:cNvSpPr>
            <a:spLocks noGrp="1"/>
          </p:cNvSpPr>
          <p:nvPr>
            <p:ph type="body" sz="quarter" idx="11" hasCustomPrompt="1"/>
          </p:nvPr>
        </p:nvSpPr>
        <p:spPr>
          <a:xfrm rot="5400000">
            <a:off x="8769743" y="3161422"/>
            <a:ext cx="6583678" cy="260840"/>
          </a:xfrm>
        </p:spPr>
        <p:txBody>
          <a:bodyPr lIns="91440" tIns="45720" rIns="91440" bIns="45720">
            <a:noAutofit/>
          </a:bodyPr>
          <a:lstStyle>
            <a:lvl1pPr>
              <a:defRPr sz="900">
                <a:solidFill>
                  <a:schemeClr val="bg1">
                    <a:lumMod val="25000"/>
                  </a:schemeClr>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Tree>
    <p:extLst>
      <p:ext uri="{BB962C8B-B14F-4D97-AF65-F5344CB8AC3E}">
        <p14:creationId xmlns:p14="http://schemas.microsoft.com/office/powerpoint/2010/main" val="374499536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ingle-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Single-Column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9715500" cy="4860591"/>
          </a:xfrm>
        </p:spPr>
        <p:txBody>
          <a:bodyPr/>
          <a:lstStyle>
            <a:lvl1pPr marL="0" marR="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solidFill>
                  <a:schemeClr val="bg1"/>
                </a:solidFill>
              </a:defRPr>
            </a:lvl1pPr>
            <a:lvl2pPr>
              <a:buClr>
                <a:schemeClr val="tx2">
                  <a:lumMod val="40000"/>
                  <a:lumOff val="60000"/>
                </a:schemeClr>
              </a:buClr>
              <a:defRPr>
                <a:solidFill>
                  <a:schemeClr val="bg1"/>
                </a:solidFill>
              </a:defRPr>
            </a:lvl2pPr>
            <a:lvl3pPr>
              <a:buClr>
                <a:schemeClr val="bg1">
                  <a:lumMod val="75000"/>
                </a:schemeClr>
              </a:buClr>
              <a:defRPr>
                <a:solidFill>
                  <a:schemeClr val="bg1"/>
                </a:solidFill>
              </a:defRPr>
            </a:lvl3pPr>
            <a:lvl4pPr>
              <a:buClr>
                <a:schemeClr val="tx2">
                  <a:lumMod val="40000"/>
                  <a:lumOff val="60000"/>
                </a:schemeClr>
              </a:buClr>
              <a:defRPr>
                <a:solidFill>
                  <a:schemeClr val="bg1"/>
                </a:solidFill>
              </a:defRPr>
            </a:lvl4pPr>
            <a:lvl5pPr>
              <a:buClr>
                <a:schemeClr val="bg1">
                  <a:lumMod val="75000"/>
                </a:schemeClr>
              </a:buClr>
              <a:defRPr>
                <a:solidFill>
                  <a:schemeClr val="bg1"/>
                </a:solidFill>
              </a:defRPr>
            </a:lvl5pPr>
          </a:lstStyle>
          <a:p>
            <a:pPr marL="0" marR="0" lvl="0" indent="0" algn="l" defTabSz="914314" rtl="0" eaLnBrk="1" fontAlgn="auto" latinLnBrk="0" hangingPunct="1">
              <a:lnSpc>
                <a:spcPct val="100000"/>
              </a:lnSpc>
              <a:spcBef>
                <a:spcPts val="2400"/>
              </a:spcBef>
              <a:spcAft>
                <a:spcPts val="0"/>
              </a:spcAft>
              <a:buClr>
                <a:schemeClr val="accent1"/>
              </a:buClr>
              <a:buSzPct val="110000"/>
              <a:buFont typeface="Wingdings" charset="2"/>
              <a:buNone/>
              <a:tabLst/>
              <a:defRPr/>
            </a:pPr>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5" name="TextBox 4">
            <a:extLst>
              <a:ext uri="{FF2B5EF4-FFF2-40B4-BE49-F238E27FC236}">
                <a16:creationId xmlns:a16="http://schemas.microsoft.com/office/drawing/2014/main" id="{E06FD9C8-9F14-B64C-88D7-AFEADAB39B39}"/>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6" name="TextBox 5">
            <a:extLst>
              <a:ext uri="{FF2B5EF4-FFF2-40B4-BE49-F238E27FC236}">
                <a16:creationId xmlns:a16="http://schemas.microsoft.com/office/drawing/2014/main" id="{5A96EC64-FF13-864C-A946-003FDB8560C2}"/>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57891025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pt. Presentation 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E35A615-44B8-AC4C-BDEB-B9D50F7261D9}"/>
              </a:ext>
            </a:extLst>
          </p:cNvPr>
          <p:cNvSpPr/>
          <p:nvPr userDrawn="1"/>
        </p:nvSpPr>
        <p:spPr>
          <a:xfrm>
            <a:off x="11938958" y="-2"/>
            <a:ext cx="253042" cy="68580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741048" y="1940930"/>
            <a:ext cx="5515284" cy="2239337"/>
          </a:xfrm>
        </p:spPr>
        <p:txBody>
          <a:bodyPr lIns="0" tIns="0" rIns="0" bIns="45720" anchor="b" anchorCtr="0">
            <a:normAutofit/>
          </a:bodyPr>
          <a:lstStyle>
            <a:lvl1pPr algn="l">
              <a:lnSpc>
                <a:spcPct val="95000"/>
              </a:lnSpc>
              <a:defRPr sz="4000" b="0" i="0">
                <a:solidFill>
                  <a:schemeClr val="tx2"/>
                </a:solidFill>
                <a:latin typeface="Arial Black" panose="020B0604020202020204" pitchFamily="34" charset="0"/>
                <a:cs typeface="Arial Black" panose="020B0604020202020204" pitchFamily="34" charset="0"/>
              </a:defRPr>
            </a:lvl1pPr>
          </a:lstStyle>
          <a:p>
            <a:r>
              <a:rPr lang="en-US"/>
              <a:t>Presentation Title up to three lines in length</a:t>
            </a:r>
          </a:p>
        </p:txBody>
      </p:sp>
      <p:sp>
        <p:nvSpPr>
          <p:cNvPr id="3" name="Subtitle 2"/>
          <p:cNvSpPr>
            <a:spLocks noGrp="1"/>
          </p:cNvSpPr>
          <p:nvPr>
            <p:ph type="subTitle" idx="1" hasCustomPrompt="1"/>
          </p:nvPr>
        </p:nvSpPr>
        <p:spPr>
          <a:xfrm>
            <a:off x="5741048" y="4180267"/>
            <a:ext cx="5515284" cy="465240"/>
          </a:xfrm>
        </p:spPr>
        <p:txBody>
          <a:bodyPr lIns="0" tIns="91440" rIns="0" bIns="0"/>
          <a:lstStyle>
            <a:lvl1pPr marL="0" indent="0" algn="l">
              <a:buNone/>
              <a:defRPr b="1" cap="all" baseline="0">
                <a:solidFill>
                  <a:schemeClr val="tx2"/>
                </a:solidFill>
              </a:defRPr>
            </a:lvl1pPr>
            <a:lvl2pPr marL="457157" indent="0" algn="ctr">
              <a:buNone/>
              <a:defRPr>
                <a:solidFill>
                  <a:schemeClr val="tx1">
                    <a:tint val="75000"/>
                  </a:schemeClr>
                </a:solidFill>
              </a:defRPr>
            </a:lvl2pPr>
            <a:lvl3pPr marL="914314" indent="0" algn="ctr">
              <a:buNone/>
              <a:defRPr>
                <a:solidFill>
                  <a:schemeClr val="tx1">
                    <a:tint val="75000"/>
                  </a:schemeClr>
                </a:solidFill>
              </a:defRPr>
            </a:lvl3pPr>
            <a:lvl4pPr marL="1371472" indent="0" algn="ctr">
              <a:buNone/>
              <a:defRPr>
                <a:solidFill>
                  <a:schemeClr val="tx1">
                    <a:tint val="75000"/>
                  </a:schemeClr>
                </a:solidFill>
              </a:defRPr>
            </a:lvl4pPr>
            <a:lvl5pPr marL="1828628" indent="0" algn="ctr">
              <a:buNone/>
              <a:defRPr>
                <a:solidFill>
                  <a:schemeClr val="tx1">
                    <a:tint val="75000"/>
                  </a:schemeClr>
                </a:solidFill>
              </a:defRPr>
            </a:lvl5pPr>
            <a:lvl6pPr marL="2285785" indent="0" algn="ctr">
              <a:buNone/>
              <a:defRPr>
                <a:solidFill>
                  <a:schemeClr val="tx1">
                    <a:tint val="75000"/>
                  </a:schemeClr>
                </a:solidFill>
              </a:defRPr>
            </a:lvl6pPr>
            <a:lvl7pPr marL="2742942" indent="0" algn="ctr">
              <a:buNone/>
              <a:defRPr>
                <a:solidFill>
                  <a:schemeClr val="tx1">
                    <a:tint val="75000"/>
                  </a:schemeClr>
                </a:solidFill>
              </a:defRPr>
            </a:lvl7pPr>
            <a:lvl8pPr marL="3200100" indent="0" algn="ctr">
              <a:buNone/>
              <a:defRPr>
                <a:solidFill>
                  <a:schemeClr val="tx1">
                    <a:tint val="75000"/>
                  </a:schemeClr>
                </a:solidFill>
              </a:defRPr>
            </a:lvl8pPr>
            <a:lvl9pPr marL="3657257" indent="0" algn="ctr">
              <a:buNone/>
              <a:defRPr>
                <a:solidFill>
                  <a:schemeClr val="tx1">
                    <a:tint val="75000"/>
                  </a:schemeClr>
                </a:solidFill>
              </a:defRPr>
            </a:lvl9pPr>
          </a:lstStyle>
          <a:p>
            <a:r>
              <a:rPr lang="en-US"/>
              <a:t>Month </a:t>
            </a:r>
            <a:r>
              <a:rPr lang="en-US" err="1"/>
              <a:t>dd</a:t>
            </a:r>
            <a:r>
              <a:rPr lang="en-US"/>
              <a:t>, </a:t>
            </a:r>
            <a:r>
              <a:rPr lang="en-US" err="1"/>
              <a:t>yyyy</a:t>
            </a:r>
            <a:endParaRPr lang="en-US"/>
          </a:p>
        </p:txBody>
      </p:sp>
      <p:sp>
        <p:nvSpPr>
          <p:cNvPr id="12" name="Text Placeholder 11">
            <a:extLst>
              <a:ext uri="{FF2B5EF4-FFF2-40B4-BE49-F238E27FC236}">
                <a16:creationId xmlns:a16="http://schemas.microsoft.com/office/drawing/2014/main" id="{FF8FC6B8-AF18-8A44-98A9-C2E79C685356}"/>
              </a:ext>
            </a:extLst>
          </p:cNvPr>
          <p:cNvSpPr>
            <a:spLocks noGrp="1"/>
          </p:cNvSpPr>
          <p:nvPr>
            <p:ph type="body" sz="quarter" idx="10" hasCustomPrompt="1"/>
          </p:nvPr>
        </p:nvSpPr>
        <p:spPr>
          <a:xfrm>
            <a:off x="5741048" y="4879731"/>
            <a:ext cx="5515284" cy="1213338"/>
          </a:xfrm>
        </p:spPr>
        <p:txBody>
          <a:bodyPr lIns="0" tIns="0" rIns="0" bIns="0" anchor="b" anchorCtr="0"/>
          <a:lstStyle>
            <a:lvl1pPr marL="0" indent="0">
              <a:spcBef>
                <a:spcPts val="300"/>
              </a:spcBef>
              <a:buNone/>
              <a:tabLst/>
              <a:defRPr>
                <a:solidFill>
                  <a:schemeClr val="bg1">
                    <a:lumMod val="50000"/>
                  </a:schemeClr>
                </a:solidFill>
              </a:defRPr>
            </a:lvl1pPr>
            <a:lvl2pPr marL="0" indent="0">
              <a:spcBef>
                <a:spcPts val="300"/>
              </a:spcBef>
              <a:buNone/>
              <a:tabLst/>
              <a:defRPr>
                <a:solidFill>
                  <a:schemeClr val="bg1">
                    <a:lumMod val="50000"/>
                  </a:schemeClr>
                </a:solidFill>
              </a:defRPr>
            </a:lvl2pPr>
            <a:lvl3pPr marL="0" indent="0">
              <a:spcBef>
                <a:spcPts val="300"/>
              </a:spcBef>
              <a:buNone/>
              <a:tabLst/>
              <a:defRPr>
                <a:solidFill>
                  <a:schemeClr val="bg1">
                    <a:lumMod val="50000"/>
                  </a:schemeClr>
                </a:solidFill>
              </a:defRPr>
            </a:lvl3pPr>
            <a:lvl4pPr marL="0" indent="0">
              <a:spcBef>
                <a:spcPts val="300"/>
              </a:spcBef>
              <a:buNone/>
              <a:tabLst/>
              <a:defRPr>
                <a:solidFill>
                  <a:schemeClr val="bg1">
                    <a:lumMod val="50000"/>
                  </a:schemeClr>
                </a:solidFill>
              </a:defRPr>
            </a:lvl4pPr>
            <a:lvl5pPr marL="0" indent="0">
              <a:spcBef>
                <a:spcPts val="300"/>
              </a:spcBef>
              <a:buNone/>
              <a:tabLst/>
              <a:defRPr>
                <a:solidFill>
                  <a:schemeClr val="bg1">
                    <a:lumMod val="50000"/>
                  </a:schemeClr>
                </a:solidFill>
              </a:defRPr>
            </a:lvl5pPr>
          </a:lstStyle>
          <a:p>
            <a:pPr lvl="0"/>
            <a:r>
              <a:rPr lang="en-US"/>
              <a:t>Speaker Name</a:t>
            </a:r>
          </a:p>
          <a:p>
            <a:pPr lvl="0"/>
            <a:r>
              <a:rPr lang="en-US"/>
              <a:t>Division/Title/Affiliation</a:t>
            </a:r>
          </a:p>
        </p:txBody>
      </p:sp>
      <p:pic>
        <p:nvPicPr>
          <p:cNvPr id="7" name="Picture 6">
            <a:extLst>
              <a:ext uri="{FF2B5EF4-FFF2-40B4-BE49-F238E27FC236}">
                <a16:creationId xmlns:a16="http://schemas.microsoft.com/office/drawing/2014/main" id="{9B8B1D83-D5BA-5545-A9AB-429652D07D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615161" y="776506"/>
            <a:ext cx="4356465" cy="1143096"/>
          </a:xfrm>
          <a:prstGeom prst="rect">
            <a:avLst/>
          </a:prstGeom>
        </p:spPr>
      </p:pic>
      <p:pic>
        <p:nvPicPr>
          <p:cNvPr id="10" name="Picture Placeholder 9" descr="Text&#10;&#10;Description automatically generated">
            <a:extLst>
              <a:ext uri="{FF2B5EF4-FFF2-40B4-BE49-F238E27FC236}">
                <a16:creationId xmlns:a16="http://schemas.microsoft.com/office/drawing/2014/main" id="{F16BA9E6-A984-234E-BB8B-0D3777E246A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338" r="16667" b="13328"/>
          <a:stretch/>
        </p:blipFill>
        <p:spPr>
          <a:xfrm>
            <a:off x="0" y="0"/>
            <a:ext cx="4891088" cy="6858000"/>
          </a:xfrm>
          <a:prstGeom prst="rect">
            <a:avLst/>
          </a:prstGeom>
        </p:spPr>
      </p:pic>
    </p:spTree>
    <p:extLst>
      <p:ext uri="{BB962C8B-B14F-4D97-AF65-F5344CB8AC3E}">
        <p14:creationId xmlns:p14="http://schemas.microsoft.com/office/powerpoint/2010/main" val="367908985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orient="horz" pos="3799">
          <p15:clr>
            <a:srgbClr val="FBAE40"/>
          </p15:clr>
        </p15:guide>
        <p15:guide id="3" pos="3600">
          <p15:clr>
            <a:srgbClr val="FBAE40"/>
          </p15:clr>
        </p15:guide>
        <p15:guide id="4" pos="3081">
          <p15:clr>
            <a:srgbClr val="FBAE40"/>
          </p15:clr>
        </p15:guide>
        <p15:guide id="5" pos="3632">
          <p15:clr>
            <a:srgbClr val="FBAE40"/>
          </p15:clr>
        </p15:guide>
        <p15:guide id="6" orient="horz" pos="83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Column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Two-Column (B) Layout</a:t>
            </a:r>
          </a:p>
        </p:txBody>
      </p:sp>
      <p:sp>
        <p:nvSpPr>
          <p:cNvPr id="3" name="Text Placeholder 2">
            <a:extLst>
              <a:ext uri="{FF2B5EF4-FFF2-40B4-BE49-F238E27FC236}">
                <a16:creationId xmlns:a16="http://schemas.microsoft.com/office/drawing/2014/main" id="{BEA590E5-B0BC-F540-8942-A0FB291DEE4F}"/>
              </a:ext>
            </a:extLst>
          </p:cNvPr>
          <p:cNvSpPr>
            <a:spLocks noGrp="1"/>
          </p:cNvSpPr>
          <p:nvPr>
            <p:ph type="body" sz="quarter" idx="10" hasCustomPrompt="1"/>
          </p:nvPr>
        </p:nvSpPr>
        <p:spPr>
          <a:xfrm>
            <a:off x="12398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cxnSp>
        <p:nvCxnSpPr>
          <p:cNvPr id="7" name="Straight Connector 6">
            <a:extLst>
              <a:ext uri="{FF2B5EF4-FFF2-40B4-BE49-F238E27FC236}">
                <a16:creationId xmlns:a16="http://schemas.microsoft.com/office/drawing/2014/main" id="{DCB5B26B-2A1F-084E-BAF6-BEA91A8E38A5}"/>
              </a:ext>
            </a:extLst>
          </p:cNvPr>
          <p:cNvCxnSpPr>
            <a:cxnSpLocks/>
          </p:cNvCxnSpPr>
          <p:nvPr userDrawn="1"/>
        </p:nvCxnSpPr>
        <p:spPr>
          <a:xfrm>
            <a:off x="6096000" y="1670538"/>
            <a:ext cx="0" cy="4425462"/>
          </a:xfrm>
          <a:prstGeom prst="line">
            <a:avLst/>
          </a:prstGeom>
          <a:ln w="9525">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977DA3E4-3B2E-0541-977B-6AF8F5235723}"/>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439480140"/>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hoto+Text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Photo+Text</a:t>
            </a:r>
            <a:r>
              <a:rPr lang="en-US"/>
              <a:t> (B) Layout</a:t>
            </a:r>
          </a:p>
        </p:txBody>
      </p:sp>
      <p:sp>
        <p:nvSpPr>
          <p:cNvPr id="4" name="Text Placeholder 2">
            <a:extLst>
              <a:ext uri="{FF2B5EF4-FFF2-40B4-BE49-F238E27FC236}">
                <a16:creationId xmlns:a16="http://schemas.microsoft.com/office/drawing/2014/main" id="{8673A610-5F4D-8049-8881-F136A3242FF6}"/>
              </a:ext>
            </a:extLst>
          </p:cNvPr>
          <p:cNvSpPr>
            <a:spLocks noGrp="1"/>
          </p:cNvSpPr>
          <p:nvPr>
            <p:ph type="body" sz="quarter" idx="11" hasCustomPrompt="1"/>
          </p:nvPr>
        </p:nvSpPr>
        <p:spPr>
          <a:xfrm>
            <a:off x="6383338" y="1469871"/>
            <a:ext cx="4572000" cy="4860591"/>
          </a:xfrm>
        </p:spPr>
        <p:txBody>
          <a:bodyPr>
            <a:normAutofit/>
          </a:bodyPr>
          <a:lstStyle>
            <a:lvl1pPr>
              <a:spcBef>
                <a:spcPts val="2000"/>
              </a:spcBef>
              <a:defRPr sz="1800">
                <a:solidFill>
                  <a:schemeClr val="bg1"/>
                </a:solidFill>
              </a:defRPr>
            </a:lvl1pPr>
            <a:lvl2pPr>
              <a:buClr>
                <a:schemeClr val="tx2">
                  <a:lumMod val="40000"/>
                  <a:lumOff val="60000"/>
                </a:schemeClr>
              </a:buClr>
              <a:defRPr sz="1800">
                <a:solidFill>
                  <a:schemeClr val="bg1"/>
                </a:solidFill>
              </a:defRPr>
            </a:lvl2pPr>
            <a:lvl3pPr>
              <a:buClr>
                <a:schemeClr val="bg1">
                  <a:lumMod val="75000"/>
                </a:schemeClr>
              </a:buClr>
              <a:defRPr sz="1800">
                <a:solidFill>
                  <a:schemeClr val="bg1"/>
                </a:solidFill>
              </a:defRPr>
            </a:lvl3pPr>
            <a:lvl4pPr>
              <a:buClr>
                <a:schemeClr val="tx2">
                  <a:lumMod val="40000"/>
                  <a:lumOff val="60000"/>
                </a:schemeClr>
              </a:buClr>
              <a:defRPr sz="1800">
                <a:solidFill>
                  <a:schemeClr val="bg1"/>
                </a:solidFill>
              </a:defRPr>
            </a:lvl4pPr>
            <a:lvl5pPr>
              <a:buClr>
                <a:schemeClr val="bg1">
                  <a:lumMod val="75000"/>
                </a:schemeClr>
              </a:buClr>
              <a:defRPr sz="1800">
                <a:solidFill>
                  <a:schemeClr val="bg1"/>
                </a:solidFill>
              </a:defRPr>
            </a:lvl5pPr>
          </a:lstStyle>
          <a:p>
            <a:pPr lvl="0"/>
            <a:r>
              <a:rPr lang="en-US"/>
              <a:t>Paragraph/</a:t>
            </a:r>
            <a:r>
              <a:rPr lang="en-US" err="1"/>
              <a:t>unbulleted</a:t>
            </a:r>
            <a:r>
              <a:rPr lang="en-US"/>
              <a:t> text formatting</a:t>
            </a:r>
          </a:p>
          <a:p>
            <a:pPr lvl="1"/>
            <a:r>
              <a:rPr lang="en-US"/>
              <a:t>Click the “Indent More” button (in the Home ribbon, above) for first-level bullets</a:t>
            </a:r>
          </a:p>
          <a:p>
            <a:pPr lvl="2"/>
            <a:r>
              <a:rPr lang="en-US"/>
              <a:t>Double-click the “Indent More” button (above) for second-level bullets</a:t>
            </a:r>
          </a:p>
          <a:p>
            <a:pPr lvl="3"/>
            <a:r>
              <a:rPr lang="en-US"/>
              <a:t>Triple-click the “Indent More” button (above) for third-level bullets</a:t>
            </a:r>
          </a:p>
          <a:p>
            <a:pPr lvl="4"/>
            <a:r>
              <a:rPr lang="en-US"/>
              <a:t>Quadruple-click the “Indent More” button (above) for fourth-level bullets</a:t>
            </a:r>
          </a:p>
        </p:txBody>
      </p:sp>
      <p:sp>
        <p:nvSpPr>
          <p:cNvPr id="6" name="TextBox 5">
            <a:extLst>
              <a:ext uri="{FF2B5EF4-FFF2-40B4-BE49-F238E27FC236}">
                <a16:creationId xmlns:a16="http://schemas.microsoft.com/office/drawing/2014/main" id="{77362889-E692-BF4A-B8C8-D6FF23EE4CF0}"/>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9" name="Picture Placeholder 4">
            <a:extLst>
              <a:ext uri="{FF2B5EF4-FFF2-40B4-BE49-F238E27FC236}">
                <a16:creationId xmlns:a16="http://schemas.microsoft.com/office/drawing/2014/main" id="{ADC7D600-7783-1F4F-AD62-06B784E129FD}"/>
              </a:ext>
            </a:extLst>
          </p:cNvPr>
          <p:cNvSpPr>
            <a:spLocks noGrp="1"/>
          </p:cNvSpPr>
          <p:nvPr>
            <p:ph type="pic" sz="quarter" idx="13" hasCustomPrompt="1"/>
          </p:nvPr>
        </p:nvSpPr>
        <p:spPr>
          <a:xfrm>
            <a:off x="1239838" y="1672046"/>
            <a:ext cx="4855464" cy="44805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10" name="Text Placeholder 4">
            <a:extLst>
              <a:ext uri="{FF2B5EF4-FFF2-40B4-BE49-F238E27FC236}">
                <a16:creationId xmlns:a16="http://schemas.microsoft.com/office/drawing/2014/main" id="{A3893C67-9BAE-6946-9896-78E2472B03D8}"/>
              </a:ext>
            </a:extLst>
          </p:cNvPr>
          <p:cNvSpPr>
            <a:spLocks noGrp="1"/>
          </p:cNvSpPr>
          <p:nvPr>
            <p:ph type="body" sz="quarter" idx="14" hasCustomPrompt="1"/>
          </p:nvPr>
        </p:nvSpPr>
        <p:spPr>
          <a:xfrm>
            <a:off x="1239838" y="5891766"/>
            <a:ext cx="4855464"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TextBox 7">
            <a:extLst>
              <a:ext uri="{FF2B5EF4-FFF2-40B4-BE49-F238E27FC236}">
                <a16:creationId xmlns:a16="http://schemas.microsoft.com/office/drawing/2014/main" id="{756952C3-4C2E-2E4B-938D-6747E74144D1}"/>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405396119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1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1239838" y="491385"/>
            <a:ext cx="9715500" cy="978486"/>
          </a:xfrm>
          <a:prstGeom prst="rect">
            <a:avLst/>
          </a:prstGeom>
        </p:spPr>
        <p:txBody>
          <a:bodyPr vert="horz" lIns="0" tIns="0" rIns="0" bIns="0" rtlCol="0" anchor="ctr">
            <a:normAutofit/>
          </a:bodyPr>
          <a:lstStyle>
            <a:lvl1pPr algn="l">
              <a:defRPr lang="en-US" sz="2800" dirty="0">
                <a:solidFill>
                  <a:schemeClr val="bg1"/>
                </a:solidFill>
                <a:latin typeface="Arial Black" charset="0"/>
                <a:ea typeface="Arial Black" charset="0"/>
                <a:cs typeface="Arial Black" charset="0"/>
              </a:defRPr>
            </a:lvl1pPr>
          </a:lstStyle>
          <a:p>
            <a:pPr marL="0" lvl="0"/>
            <a:r>
              <a:rPr lang="en-US"/>
              <a:t>Title for </a:t>
            </a:r>
            <a:r>
              <a:rPr lang="en-US" err="1"/>
              <a:t>Photo+Photo</a:t>
            </a:r>
            <a:r>
              <a:rPr lang="en-US"/>
              <a:t> (B) Layout</a:t>
            </a:r>
          </a:p>
        </p:txBody>
      </p:sp>
      <p:sp>
        <p:nvSpPr>
          <p:cNvPr id="6" name="Picture Placeholder 4">
            <a:extLst>
              <a:ext uri="{FF2B5EF4-FFF2-40B4-BE49-F238E27FC236}">
                <a16:creationId xmlns:a16="http://schemas.microsoft.com/office/drawing/2014/main" id="{68106178-1013-D249-8751-3EA29B2109C8}"/>
              </a:ext>
            </a:extLst>
          </p:cNvPr>
          <p:cNvSpPr>
            <a:spLocks noGrp="1"/>
          </p:cNvSpPr>
          <p:nvPr>
            <p:ph type="pic" sz="quarter" idx="12" hasCustomPrompt="1"/>
          </p:nvPr>
        </p:nvSpPr>
        <p:spPr>
          <a:xfrm>
            <a:off x="0"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7" name="Text Placeholder 4">
            <a:extLst>
              <a:ext uri="{FF2B5EF4-FFF2-40B4-BE49-F238E27FC236}">
                <a16:creationId xmlns:a16="http://schemas.microsoft.com/office/drawing/2014/main" id="{CDAF09BB-AD0B-2041-83F2-50D0A4E8600C}"/>
              </a:ext>
            </a:extLst>
          </p:cNvPr>
          <p:cNvSpPr>
            <a:spLocks noGrp="1"/>
          </p:cNvSpPr>
          <p:nvPr>
            <p:ph type="body" sz="quarter" idx="13" hasCustomPrompt="1"/>
          </p:nvPr>
        </p:nvSpPr>
        <p:spPr>
          <a:xfrm>
            <a:off x="1"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8" name="Picture Placeholder 4">
            <a:extLst>
              <a:ext uri="{FF2B5EF4-FFF2-40B4-BE49-F238E27FC236}">
                <a16:creationId xmlns:a16="http://schemas.microsoft.com/office/drawing/2014/main" id="{57E259A3-746A-2044-822B-3F7D859E7F10}"/>
              </a:ext>
            </a:extLst>
          </p:cNvPr>
          <p:cNvSpPr>
            <a:spLocks noGrp="1"/>
          </p:cNvSpPr>
          <p:nvPr>
            <p:ph type="pic" sz="quarter" idx="14" hasCustomPrompt="1"/>
          </p:nvPr>
        </p:nvSpPr>
        <p:spPr>
          <a:xfrm>
            <a:off x="6093439" y="1469871"/>
            <a:ext cx="6096000" cy="4251960"/>
          </a:xfrm>
          <a:solidFill>
            <a:schemeClr val="tx2">
              <a:lumMod val="50000"/>
            </a:schemeClr>
          </a:solidFill>
        </p:spPr>
        <p:txBody>
          <a:bodyPr lIns="365760" tIns="365760" rIns="365760" bIns="1828800" anchor="b">
            <a:normAutofit/>
          </a:bodyPr>
          <a:lstStyle>
            <a:lvl1pPr marL="0" indent="0" algn="ctr">
              <a:buNone/>
              <a:defRPr sz="1600" i="1">
                <a:solidFill>
                  <a:schemeClr val="tx2"/>
                </a:solidFill>
              </a:defRPr>
            </a:lvl1pPr>
          </a:lstStyle>
          <a:p>
            <a:r>
              <a:rPr lang="en-US"/>
              <a:t>Click icon to insert a photo.</a:t>
            </a:r>
          </a:p>
        </p:txBody>
      </p:sp>
      <p:sp>
        <p:nvSpPr>
          <p:cNvPr id="9" name="Text Placeholder 4">
            <a:extLst>
              <a:ext uri="{FF2B5EF4-FFF2-40B4-BE49-F238E27FC236}">
                <a16:creationId xmlns:a16="http://schemas.microsoft.com/office/drawing/2014/main" id="{E3F54B41-918E-644B-B610-DDE8277FB261}"/>
              </a:ext>
            </a:extLst>
          </p:cNvPr>
          <p:cNvSpPr>
            <a:spLocks noGrp="1"/>
          </p:cNvSpPr>
          <p:nvPr>
            <p:ph type="body" sz="quarter" idx="15" hasCustomPrompt="1"/>
          </p:nvPr>
        </p:nvSpPr>
        <p:spPr>
          <a:xfrm>
            <a:off x="6093440" y="5460991"/>
            <a:ext cx="6096000" cy="260840"/>
          </a:xfrm>
        </p:spPr>
        <p:txBody>
          <a:bodyPr lIns="45720" tIns="45720" rIns="45720" bIns="45720" anchor="b">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1" name="TextBox 10">
            <a:extLst>
              <a:ext uri="{FF2B5EF4-FFF2-40B4-BE49-F238E27FC236}">
                <a16:creationId xmlns:a16="http://schemas.microsoft.com/office/drawing/2014/main" id="{DF7CAC3A-914C-D94C-9254-C253E5803F2C}"/>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2" name="TextBox 11">
            <a:extLst>
              <a:ext uri="{FF2B5EF4-FFF2-40B4-BE49-F238E27FC236}">
                <a16:creationId xmlns:a16="http://schemas.microsoft.com/office/drawing/2014/main" id="{CB34CFCD-1F05-5846-8EF1-DF854CC09A68}"/>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1084285766"/>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Large-Photo (B)">
    <p:bg>
      <p:bgPr>
        <a:solidFill>
          <a:schemeClr val="tx2"/>
        </a:solidFill>
        <a:effectLst/>
      </p:bgPr>
    </p:bg>
    <p:spTree>
      <p:nvGrpSpPr>
        <p:cNvPr id="1" name=""/>
        <p:cNvGrpSpPr/>
        <p:nvPr/>
      </p:nvGrpSpPr>
      <p:grpSpPr>
        <a:xfrm>
          <a:off x="0" y="0"/>
          <a:ext cx="0" cy="0"/>
          <a:chOff x="0" y="0"/>
          <a:chExt cx="0" cy="0"/>
        </a:xfrm>
      </p:grpSpPr>
      <p:sp>
        <p:nvSpPr>
          <p:cNvPr id="15" name="Title Placeholder 1"/>
          <p:cNvSpPr>
            <a:spLocks noGrp="1"/>
          </p:cNvSpPr>
          <p:nvPr>
            <p:ph type="title" hasCustomPrompt="1"/>
          </p:nvPr>
        </p:nvSpPr>
        <p:spPr>
          <a:xfrm>
            <a:off x="0" y="5349450"/>
            <a:ext cx="12191999" cy="1508547"/>
          </a:xfrm>
          <a:prstGeom prst="rect">
            <a:avLst/>
          </a:prstGeom>
        </p:spPr>
        <p:txBody>
          <a:bodyPr vert="horz" lIns="457200" tIns="182880" rIns="457200" bIns="182880" rtlCol="0" anchor="t">
            <a:normAutofit/>
          </a:bodyPr>
          <a:lstStyle>
            <a:lvl1pPr algn="ctr">
              <a:defRPr lang="en-US" sz="2400" dirty="0">
                <a:solidFill>
                  <a:schemeClr val="bg1"/>
                </a:solidFill>
                <a:latin typeface="Arial Black" charset="0"/>
                <a:ea typeface="Arial Black" charset="0"/>
                <a:cs typeface="Arial Black" charset="0"/>
              </a:defRPr>
            </a:lvl1pPr>
          </a:lstStyle>
          <a:p>
            <a:pPr marL="0" lvl="0"/>
            <a:r>
              <a:rPr lang="en-US"/>
              <a:t>Title for Large-Photo (B) Layout</a:t>
            </a:r>
          </a:p>
        </p:txBody>
      </p:sp>
      <p:sp>
        <p:nvSpPr>
          <p:cNvPr id="3" name="Picture Placeholder 2">
            <a:extLst>
              <a:ext uri="{FF2B5EF4-FFF2-40B4-BE49-F238E27FC236}">
                <a16:creationId xmlns:a16="http://schemas.microsoft.com/office/drawing/2014/main" id="{6B57DE7E-D5A7-934A-BDAA-810E25C7A254}"/>
              </a:ext>
            </a:extLst>
          </p:cNvPr>
          <p:cNvSpPr>
            <a:spLocks noGrp="1"/>
          </p:cNvSpPr>
          <p:nvPr>
            <p:ph type="pic" sz="quarter" idx="10" hasCustomPrompt="1"/>
          </p:nvPr>
        </p:nvSpPr>
        <p:spPr>
          <a:xfrm>
            <a:off x="0" y="0"/>
            <a:ext cx="12192000" cy="5349875"/>
          </a:xfrm>
          <a:solidFill>
            <a:schemeClr val="tx2">
              <a:lumMod val="50000"/>
            </a:schemeClr>
          </a:solidFill>
        </p:spPr>
        <p:txBody>
          <a:bodyPr tIns="0" bIns="2057400" anchor="b"/>
          <a:lstStyle>
            <a:lvl1pPr algn="ctr">
              <a:defRPr i="1">
                <a:solidFill>
                  <a:schemeClr val="tx2"/>
                </a:solidFill>
              </a:defRPr>
            </a:lvl1pPr>
          </a:lstStyle>
          <a:p>
            <a:r>
              <a:rPr lang="en-US"/>
              <a:t>Click icon to insert a photo.</a:t>
            </a:r>
          </a:p>
        </p:txBody>
      </p:sp>
      <p:sp>
        <p:nvSpPr>
          <p:cNvPr id="5" name="Text Placeholder 4">
            <a:extLst>
              <a:ext uri="{FF2B5EF4-FFF2-40B4-BE49-F238E27FC236}">
                <a16:creationId xmlns:a16="http://schemas.microsoft.com/office/drawing/2014/main" id="{7096E3DB-FA3A-7842-8A68-4AE4AACEC5FF}"/>
              </a:ext>
            </a:extLst>
          </p:cNvPr>
          <p:cNvSpPr>
            <a:spLocks noGrp="1"/>
          </p:cNvSpPr>
          <p:nvPr>
            <p:ph type="body" sz="quarter" idx="11" hasCustomPrompt="1"/>
          </p:nvPr>
        </p:nvSpPr>
        <p:spPr>
          <a:xfrm rot="5400000">
            <a:off x="9386856" y="2544308"/>
            <a:ext cx="5349451" cy="260840"/>
          </a:xfrm>
        </p:spPr>
        <p:txBody>
          <a:bodyPr lIns="91440" tIns="45720" rIns="91440" bIns="45720">
            <a:noAutofit/>
          </a:bodyPr>
          <a:lstStyle>
            <a:lvl1pPr>
              <a:defRPr sz="90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Click here to insert photo credit/copyright information</a:t>
            </a:r>
          </a:p>
        </p:txBody>
      </p:sp>
      <p:sp>
        <p:nvSpPr>
          <p:cNvPr id="13" name="TextBox 12">
            <a:extLst>
              <a:ext uri="{FF2B5EF4-FFF2-40B4-BE49-F238E27FC236}">
                <a16:creationId xmlns:a16="http://schemas.microsoft.com/office/drawing/2014/main" id="{5558205F-7910-2A4D-9D13-3F4027CE12D3}"/>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7" name="TextBox 6">
            <a:extLst>
              <a:ext uri="{FF2B5EF4-FFF2-40B4-BE49-F238E27FC236}">
                <a16:creationId xmlns:a16="http://schemas.microsoft.com/office/drawing/2014/main" id="{B93DB1BE-C0A6-9A4B-BBE1-B28D01538C9C}"/>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accent1">
                    <a:lumMod val="60000"/>
                    <a:lumOff val="40000"/>
                  </a:schemeClr>
                </a:solidFill>
                <a:latin typeface="Arial Black" charset="0"/>
                <a:cs typeface="Arial Black" charset="0"/>
              </a:rPr>
              <a:t>IMF </a:t>
            </a:r>
            <a:r>
              <a:rPr lang="en-US" sz="900" b="0">
                <a:solidFill>
                  <a:schemeClr val="accent1">
                    <a:lumMod val="60000"/>
                    <a:lumOff val="40000"/>
                  </a:schemeClr>
                </a:solidFill>
                <a:latin typeface="+mn-lt"/>
                <a:cs typeface="Arial Black" charset="0"/>
              </a:rPr>
              <a:t>| Asia and Pacific Department - Regional Economic Outlook</a:t>
            </a:r>
            <a:endParaRPr lang="en-US" sz="900" b="0">
              <a:solidFill>
                <a:schemeClr val="accent1">
                  <a:lumMod val="60000"/>
                  <a:lumOff val="40000"/>
                </a:schemeClr>
              </a:solidFill>
              <a:latin typeface="+mn-lt"/>
            </a:endParaRPr>
          </a:p>
        </p:txBody>
      </p:sp>
    </p:spTree>
    <p:extLst>
      <p:ext uri="{BB962C8B-B14F-4D97-AF65-F5344CB8AC3E}">
        <p14:creationId xmlns:p14="http://schemas.microsoft.com/office/powerpoint/2010/main" val="467894732"/>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Divider (Image)">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(Image)</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tx1">
                    <a:lumMod val="65000"/>
                    <a:lumOff val="35000"/>
                  </a:schemeClr>
                </a:solidFill>
              </a:rPr>
              <a:pPr algn="r"/>
              <a:t>‹#›</a:t>
            </a:fld>
            <a:endParaRPr lang="en-US" sz="1000">
              <a:solidFill>
                <a:schemeClr val="tx1">
                  <a:lumMod val="65000"/>
                  <a:lumOff val="35000"/>
                </a:schemeClr>
              </a:solidFill>
            </a:endParaRPr>
          </a:p>
        </p:txBody>
      </p:sp>
      <p:sp>
        <p:nvSpPr>
          <p:cNvPr id="5" name="TextBox 4">
            <a:extLst>
              <a:ext uri="{FF2B5EF4-FFF2-40B4-BE49-F238E27FC236}">
                <a16:creationId xmlns:a16="http://schemas.microsoft.com/office/drawing/2014/main" id="{8145E01C-AEC6-944C-87EE-BF3930DECD77}"/>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tx1">
                    <a:lumMod val="65000"/>
                    <a:lumOff val="35000"/>
                  </a:schemeClr>
                </a:solidFill>
                <a:latin typeface="Arial Black" charset="0"/>
                <a:cs typeface="Arial Black" charset="0"/>
              </a:rPr>
              <a:t>IMF </a:t>
            </a:r>
            <a:r>
              <a:rPr lang="en-US" sz="900" b="0">
                <a:solidFill>
                  <a:schemeClr val="tx1">
                    <a:lumMod val="65000"/>
                    <a:lumOff val="35000"/>
                  </a:schemeClr>
                </a:solidFill>
                <a:latin typeface="+mn-lt"/>
                <a:cs typeface="Arial Black" charset="0"/>
              </a:rPr>
              <a:t>| Asia and Pacific Department - Regional Economic Outlook</a:t>
            </a:r>
            <a:endParaRPr lang="en-US" sz="900" b="0">
              <a:solidFill>
                <a:schemeClr val="tx1">
                  <a:lumMod val="65000"/>
                  <a:lumOff val="35000"/>
                </a:schemeClr>
              </a:solidFill>
              <a:latin typeface="+mn-lt"/>
            </a:endParaRPr>
          </a:p>
        </p:txBody>
      </p:sp>
    </p:spTree>
    <p:extLst>
      <p:ext uri="{BB962C8B-B14F-4D97-AF65-F5344CB8AC3E}">
        <p14:creationId xmlns:p14="http://schemas.microsoft.com/office/powerpoint/2010/main" val="363902643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Cyan)">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(Cyan)</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5" name="TextBox 4">
            <a:extLst>
              <a:ext uri="{FF2B5EF4-FFF2-40B4-BE49-F238E27FC236}">
                <a16:creationId xmlns:a16="http://schemas.microsoft.com/office/drawing/2014/main" id="{6DF8BAEA-9E97-CB4A-A054-CE40A9B985E6}"/>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809606539"/>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Divider (Purple)">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(Blue)</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5" name="TextBox 4">
            <a:extLst>
              <a:ext uri="{FF2B5EF4-FFF2-40B4-BE49-F238E27FC236}">
                <a16:creationId xmlns:a16="http://schemas.microsoft.com/office/drawing/2014/main" id="{6B96268F-76DC-1940-8D6D-592108AEBF14}"/>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151193742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Green)">
    <p:bg>
      <p:bgPr>
        <a:solidFill>
          <a:schemeClr val="accent5"/>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(Green)</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5" name="TextBox 4">
            <a:extLst>
              <a:ext uri="{FF2B5EF4-FFF2-40B4-BE49-F238E27FC236}">
                <a16:creationId xmlns:a16="http://schemas.microsoft.com/office/drawing/2014/main" id="{21901DA7-E0C7-4E40-870A-2F9A45E78065}"/>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10746349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Yellow)">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9CCFC-0C7C-7E42-AAEE-3FB70C592937}"/>
              </a:ext>
            </a:extLst>
          </p:cNvPr>
          <p:cNvSpPr>
            <a:spLocks noGrp="1"/>
          </p:cNvSpPr>
          <p:nvPr>
            <p:ph type="title" hasCustomPrompt="1"/>
          </p:nvPr>
        </p:nvSpPr>
        <p:spPr>
          <a:xfrm>
            <a:off x="1295400" y="1371600"/>
            <a:ext cx="9601200" cy="4114800"/>
          </a:xfrm>
        </p:spPr>
        <p:txBody>
          <a:bodyPr anchor="ctr"/>
          <a:lstStyle>
            <a:lvl1pPr algn="ctr">
              <a:defRPr>
                <a:solidFill>
                  <a:schemeClr val="bg1"/>
                </a:solidFill>
              </a:defRPr>
            </a:lvl1pPr>
          </a:lstStyle>
          <a:p>
            <a:r>
              <a:rPr lang="en-US"/>
              <a:t>Title for Divider (Yellow)</a:t>
            </a: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5" name="TextBox 4">
            <a:extLst>
              <a:ext uri="{FF2B5EF4-FFF2-40B4-BE49-F238E27FC236}">
                <a16:creationId xmlns:a16="http://schemas.microsoft.com/office/drawing/2014/main" id="{06A0FCC7-D6EC-0B48-9A73-D4DFAF93560E}"/>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222785149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Agenda">
    <p:bg>
      <p:bgPr>
        <a:solidFill>
          <a:schemeClr val="accent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DC936A-9C43-D84B-9C24-0185515D689C}"/>
              </a:ext>
            </a:extLst>
          </p:cNvPr>
          <p:cNvSpPr/>
          <p:nvPr userDrawn="1"/>
        </p:nvSpPr>
        <p:spPr>
          <a:xfrm>
            <a:off x="-1" y="6638778"/>
            <a:ext cx="12192001" cy="21922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4" name="TextBox 3">
            <a:extLst>
              <a:ext uri="{FF2B5EF4-FFF2-40B4-BE49-F238E27FC236}">
                <a16:creationId xmlns:a16="http://schemas.microsoft.com/office/drawing/2014/main" id="{D498BA64-B15C-8146-85CE-EE4EA1ADA406}"/>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bg1"/>
                </a:solidFill>
              </a:rPr>
              <a:pPr algn="r"/>
              <a:t>‹#›</a:t>
            </a:fld>
            <a:endParaRPr lang="en-US" sz="1000">
              <a:solidFill>
                <a:schemeClr val="bg1"/>
              </a:solidFill>
            </a:endParaRPr>
          </a:p>
        </p:txBody>
      </p:sp>
      <p:sp>
        <p:nvSpPr>
          <p:cNvPr id="10" name="Content Placeholder 9">
            <a:extLst>
              <a:ext uri="{FF2B5EF4-FFF2-40B4-BE49-F238E27FC236}">
                <a16:creationId xmlns:a16="http://schemas.microsoft.com/office/drawing/2014/main" id="{07CE3741-921D-834E-8354-54991BEB2BDD}"/>
              </a:ext>
            </a:extLst>
          </p:cNvPr>
          <p:cNvSpPr>
            <a:spLocks noGrp="1"/>
          </p:cNvSpPr>
          <p:nvPr>
            <p:ph sz="quarter" idx="11" hasCustomPrompt="1"/>
          </p:nvPr>
        </p:nvSpPr>
        <p:spPr>
          <a:xfrm>
            <a:off x="1235964" y="683639"/>
            <a:ext cx="9372600" cy="5486400"/>
          </a:xfrm>
        </p:spPr>
        <p:txBody>
          <a:bodyPr tIns="0" bIns="365760" anchor="ctr" anchorCtr="0"/>
          <a:lstStyle>
            <a:lvl1pPr>
              <a:spcBef>
                <a:spcPts val="0"/>
              </a:spcBef>
              <a:spcAft>
                <a:spcPts val="2400"/>
              </a:spcAft>
              <a:buClrTx/>
              <a:defRPr sz="3400" b="0" i="0">
                <a:solidFill>
                  <a:schemeClr val="bg1"/>
                </a:solidFill>
                <a:latin typeface="Arial Black" panose="020B0604020202020204" pitchFamily="34" charset="0"/>
                <a:cs typeface="Arial Black" panose="020B0604020202020204" pitchFamily="34" charset="0"/>
              </a:defRPr>
            </a:lvl1pPr>
            <a:lvl2pPr marL="342900" indent="-342900">
              <a:spcBef>
                <a:spcPts val="900"/>
              </a:spcBef>
              <a:spcAft>
                <a:spcPts val="0"/>
              </a:spcAft>
              <a:buClrTx/>
              <a:tabLst/>
              <a:defRPr sz="3200" b="0">
                <a:solidFill>
                  <a:schemeClr val="bg1"/>
                </a:solidFill>
              </a:defRPr>
            </a:lvl2pPr>
            <a:lvl3pPr marL="342900" indent="-342900">
              <a:spcBef>
                <a:spcPts val="900"/>
              </a:spcBef>
              <a:spcAft>
                <a:spcPts val="0"/>
              </a:spcAft>
              <a:buClrTx/>
              <a:buSzPct val="100000"/>
              <a:buFont typeface="Wingdings" pitchFamily="2" charset="2"/>
              <a:buChar char="§"/>
              <a:tabLst/>
              <a:defRPr sz="3200" b="1">
                <a:solidFill>
                  <a:schemeClr val="accent2">
                    <a:lumMod val="60000"/>
                    <a:lumOff val="40000"/>
                  </a:schemeClr>
                </a:solidFill>
              </a:defRPr>
            </a:lvl3pPr>
            <a:lvl4pPr marL="514350" indent="-171450">
              <a:spcBef>
                <a:spcPts val="0"/>
              </a:spcBef>
              <a:spcAft>
                <a:spcPts val="300"/>
              </a:spcAft>
              <a:buClrTx/>
              <a:buFont typeface="Arial" panose="020B0604020202020204" pitchFamily="34" charset="0"/>
              <a:buChar char="•"/>
              <a:tabLst/>
              <a:defRPr sz="2100" b="0">
                <a:solidFill>
                  <a:schemeClr val="bg1"/>
                </a:solidFill>
              </a:defRPr>
            </a:lvl4pPr>
            <a:lvl5pPr marL="514350" indent="-171450">
              <a:spcBef>
                <a:spcPts val="0"/>
              </a:spcBef>
              <a:spcAft>
                <a:spcPts val="300"/>
              </a:spcAft>
              <a:buClrTx/>
              <a:buFont typeface="Arial" panose="020B0604020202020204" pitchFamily="34" charset="0"/>
              <a:buChar char="•"/>
              <a:tabLst/>
              <a:defRPr sz="2100" b="1">
                <a:solidFill>
                  <a:schemeClr val="accent2">
                    <a:lumMod val="60000"/>
                    <a:lumOff val="40000"/>
                  </a:schemeClr>
                </a:solidFill>
              </a:defRPr>
            </a:lvl5pPr>
          </a:lstStyle>
          <a:p>
            <a:pPr lvl="0"/>
            <a:r>
              <a:rPr lang="en-US"/>
              <a:t>Title for Divider–Agenda</a:t>
            </a:r>
          </a:p>
          <a:p>
            <a:pPr lvl="1"/>
            <a:r>
              <a:rPr lang="en-US"/>
              <a:t>Agenda Item—Inactive</a:t>
            </a:r>
          </a:p>
          <a:p>
            <a:pPr lvl="2"/>
            <a:r>
              <a:rPr lang="en-US"/>
              <a:t>Agenda Item—Active</a:t>
            </a:r>
          </a:p>
          <a:p>
            <a:pPr lvl="3"/>
            <a:r>
              <a:rPr lang="en-US"/>
              <a:t>Second level</a:t>
            </a:r>
          </a:p>
          <a:p>
            <a:pPr lvl="4"/>
            <a:r>
              <a:rPr lang="en-US"/>
              <a:t>Third level</a:t>
            </a:r>
          </a:p>
        </p:txBody>
      </p:sp>
      <p:sp>
        <p:nvSpPr>
          <p:cNvPr id="6" name="TextBox 5">
            <a:extLst>
              <a:ext uri="{FF2B5EF4-FFF2-40B4-BE49-F238E27FC236}">
                <a16:creationId xmlns:a16="http://schemas.microsoft.com/office/drawing/2014/main" id="{4F3548D8-9432-7B4C-8BC4-3EF7FAE38260}"/>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solidFill>
                <a:latin typeface="Arial Black" charset="0"/>
                <a:cs typeface="Arial Black" charset="0"/>
              </a:rPr>
              <a:t>IMF </a:t>
            </a:r>
            <a:r>
              <a:rPr lang="en-US" sz="900" b="0">
                <a:solidFill>
                  <a:schemeClr val="bg1"/>
                </a:solidFill>
                <a:latin typeface="+mn-lt"/>
                <a:cs typeface="Arial Black" charset="0"/>
              </a:rPr>
              <a:t>| Asia and Pacific Department - Regional Economic Outlook</a:t>
            </a:r>
            <a:endParaRPr lang="en-US" sz="900" b="0">
              <a:solidFill>
                <a:schemeClr val="bg1"/>
              </a:solidFill>
              <a:latin typeface="+mn-lt"/>
            </a:endParaRPr>
          </a:p>
        </p:txBody>
      </p:sp>
    </p:spTree>
    <p:extLst>
      <p:ext uri="{BB962C8B-B14F-4D97-AF65-F5344CB8AC3E}">
        <p14:creationId xmlns:p14="http://schemas.microsoft.com/office/powerpoint/2010/main" val="3924239828"/>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399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W)">
    <p:spTree>
      <p:nvGrpSpPr>
        <p:cNvPr id="1" name=""/>
        <p:cNvGrpSpPr/>
        <p:nvPr/>
      </p:nvGrpSpPr>
      <p:grpSpPr>
        <a:xfrm>
          <a:off x="0" y="0"/>
          <a:ext cx="0" cy="0"/>
          <a:chOff x="0" y="0"/>
          <a:chExt cx="0" cy="0"/>
        </a:xfrm>
      </p:grpSpPr>
    </p:spTree>
    <p:extLst>
      <p:ext uri="{BB962C8B-B14F-4D97-AF65-F5344CB8AC3E}">
        <p14:creationId xmlns:p14="http://schemas.microsoft.com/office/powerpoint/2010/main" val="3342299717"/>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3840">
          <p15:clr>
            <a:srgbClr val="FBAE40"/>
          </p15:clr>
        </p15:guide>
        <p15:guide id="3" pos="781">
          <p15:clr>
            <a:srgbClr val="FBAE40"/>
          </p15:clr>
        </p15:guide>
        <p15:guide id="4" pos="690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600202"/>
            <a:ext cx="10972800" cy="4791806"/>
          </a:xfrm>
          <a:prstGeom prst="rect">
            <a:avLst/>
          </a:prstGeom>
        </p:spPr>
        <p:txBody>
          <a:bodyPr vert="horz" lIns="0" tIns="137160" rIns="0" bIns="0" rtlCol="0">
            <a:normAutofit/>
          </a:bodyPr>
          <a:lstStyle/>
          <a:p>
            <a:pPr lvl="0"/>
            <a:r>
              <a:rPr lang="en-US"/>
              <a:t>Paragraph type</a:t>
            </a:r>
          </a:p>
          <a:p>
            <a:pPr lvl="1"/>
            <a:r>
              <a:rPr lang="en-US"/>
              <a:t>Click the “Indent More” button (above) for first-level bullets</a:t>
            </a:r>
          </a:p>
          <a:p>
            <a:pPr lvl="2"/>
            <a:r>
              <a:rPr lang="en-US"/>
              <a:t>Click the “Indent More” button (above) twice for second-level bullets</a:t>
            </a:r>
          </a:p>
          <a:p>
            <a:pPr lvl="3"/>
            <a:r>
              <a:rPr lang="en-US"/>
              <a:t>Click the “Indent More” button (above) three times for third-level bullets</a:t>
            </a:r>
          </a:p>
          <a:p>
            <a:pPr lvl="4"/>
            <a:r>
              <a:rPr lang="en-US"/>
              <a:t>Click the “Indent More” button (above) four times for fourth-level bullets</a:t>
            </a:r>
          </a:p>
        </p:txBody>
      </p:sp>
      <p:sp>
        <p:nvSpPr>
          <p:cNvPr id="2" name="Title Placeholder 1"/>
          <p:cNvSpPr>
            <a:spLocks noGrp="1"/>
          </p:cNvSpPr>
          <p:nvPr>
            <p:ph type="title"/>
          </p:nvPr>
        </p:nvSpPr>
        <p:spPr>
          <a:xfrm>
            <a:off x="609600" y="482138"/>
            <a:ext cx="10972800" cy="1118064"/>
          </a:xfrm>
          <a:prstGeom prst="rect">
            <a:avLst/>
          </a:prstGeom>
        </p:spPr>
        <p:txBody>
          <a:bodyPr vert="horz" lIns="0" tIns="0" rIns="0" bIns="0" rtlCol="0" anchor="ctr">
            <a:normAutofit/>
          </a:bodyPr>
          <a:lstStyle/>
          <a:p>
            <a:r>
              <a:rPr lang="en-US"/>
              <a:t>Master Slide Title</a:t>
            </a:r>
          </a:p>
        </p:txBody>
      </p:sp>
      <p:sp>
        <p:nvSpPr>
          <p:cNvPr id="4" name="TextBox 3">
            <a:extLst>
              <a:ext uri="{FF2B5EF4-FFF2-40B4-BE49-F238E27FC236}">
                <a16:creationId xmlns:a16="http://schemas.microsoft.com/office/drawing/2014/main" id="{8069C718-696D-8C48-95E3-35ACB84AD8D9}"/>
              </a:ext>
            </a:extLst>
          </p:cNvPr>
          <p:cNvSpPr txBox="1"/>
          <p:nvPr userDrawn="1"/>
        </p:nvSpPr>
        <p:spPr>
          <a:xfrm>
            <a:off x="-1" y="6638779"/>
            <a:ext cx="9144000" cy="230832"/>
          </a:xfrm>
          <a:prstGeom prst="rect">
            <a:avLst/>
          </a:prstGeom>
          <a:noFill/>
        </p:spPr>
        <p:txBody>
          <a:bodyPr wrap="square" rtlCol="0">
            <a:spAutoFit/>
          </a:bodyPr>
          <a:lstStyle/>
          <a:p>
            <a:r>
              <a:rPr lang="en-US" sz="900" b="1">
                <a:solidFill>
                  <a:schemeClr val="bg1">
                    <a:lumMod val="75000"/>
                  </a:schemeClr>
                </a:solidFill>
                <a:latin typeface="Arial Black" charset="0"/>
                <a:cs typeface="Arial Black" charset="0"/>
              </a:rPr>
              <a:t>IMF </a:t>
            </a:r>
            <a:r>
              <a:rPr lang="en-US" sz="900" b="0">
                <a:solidFill>
                  <a:schemeClr val="bg1">
                    <a:lumMod val="75000"/>
                  </a:schemeClr>
                </a:solidFill>
                <a:latin typeface="+mn-lt"/>
                <a:cs typeface="Arial Black" charset="0"/>
              </a:rPr>
              <a:t>| Asia and Pacific Department - Regional Economic Outlook</a:t>
            </a:r>
            <a:endParaRPr lang="en-US" sz="900" b="0">
              <a:solidFill>
                <a:schemeClr val="bg1">
                  <a:lumMod val="75000"/>
                </a:schemeClr>
              </a:solidFill>
              <a:latin typeface="+mn-lt"/>
            </a:endParaRPr>
          </a:p>
        </p:txBody>
      </p:sp>
      <p:sp>
        <p:nvSpPr>
          <p:cNvPr id="5" name="TextBox 4">
            <a:extLst>
              <a:ext uri="{FF2B5EF4-FFF2-40B4-BE49-F238E27FC236}">
                <a16:creationId xmlns:a16="http://schemas.microsoft.com/office/drawing/2014/main" id="{00B5D478-FD4A-2240-B032-46F4E3BAB6E8}"/>
              </a:ext>
            </a:extLst>
          </p:cNvPr>
          <p:cNvSpPr txBox="1"/>
          <p:nvPr userDrawn="1"/>
        </p:nvSpPr>
        <p:spPr>
          <a:xfrm>
            <a:off x="10981592" y="6623390"/>
            <a:ext cx="1210408" cy="246221"/>
          </a:xfrm>
          <a:prstGeom prst="rect">
            <a:avLst/>
          </a:prstGeom>
          <a:noFill/>
        </p:spPr>
        <p:txBody>
          <a:bodyPr wrap="square" rtlCol="0" anchor="b">
            <a:spAutoFit/>
          </a:bodyPr>
          <a:lstStyle/>
          <a:p>
            <a:pPr algn="r"/>
            <a:fld id="{33391695-0C6B-4B4E-A11F-D5E1D321FCD2}" type="slidenum">
              <a:rPr lang="en-US" sz="1000" smtClean="0">
                <a:solidFill>
                  <a:schemeClr val="accent1"/>
                </a:solidFill>
              </a:rPr>
              <a:pPr algn="r"/>
              <a:t>‹#›</a:t>
            </a:fld>
            <a:endParaRPr lang="en-US" sz="1000">
              <a:solidFill>
                <a:schemeClr val="accent1"/>
              </a:solidFill>
            </a:endParaRPr>
          </a:p>
        </p:txBody>
      </p:sp>
    </p:spTree>
    <p:extLst>
      <p:ext uri="{BB962C8B-B14F-4D97-AF65-F5344CB8AC3E}">
        <p14:creationId xmlns:p14="http://schemas.microsoft.com/office/powerpoint/2010/main" val="7822271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Lst>
  <p:transition>
    <p:fade/>
  </p:transition>
  <p:hf hdr="0" ftr="0" dt="0"/>
  <p:txStyles>
    <p:titleStyle>
      <a:lvl1pPr algn="l" defTabSz="914314" rtl="0" eaLnBrk="1" latinLnBrk="0" hangingPunct="1">
        <a:lnSpc>
          <a:spcPct val="90000"/>
        </a:lnSpc>
        <a:spcBef>
          <a:spcPct val="0"/>
        </a:spcBef>
        <a:buNone/>
        <a:defRPr sz="3600" b="1" i="0" kern="1200">
          <a:solidFill>
            <a:schemeClr val="tx2"/>
          </a:solidFill>
          <a:latin typeface="Arial Black" panose="020B0604020202020204" pitchFamily="34" charset="0"/>
          <a:ea typeface="+mj-ea"/>
          <a:cs typeface="Arial Black" panose="020B0604020202020204" pitchFamily="34" charset="0"/>
        </a:defRPr>
      </a:lvl1pPr>
    </p:titleStyle>
    <p:bodyStyle>
      <a:lvl1pPr marL="0" indent="0" algn="l" defTabSz="914314" rtl="0" eaLnBrk="1" latinLnBrk="0" hangingPunct="1">
        <a:spcBef>
          <a:spcPts val="2400"/>
        </a:spcBef>
        <a:buClr>
          <a:schemeClr val="accent1"/>
        </a:buClr>
        <a:buSzPct val="110000"/>
        <a:buFont typeface="Wingdings" charset="2"/>
        <a:buNone/>
        <a:tabLst/>
        <a:defRPr sz="2000" kern="1200">
          <a:solidFill>
            <a:schemeClr val="tx1"/>
          </a:solidFill>
          <a:latin typeface="+mn-lt"/>
          <a:ea typeface="+mn-ea"/>
          <a:cs typeface="+mn-cs"/>
        </a:defRPr>
      </a:lvl1pPr>
      <a:lvl2pPr marL="233363" indent="-233363" algn="l" defTabSz="914314" rtl="0" eaLnBrk="1" latinLnBrk="0" hangingPunct="1">
        <a:spcBef>
          <a:spcPts val="600"/>
        </a:spcBef>
        <a:buClr>
          <a:schemeClr val="accent1"/>
        </a:buClr>
        <a:buSzPct val="100000"/>
        <a:buFont typeface="Wingdings" pitchFamily="2" charset="2"/>
        <a:buChar char="§"/>
        <a:tabLst/>
        <a:defRPr sz="2000" kern="1200">
          <a:solidFill>
            <a:schemeClr val="tx1"/>
          </a:solidFill>
          <a:latin typeface="+mn-lt"/>
          <a:ea typeface="+mn-ea"/>
          <a:cs typeface="+mn-cs"/>
        </a:defRPr>
      </a:lvl2pPr>
      <a:lvl3pPr marL="458788" indent="-225425" algn="l" defTabSz="914314" rtl="0" eaLnBrk="1" latinLnBrk="0" hangingPunct="1">
        <a:spcBef>
          <a:spcPts val="600"/>
        </a:spcBef>
        <a:buClr>
          <a:schemeClr val="bg1">
            <a:lumMod val="50000"/>
          </a:schemeClr>
        </a:buClr>
        <a:buSzPct val="65000"/>
        <a:buFont typeface="Lucida Grande" panose="020B0600040502020204" pitchFamily="34" charset="0"/>
        <a:buChar char="▶"/>
        <a:tabLst/>
        <a:defRPr sz="2000" kern="1200">
          <a:solidFill>
            <a:schemeClr val="tx1"/>
          </a:solidFill>
          <a:latin typeface="+mn-lt"/>
          <a:ea typeface="+mn-ea"/>
          <a:cs typeface="+mn-cs"/>
        </a:defRPr>
      </a:lvl3pPr>
      <a:lvl4pPr marL="692150" indent="-233363" algn="l" defTabSz="914314" rtl="0" eaLnBrk="1" latinLnBrk="0" hangingPunct="1">
        <a:spcBef>
          <a:spcPts val="600"/>
        </a:spcBef>
        <a:buClr>
          <a:schemeClr val="accent1"/>
        </a:buClr>
        <a:buSzPct val="100000"/>
        <a:buFont typeface="LucidaGrande" charset="0"/>
        <a:buChar char="◆"/>
        <a:tabLst/>
        <a:defRPr sz="2000" kern="1200">
          <a:solidFill>
            <a:schemeClr val="tx1"/>
          </a:solidFill>
          <a:latin typeface="+mn-lt"/>
          <a:ea typeface="+mn-ea"/>
          <a:cs typeface="+mn-cs"/>
        </a:defRPr>
      </a:lvl4pPr>
      <a:lvl5pPr marL="917575" indent="-225425" algn="l" defTabSz="914314" rtl="0" eaLnBrk="1" latinLnBrk="0" hangingPunct="1">
        <a:spcBef>
          <a:spcPts val="600"/>
        </a:spcBef>
        <a:buClr>
          <a:schemeClr val="bg1">
            <a:lumMod val="50000"/>
          </a:schemeClr>
        </a:buClr>
        <a:buFont typeface=".HelveticaNeueDeskInterface-Regular"/>
        <a:buChar char="●"/>
        <a:tabLst/>
        <a:defRPr sz="2000" kern="1200">
          <a:solidFill>
            <a:schemeClr val="tx1"/>
          </a:solidFill>
          <a:latin typeface="+mn-lt"/>
          <a:ea typeface="+mn-ea"/>
          <a:cs typeface="+mn-cs"/>
        </a:defRPr>
      </a:lvl5pPr>
      <a:lvl6pPr marL="2514364"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22"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679"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35" indent="-228578" algn="l" defTabSz="91431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14" rtl="0" eaLnBrk="1" latinLnBrk="0" hangingPunct="1">
        <a:defRPr sz="1800" kern="1200">
          <a:solidFill>
            <a:schemeClr val="tx1"/>
          </a:solidFill>
          <a:latin typeface="+mn-lt"/>
          <a:ea typeface="+mn-ea"/>
          <a:cs typeface="+mn-cs"/>
        </a:defRPr>
      </a:lvl1pPr>
      <a:lvl2pPr marL="457157" algn="l" defTabSz="914314" rtl="0" eaLnBrk="1" latinLnBrk="0" hangingPunct="1">
        <a:defRPr sz="1800" kern="1200">
          <a:solidFill>
            <a:schemeClr val="tx1"/>
          </a:solidFill>
          <a:latin typeface="+mn-lt"/>
          <a:ea typeface="+mn-ea"/>
          <a:cs typeface="+mn-cs"/>
        </a:defRPr>
      </a:lvl2pPr>
      <a:lvl3pPr marL="914314" algn="l" defTabSz="914314" rtl="0" eaLnBrk="1" latinLnBrk="0" hangingPunct="1">
        <a:defRPr sz="1800" kern="1200">
          <a:solidFill>
            <a:schemeClr val="tx1"/>
          </a:solidFill>
          <a:latin typeface="+mn-lt"/>
          <a:ea typeface="+mn-ea"/>
          <a:cs typeface="+mn-cs"/>
        </a:defRPr>
      </a:lvl3pPr>
      <a:lvl4pPr marL="1371472" algn="l" defTabSz="914314" rtl="0" eaLnBrk="1" latinLnBrk="0" hangingPunct="1">
        <a:defRPr sz="1800" kern="1200">
          <a:solidFill>
            <a:schemeClr val="tx1"/>
          </a:solidFill>
          <a:latin typeface="+mn-lt"/>
          <a:ea typeface="+mn-ea"/>
          <a:cs typeface="+mn-cs"/>
        </a:defRPr>
      </a:lvl4pPr>
      <a:lvl5pPr marL="1828628" algn="l" defTabSz="914314" rtl="0" eaLnBrk="1" latinLnBrk="0" hangingPunct="1">
        <a:defRPr sz="1800" kern="1200">
          <a:solidFill>
            <a:schemeClr val="tx1"/>
          </a:solidFill>
          <a:latin typeface="+mn-lt"/>
          <a:ea typeface="+mn-ea"/>
          <a:cs typeface="+mn-cs"/>
        </a:defRPr>
      </a:lvl5pPr>
      <a:lvl6pPr marL="2285785" algn="l" defTabSz="914314" rtl="0" eaLnBrk="1" latinLnBrk="0" hangingPunct="1">
        <a:defRPr sz="1800" kern="1200">
          <a:solidFill>
            <a:schemeClr val="tx1"/>
          </a:solidFill>
          <a:latin typeface="+mn-lt"/>
          <a:ea typeface="+mn-ea"/>
          <a:cs typeface="+mn-cs"/>
        </a:defRPr>
      </a:lvl6pPr>
      <a:lvl7pPr marL="2742942" algn="l" defTabSz="914314" rtl="0" eaLnBrk="1" latinLnBrk="0" hangingPunct="1">
        <a:defRPr sz="1800" kern="1200">
          <a:solidFill>
            <a:schemeClr val="tx1"/>
          </a:solidFill>
          <a:latin typeface="+mn-lt"/>
          <a:ea typeface="+mn-ea"/>
          <a:cs typeface="+mn-cs"/>
        </a:defRPr>
      </a:lvl7pPr>
      <a:lvl8pPr marL="3200100" algn="l" defTabSz="914314" rtl="0" eaLnBrk="1" latinLnBrk="0" hangingPunct="1">
        <a:defRPr sz="1800" kern="1200">
          <a:solidFill>
            <a:schemeClr val="tx1"/>
          </a:solidFill>
          <a:latin typeface="+mn-lt"/>
          <a:ea typeface="+mn-ea"/>
          <a:cs typeface="+mn-cs"/>
        </a:defRPr>
      </a:lvl8pPr>
      <a:lvl9pPr marL="3657257" algn="l" defTabSz="91431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A4F5A-4500-E240-8236-E720D0FCB878}"/>
              </a:ext>
            </a:extLst>
          </p:cNvPr>
          <p:cNvSpPr>
            <a:spLocks noGrp="1"/>
          </p:cNvSpPr>
          <p:nvPr>
            <p:ph type="ctrTitle"/>
          </p:nvPr>
        </p:nvSpPr>
        <p:spPr>
          <a:xfrm>
            <a:off x="5538503" y="2309331"/>
            <a:ext cx="6214882" cy="2239337"/>
          </a:xfrm>
        </p:spPr>
        <p:txBody>
          <a:bodyPr>
            <a:normAutofit/>
          </a:bodyPr>
          <a:lstStyle/>
          <a:p>
            <a:r>
              <a:rPr lang="en-US" cap="small"/>
              <a:t>Recovery Unabated amid Uncertainty</a:t>
            </a:r>
            <a:endParaRPr lang="en-US" cap="small">
              <a:latin typeface="Arial" panose="020B0604020202020204" pitchFamily="34" charset="0"/>
              <a:cs typeface="Arial" panose="020B0604020202020204" pitchFamily="34" charset="0"/>
            </a:endParaRPr>
          </a:p>
        </p:txBody>
      </p:sp>
      <p:sp>
        <p:nvSpPr>
          <p:cNvPr id="3" name="Subtitle 2">
            <a:extLst>
              <a:ext uri="{FF2B5EF4-FFF2-40B4-BE49-F238E27FC236}">
                <a16:creationId xmlns:a16="http://schemas.microsoft.com/office/drawing/2014/main" id="{C086CCE3-A7E6-B44F-9DDF-6DBE2AEEC028}"/>
              </a:ext>
            </a:extLst>
          </p:cNvPr>
          <p:cNvSpPr>
            <a:spLocks noGrp="1"/>
          </p:cNvSpPr>
          <p:nvPr>
            <p:ph type="subTitle" idx="1"/>
          </p:nvPr>
        </p:nvSpPr>
        <p:spPr>
          <a:xfrm>
            <a:off x="5538503" y="5083781"/>
            <a:ext cx="5515284" cy="1436762"/>
          </a:xfrm>
        </p:spPr>
        <p:txBody>
          <a:bodyPr/>
          <a:lstStyle/>
          <a:p>
            <a:r>
              <a:rPr lang="en-US"/>
              <a:t>Press Briefing</a:t>
            </a:r>
          </a:p>
          <a:p>
            <a:r>
              <a:rPr lang="en-US"/>
              <a:t>April 15, 2023</a:t>
            </a:r>
          </a:p>
        </p:txBody>
      </p:sp>
      <p:pic>
        <p:nvPicPr>
          <p:cNvPr id="10" name="Picture Placeholder 9" descr="Text&#10;&#10;Description automatically generated">
            <a:extLst>
              <a:ext uri="{FF2B5EF4-FFF2-40B4-BE49-F238E27FC236}">
                <a16:creationId xmlns:a16="http://schemas.microsoft.com/office/drawing/2014/main" id="{8097A69E-15E5-2444-8283-438EF514A0D6}"/>
              </a:ext>
            </a:extLst>
          </p:cNvPr>
          <p:cNvPicPr>
            <a:picLocks noGrp="1" noChangeAspect="1"/>
          </p:cNvPicPr>
          <p:nvPr>
            <p:ph type="pic" sz="quarter" idx="4294967295"/>
          </p:nvPr>
        </p:nvPicPr>
        <p:blipFill rotWithShape="1">
          <a:blip r:embed="rId3">
            <a:extLst>
              <a:ext uri="{28A0092B-C50C-407E-A947-70E740481C1C}">
                <a14:useLocalDpi xmlns:a14="http://schemas.microsoft.com/office/drawing/2010/main" val="0"/>
              </a:ext>
            </a:extLst>
          </a:blip>
          <a:srcRect l="3338" r="16667" b="13328"/>
          <a:stretch/>
        </p:blipFill>
        <p:spPr>
          <a:xfrm>
            <a:off x="0" y="0"/>
            <a:ext cx="4891088" cy="6858000"/>
          </a:xfrm>
        </p:spPr>
      </p:pic>
    </p:spTree>
    <p:extLst>
      <p:ext uri="{BB962C8B-B14F-4D97-AF65-F5344CB8AC3E}">
        <p14:creationId xmlns:p14="http://schemas.microsoft.com/office/powerpoint/2010/main" val="313397342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7C204-27BF-438F-71BD-7B7056ED6974}"/>
              </a:ext>
            </a:extLst>
          </p:cNvPr>
          <p:cNvSpPr>
            <a:spLocks noGrp="1"/>
          </p:cNvSpPr>
          <p:nvPr>
            <p:ph type="title"/>
          </p:nvPr>
        </p:nvSpPr>
        <p:spPr>
          <a:xfrm>
            <a:off x="0" y="0"/>
            <a:ext cx="12192000" cy="802923"/>
          </a:xfrm>
        </p:spPr>
        <p:txBody>
          <a:bodyPr/>
          <a:lstStyle/>
          <a:p>
            <a:r>
              <a:rPr lang="en-US"/>
              <a:t>China’s reopening provides a boost to Asia’s growth </a:t>
            </a:r>
          </a:p>
        </p:txBody>
      </p:sp>
      <p:sp>
        <p:nvSpPr>
          <p:cNvPr id="8" name="TextBox 7">
            <a:extLst>
              <a:ext uri="{FF2B5EF4-FFF2-40B4-BE49-F238E27FC236}">
                <a16:creationId xmlns:a16="http://schemas.microsoft.com/office/drawing/2014/main" id="{E4D0E7F3-954C-5C45-302D-6899C2E50715}"/>
              </a:ext>
            </a:extLst>
          </p:cNvPr>
          <p:cNvSpPr txBox="1"/>
          <p:nvPr/>
        </p:nvSpPr>
        <p:spPr>
          <a:xfrm>
            <a:off x="125856" y="1638661"/>
            <a:ext cx="4368167"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China: Manufacturing and Services Indexes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prstClr val="black"/>
                </a:solidFill>
                <a:effectLst/>
                <a:uLnTx/>
                <a:uFillTx/>
                <a:latin typeface="Arial Narrow" panose="020B0606020202030204" pitchFamily="34" charset="0"/>
                <a:ea typeface="+mn-ea"/>
                <a:cs typeface="+mn-cs"/>
              </a:rPr>
              <a:t>(PMI Indexes subtracted by 50)</a:t>
            </a:r>
          </a:p>
        </p:txBody>
      </p:sp>
      <p:sp>
        <p:nvSpPr>
          <p:cNvPr id="9" name="TextBox 1">
            <a:extLst>
              <a:ext uri="{FF2B5EF4-FFF2-40B4-BE49-F238E27FC236}">
                <a16:creationId xmlns:a16="http://schemas.microsoft.com/office/drawing/2014/main" id="{CD6F7E19-DE7E-CE3D-DC1B-0BA90328F1A7}"/>
              </a:ext>
            </a:extLst>
          </p:cNvPr>
          <p:cNvSpPr txBox="1"/>
          <p:nvPr/>
        </p:nvSpPr>
        <p:spPr>
          <a:xfrm>
            <a:off x="125856" y="6323742"/>
            <a:ext cx="5838334" cy="220221"/>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Source: Haver Analytics and IMF staff calculations.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graphicFrame>
        <p:nvGraphicFramePr>
          <p:cNvPr id="3" name="Chart 2">
            <a:extLst>
              <a:ext uri="{FF2B5EF4-FFF2-40B4-BE49-F238E27FC236}">
                <a16:creationId xmlns:a16="http://schemas.microsoft.com/office/drawing/2014/main" id="{F4091A7F-2466-45DF-BA50-39826953B87D}"/>
              </a:ext>
            </a:extLst>
          </p:cNvPr>
          <p:cNvGraphicFramePr>
            <a:graphicFrameLocks/>
          </p:cNvGraphicFramePr>
          <p:nvPr>
            <p:extLst>
              <p:ext uri="{D42A27DB-BD31-4B8C-83A1-F6EECF244321}">
                <p14:modId xmlns:p14="http://schemas.microsoft.com/office/powerpoint/2010/main" val="134313891"/>
              </p:ext>
            </p:extLst>
          </p:nvPr>
        </p:nvGraphicFramePr>
        <p:xfrm>
          <a:off x="7622" y="2223436"/>
          <a:ext cx="5763668" cy="443719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a:extLst>
              <a:ext uri="{FF2B5EF4-FFF2-40B4-BE49-F238E27FC236}">
                <a16:creationId xmlns:a16="http://schemas.microsoft.com/office/drawing/2014/main" id="{700555D4-05BA-8256-2C50-8FC1650C16BD}"/>
              </a:ext>
            </a:extLst>
          </p:cNvPr>
          <p:cNvSpPr txBox="1"/>
          <p:nvPr/>
        </p:nvSpPr>
        <p:spPr>
          <a:xfrm>
            <a:off x="123009" y="920710"/>
            <a:ext cx="5487427" cy="600164"/>
          </a:xfrm>
          <a:prstGeom prst="rect">
            <a:avLst/>
          </a:prstGeom>
          <a:noFill/>
        </p:spPr>
        <p:txBody>
          <a:bodyPr wrap="square" rtlCol="0">
            <a:spAutoFit/>
          </a:bodyPr>
          <a:lstStyle/>
          <a:p>
            <a:r>
              <a:rPr lang="en-US" sz="1650" b="1">
                <a:latin typeface="Arial Narrow"/>
              </a:rPr>
              <a:t>Economic activities have picked up in China after reopening, especially for services</a:t>
            </a:r>
            <a:endParaRPr lang="en-US" sz="1650" b="1" i="1">
              <a:latin typeface="Arial Narrow" panose="020B0606020202030204" pitchFamily="34" charset="0"/>
            </a:endParaRPr>
          </a:p>
        </p:txBody>
      </p:sp>
      <p:sp>
        <p:nvSpPr>
          <p:cNvPr id="12" name="TextBox 11">
            <a:extLst>
              <a:ext uri="{FF2B5EF4-FFF2-40B4-BE49-F238E27FC236}">
                <a16:creationId xmlns:a16="http://schemas.microsoft.com/office/drawing/2014/main" id="{407B68E8-83CD-0568-91DC-BAF0C26F4EF2}"/>
              </a:ext>
            </a:extLst>
          </p:cNvPr>
          <p:cNvSpPr txBox="1"/>
          <p:nvPr/>
        </p:nvSpPr>
        <p:spPr>
          <a:xfrm>
            <a:off x="6188016" y="1021613"/>
            <a:ext cx="5487428" cy="346249"/>
          </a:xfrm>
          <a:prstGeom prst="rect">
            <a:avLst/>
          </a:prstGeom>
          <a:noFill/>
        </p:spPr>
        <p:txBody>
          <a:bodyPr wrap="square" rtlCol="0">
            <a:spAutoFit/>
          </a:bodyPr>
          <a:lstStyle/>
          <a:p>
            <a:r>
              <a:rPr lang="en-US" sz="1650" b="1">
                <a:latin typeface="Arial Narrow"/>
              </a:rPr>
              <a:t>China’s rebound will have positive spillovers to the region</a:t>
            </a:r>
            <a:endParaRPr lang="en-US" sz="1650" b="1" i="1">
              <a:latin typeface="Arial Narrow" panose="020B0606020202030204" pitchFamily="34" charset="0"/>
            </a:endParaRPr>
          </a:p>
        </p:txBody>
      </p:sp>
      <p:graphicFrame>
        <p:nvGraphicFramePr>
          <p:cNvPr id="18" name="Chart 17">
            <a:extLst>
              <a:ext uri="{FF2B5EF4-FFF2-40B4-BE49-F238E27FC236}">
                <a16:creationId xmlns:a16="http://schemas.microsoft.com/office/drawing/2014/main" id="{D730E1DC-615E-409B-92CF-68CCB9EC81BE}"/>
              </a:ext>
            </a:extLst>
          </p:cNvPr>
          <p:cNvGraphicFramePr>
            <a:graphicFrameLocks/>
          </p:cNvGraphicFramePr>
          <p:nvPr>
            <p:extLst>
              <p:ext uri="{D42A27DB-BD31-4B8C-83A1-F6EECF244321}">
                <p14:modId xmlns:p14="http://schemas.microsoft.com/office/powerpoint/2010/main" val="1501134486"/>
              </p:ext>
            </p:extLst>
          </p:nvPr>
        </p:nvGraphicFramePr>
        <p:xfrm>
          <a:off x="6188016" y="1638661"/>
          <a:ext cx="5443891" cy="507566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7055269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E19A-BB0F-724B-9C8E-ED2A2D479376}"/>
              </a:ext>
            </a:extLst>
          </p:cNvPr>
          <p:cNvSpPr>
            <a:spLocks noGrp="1"/>
          </p:cNvSpPr>
          <p:nvPr>
            <p:ph type="title"/>
          </p:nvPr>
        </p:nvSpPr>
        <p:spPr>
          <a:xfrm>
            <a:off x="0" y="0"/>
            <a:ext cx="12192000" cy="809625"/>
          </a:xfrm>
        </p:spPr>
        <p:txBody>
          <a:bodyPr>
            <a:normAutofit/>
          </a:bodyPr>
          <a:lstStyle/>
          <a:p>
            <a:r>
              <a:rPr lang="en-US"/>
              <a:t>GDP growth forecasts</a:t>
            </a:r>
          </a:p>
        </p:txBody>
      </p:sp>
      <p:graphicFrame>
        <p:nvGraphicFramePr>
          <p:cNvPr id="9" name="Table 8">
            <a:extLst>
              <a:ext uri="{FF2B5EF4-FFF2-40B4-BE49-F238E27FC236}">
                <a16:creationId xmlns:a16="http://schemas.microsoft.com/office/drawing/2014/main" id="{96349D04-8741-40AA-843E-7C64E8056863}"/>
              </a:ext>
            </a:extLst>
          </p:cNvPr>
          <p:cNvGraphicFramePr>
            <a:graphicFrameLocks noGrp="1"/>
          </p:cNvGraphicFramePr>
          <p:nvPr>
            <p:extLst>
              <p:ext uri="{D42A27DB-BD31-4B8C-83A1-F6EECF244321}">
                <p14:modId xmlns:p14="http://schemas.microsoft.com/office/powerpoint/2010/main" val="2812111274"/>
              </p:ext>
            </p:extLst>
          </p:nvPr>
        </p:nvGraphicFramePr>
        <p:xfrm>
          <a:off x="700573" y="1981052"/>
          <a:ext cx="10790854" cy="3872938"/>
        </p:xfrm>
        <a:graphic>
          <a:graphicData uri="http://schemas.openxmlformats.org/drawingml/2006/table">
            <a:tbl>
              <a:tblPr/>
              <a:tblGrid>
                <a:gridCol w="1738294">
                  <a:extLst>
                    <a:ext uri="{9D8B030D-6E8A-4147-A177-3AD203B41FA5}">
                      <a16:colId xmlns:a16="http://schemas.microsoft.com/office/drawing/2014/main" val="4261037006"/>
                    </a:ext>
                  </a:extLst>
                </a:gridCol>
                <a:gridCol w="822960">
                  <a:extLst>
                    <a:ext uri="{9D8B030D-6E8A-4147-A177-3AD203B41FA5}">
                      <a16:colId xmlns:a16="http://schemas.microsoft.com/office/drawing/2014/main" val="1223556480"/>
                    </a:ext>
                  </a:extLst>
                </a:gridCol>
                <a:gridCol w="822960">
                  <a:extLst>
                    <a:ext uri="{9D8B030D-6E8A-4147-A177-3AD203B41FA5}">
                      <a16:colId xmlns:a16="http://schemas.microsoft.com/office/drawing/2014/main" val="451319981"/>
                    </a:ext>
                  </a:extLst>
                </a:gridCol>
                <a:gridCol w="822960">
                  <a:extLst>
                    <a:ext uri="{9D8B030D-6E8A-4147-A177-3AD203B41FA5}">
                      <a16:colId xmlns:a16="http://schemas.microsoft.com/office/drawing/2014/main" val="786024021"/>
                    </a:ext>
                  </a:extLst>
                </a:gridCol>
                <a:gridCol w="822960">
                  <a:extLst>
                    <a:ext uri="{9D8B030D-6E8A-4147-A177-3AD203B41FA5}">
                      <a16:colId xmlns:a16="http://schemas.microsoft.com/office/drawing/2014/main" val="3781898857"/>
                    </a:ext>
                  </a:extLst>
                </a:gridCol>
                <a:gridCol w="822960">
                  <a:extLst>
                    <a:ext uri="{9D8B030D-6E8A-4147-A177-3AD203B41FA5}">
                      <a16:colId xmlns:a16="http://schemas.microsoft.com/office/drawing/2014/main" val="3852307764"/>
                    </a:ext>
                  </a:extLst>
                </a:gridCol>
                <a:gridCol w="822960">
                  <a:extLst>
                    <a:ext uri="{9D8B030D-6E8A-4147-A177-3AD203B41FA5}">
                      <a16:colId xmlns:a16="http://schemas.microsoft.com/office/drawing/2014/main" val="1133769420"/>
                    </a:ext>
                  </a:extLst>
                </a:gridCol>
                <a:gridCol w="822960">
                  <a:extLst>
                    <a:ext uri="{9D8B030D-6E8A-4147-A177-3AD203B41FA5}">
                      <a16:colId xmlns:a16="http://schemas.microsoft.com/office/drawing/2014/main" val="2508943701"/>
                    </a:ext>
                  </a:extLst>
                </a:gridCol>
                <a:gridCol w="822960">
                  <a:extLst>
                    <a:ext uri="{9D8B030D-6E8A-4147-A177-3AD203B41FA5}">
                      <a16:colId xmlns:a16="http://schemas.microsoft.com/office/drawing/2014/main" val="3015198754"/>
                    </a:ext>
                  </a:extLst>
                </a:gridCol>
                <a:gridCol w="822960">
                  <a:extLst>
                    <a:ext uri="{9D8B030D-6E8A-4147-A177-3AD203B41FA5}">
                      <a16:colId xmlns:a16="http://schemas.microsoft.com/office/drawing/2014/main" val="2461450894"/>
                    </a:ext>
                  </a:extLst>
                </a:gridCol>
                <a:gridCol w="822960">
                  <a:extLst>
                    <a:ext uri="{9D8B030D-6E8A-4147-A177-3AD203B41FA5}">
                      <a16:colId xmlns:a16="http://schemas.microsoft.com/office/drawing/2014/main" val="3511967384"/>
                    </a:ext>
                  </a:extLst>
                </a:gridCol>
                <a:gridCol w="822960">
                  <a:extLst>
                    <a:ext uri="{9D8B030D-6E8A-4147-A177-3AD203B41FA5}">
                      <a16:colId xmlns:a16="http://schemas.microsoft.com/office/drawing/2014/main" val="1613418046"/>
                    </a:ext>
                  </a:extLst>
                </a:gridCol>
              </a:tblGrid>
              <a:tr h="740995">
                <a:tc>
                  <a:txBody>
                    <a:bodyPr/>
                    <a:lstStyle/>
                    <a:p>
                      <a:pPr algn="ctr" fontAlgn="b"/>
                      <a:r>
                        <a:rPr lang="en-US" sz="1400" b="0" i="0" u="none" strike="noStrike">
                          <a:solidFill>
                            <a:srgbClr val="000000"/>
                          </a:solidFill>
                          <a:effectLst/>
                          <a:latin typeface="Arial Narrow" panose="020B0606020202030204" pitchFamily="34" charset="0"/>
                        </a:rPr>
                        <a:t> </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World</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Asia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AEs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EMDEs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China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Japan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India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Korea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Australia</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ASEAN</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Narrow" panose="020B0606020202030204" pitchFamily="34" charset="0"/>
                        </a:rPr>
                        <a:t>PICs</a:t>
                      </a:r>
                    </a:p>
                  </a:txBody>
                  <a:tcPr marL="0" marR="0" marT="0"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82606075"/>
                  </a:ext>
                </a:extLst>
              </a:tr>
              <a:tr h="292733">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400" b="1" i="0" u="none" strike="noStrike">
                        <a:solidFill>
                          <a:srgbClr val="000000"/>
                        </a:solidFill>
                        <a:effectLst/>
                        <a:latin typeface="Arial Narrow" panose="020B0606020202030204" pitchFamily="34"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400" b="1" i="0" u="none" strike="noStrike">
                          <a:solidFill>
                            <a:srgbClr val="000000"/>
                          </a:solidFill>
                          <a:effectLst/>
                          <a:latin typeface="Arial Narrow" panose="020B0606020202030204" pitchFamily="34" charset="0"/>
                        </a:rPr>
                        <a:t> </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8605186"/>
                  </a:ext>
                </a:extLst>
              </a:tr>
              <a:tr h="275498">
                <a:tc>
                  <a:txBody>
                    <a:bodyPr/>
                    <a:lstStyle/>
                    <a:p>
                      <a:pPr algn="ctr" fontAlgn="ctr"/>
                      <a:r>
                        <a:rPr lang="en-US" sz="1400" b="1" i="0" u="none" strike="noStrike">
                          <a:solidFill>
                            <a:srgbClr val="007370"/>
                          </a:solidFill>
                          <a:effectLst/>
                          <a:latin typeface="Arial Narrow" panose="020B0606020202030204" pitchFamily="34" charset="0"/>
                        </a:rPr>
                        <a:t>2022</a:t>
                      </a:r>
                    </a:p>
                  </a:txBody>
                  <a:tcPr marL="0" marR="0" marT="0"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3.4</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3.8</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1.8</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4.4</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3.0</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1.1</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6.8</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2.6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3.7</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5.7</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1.0</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4252925534"/>
                  </a:ext>
                </a:extLst>
              </a:tr>
              <a:tr h="275498">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tc>
                  <a:txBody>
                    <a:bodyPr/>
                    <a:lstStyle/>
                    <a:p>
                      <a:pPr algn="l" fontAlgn="b"/>
                      <a:endParaRPr lang="en-US" sz="1400" b="0" i="0" u="none" strike="noStrike">
                        <a:solidFill>
                          <a:srgbClr val="000000"/>
                        </a:solidFill>
                        <a:effectLst/>
                        <a:latin typeface="Arial Narrow" panose="020B0606020202030204" pitchFamily="34" charset="0"/>
                      </a:endParaRPr>
                    </a:p>
                  </a:txBody>
                  <a:tcPr marL="0" marR="0" marT="0" marB="0" anchor="b">
                    <a:lnL>
                      <a:noFill/>
                    </a:lnL>
                    <a:lnR>
                      <a:noFill/>
                    </a:lnR>
                    <a:lnT>
                      <a:noFill/>
                    </a:lnT>
                    <a:lnB>
                      <a:noFill/>
                    </a:lnB>
                  </a:tcPr>
                </a:tc>
                <a:extLst>
                  <a:ext uri="{0D108BD9-81ED-4DB2-BD59-A6C34878D82A}">
                    <a16:rowId xmlns:a16="http://schemas.microsoft.com/office/drawing/2014/main" val="2895614778"/>
                  </a:ext>
                </a:extLst>
              </a:tr>
              <a:tr h="275498">
                <a:tc>
                  <a:txBody>
                    <a:bodyPr/>
                    <a:lstStyle/>
                    <a:p>
                      <a:pPr algn="ctr" fontAlgn="ctr"/>
                      <a:r>
                        <a:rPr lang="en-US" sz="1400" b="1" i="0" u="none" strike="noStrike">
                          <a:solidFill>
                            <a:srgbClr val="007370"/>
                          </a:solidFill>
                          <a:effectLst/>
                          <a:latin typeface="Arial Narrow" panose="020B0606020202030204" pitchFamily="34" charset="0"/>
                        </a:rPr>
                        <a:t>2023</a:t>
                      </a:r>
                    </a:p>
                  </a:txBody>
                  <a:tcPr marL="0" marR="0" marT="0"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2.8</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5.3</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5.2</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1.3</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5.9</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1.5</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4.6</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3.9</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2358285345"/>
                  </a:ext>
                </a:extLst>
              </a:tr>
              <a:tr h="275498">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tcPr>
                </a:tc>
                <a:extLst>
                  <a:ext uri="{0D108BD9-81ED-4DB2-BD59-A6C34878D82A}">
                    <a16:rowId xmlns:a16="http://schemas.microsoft.com/office/drawing/2014/main" val="1135394751"/>
                  </a:ext>
                </a:extLst>
              </a:tr>
              <a:tr h="455362">
                <a:tc>
                  <a:txBody>
                    <a:bodyPr/>
                    <a:lstStyle/>
                    <a:p>
                      <a:pPr algn="ctr" fontAlgn="ctr"/>
                      <a:r>
                        <a:rPr lang="en-US" sz="1400" b="1" i="0" u="none" strike="noStrike">
                          <a:effectLst/>
                          <a:latin typeface="Arial Narrow" panose="020B0606020202030204" pitchFamily="34" charset="0"/>
                        </a:rPr>
                        <a:t>Revisions since Oct. 2022 WEO</a:t>
                      </a:r>
                    </a:p>
                  </a:txBody>
                  <a:tcPr marL="0" marR="0" marT="0"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0.1</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-0.4</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0.4</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0.8</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-0.5</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-0.1</a:t>
                      </a:r>
                    </a:p>
                  </a:txBody>
                  <a:tcPr marL="9525" marR="9525" marT="9525" marB="0" anchor="ctr">
                    <a:lnL>
                      <a:noFill/>
                    </a:lnL>
                    <a:lnR>
                      <a:noFill/>
                    </a:lnR>
                    <a:lnT>
                      <a:noFill/>
                    </a:lnT>
                    <a:lnB>
                      <a:noFill/>
                    </a:lnB>
                    <a:solidFill>
                      <a:schemeClr val="bg1"/>
                    </a:solidFill>
                  </a:tcPr>
                </a:tc>
                <a:tc>
                  <a:txBody>
                    <a:bodyPr/>
                    <a:lstStyle/>
                    <a:p>
                      <a:pPr algn="ctr" fontAlgn="ctr"/>
                      <a:r>
                        <a:rPr lang="en-US" sz="1400" b="1" i="0" u="none" strike="noStrike">
                          <a:solidFill>
                            <a:srgbClr val="000000"/>
                          </a:solidFill>
                          <a:effectLst/>
                          <a:latin typeface="Arial Narrow" panose="020B0606020202030204" pitchFamily="34" charset="0"/>
                        </a:rPr>
                        <a:t>-0.4</a:t>
                      </a:r>
                    </a:p>
                  </a:txBody>
                  <a:tcPr marL="9525" marR="9525" marT="9525" marB="0" anchor="ctr">
                    <a:lnL>
                      <a:noFill/>
                    </a:lnL>
                    <a:lnR>
                      <a:noFill/>
                    </a:lnR>
                    <a:lnT>
                      <a:noFill/>
                    </a:lnT>
                    <a:lnB>
                      <a:noFill/>
                    </a:lnB>
                    <a:solidFill>
                      <a:schemeClr val="bg1"/>
                    </a:solidFill>
                  </a:tcPr>
                </a:tc>
                <a:extLst>
                  <a:ext uri="{0D108BD9-81ED-4DB2-BD59-A6C34878D82A}">
                    <a16:rowId xmlns:a16="http://schemas.microsoft.com/office/drawing/2014/main" val="626030923"/>
                  </a:ext>
                </a:extLst>
              </a:tr>
              <a:tr h="275498">
                <a:tc>
                  <a:txBody>
                    <a:bodyPr/>
                    <a:lstStyle/>
                    <a:p>
                      <a:pPr algn="ctr" fontAlgn="ctr"/>
                      <a:r>
                        <a:rPr lang="en-US" sz="1400" b="1" i="0" u="none" strike="noStrike">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a:noFill/>
                    </a:lnB>
                    <a:noFill/>
                  </a:tcPr>
                </a:tc>
                <a:extLst>
                  <a:ext uri="{0D108BD9-81ED-4DB2-BD59-A6C34878D82A}">
                    <a16:rowId xmlns:a16="http://schemas.microsoft.com/office/drawing/2014/main" val="1803439677"/>
                  </a:ext>
                </a:extLst>
              </a:tr>
              <a:tr h="275498">
                <a:tc>
                  <a:txBody>
                    <a:bodyPr/>
                    <a:lstStyle/>
                    <a:p>
                      <a:pPr algn="ctr" fontAlgn="ctr"/>
                      <a:r>
                        <a:rPr lang="en-US" sz="1400" b="1" i="0" u="none" strike="noStrike">
                          <a:solidFill>
                            <a:srgbClr val="007370"/>
                          </a:solidFill>
                          <a:effectLst/>
                          <a:latin typeface="Arial Narrow" panose="020B0606020202030204" pitchFamily="34" charset="0"/>
                        </a:rPr>
                        <a:t>2024</a:t>
                      </a:r>
                    </a:p>
                  </a:txBody>
                  <a:tcPr marL="0" marR="0" marT="0"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3.0</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4.4</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1.7</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5.0</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4.5</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1.0</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6.3</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2.4</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1.7</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4.9</a:t>
                      </a:r>
                    </a:p>
                  </a:txBody>
                  <a:tcPr marL="9525" marR="9525" marT="9525" marB="0" anchor="ctr">
                    <a:lnL>
                      <a:noFill/>
                    </a:lnL>
                    <a:lnR>
                      <a:noFill/>
                    </a:lnR>
                    <a:lnT>
                      <a:noFill/>
                    </a:lnT>
                    <a:lnB>
                      <a:noFill/>
                    </a:lnB>
                    <a:solidFill>
                      <a:srgbClr val="D9E1F2"/>
                    </a:solidFill>
                  </a:tcPr>
                </a:tc>
                <a:tc>
                  <a:txBody>
                    <a:bodyPr/>
                    <a:lstStyle/>
                    <a:p>
                      <a:pPr algn="ctr" fontAlgn="ctr"/>
                      <a:r>
                        <a:rPr lang="en-US" sz="1400" b="1" i="0" u="none" strike="noStrike">
                          <a:solidFill>
                            <a:srgbClr val="007370"/>
                          </a:solidFill>
                          <a:effectLst/>
                          <a:latin typeface="Arial Narrow" panose="020B0606020202030204" pitchFamily="34" charset="0"/>
                        </a:rPr>
                        <a:t>3.6</a:t>
                      </a:r>
                    </a:p>
                  </a:txBody>
                  <a:tcPr marL="9525" marR="9525" marT="9525" marB="0" anchor="ctr">
                    <a:lnL>
                      <a:noFill/>
                    </a:lnL>
                    <a:lnR>
                      <a:noFill/>
                    </a:lnR>
                    <a:lnT>
                      <a:noFill/>
                    </a:lnT>
                    <a:lnB>
                      <a:noFill/>
                    </a:lnB>
                    <a:solidFill>
                      <a:srgbClr val="D9E1F2"/>
                    </a:solidFill>
                  </a:tcPr>
                </a:tc>
                <a:extLst>
                  <a:ext uri="{0D108BD9-81ED-4DB2-BD59-A6C34878D82A}">
                    <a16:rowId xmlns:a16="http://schemas.microsoft.com/office/drawing/2014/main" val="1110125144"/>
                  </a:ext>
                </a:extLst>
              </a:tr>
              <a:tr h="275498">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7370"/>
                          </a:solidFill>
                          <a:effectLst/>
                          <a:latin typeface="Arial Narrow" panose="020B0606020202030204" pitchFamily="34" charset="0"/>
                        </a:rPr>
                        <a:t> </a:t>
                      </a:r>
                    </a:p>
                  </a:txBody>
                  <a:tcPr marL="0" marR="0" marT="0" marB="0" anchor="ctr">
                    <a:lnL>
                      <a:noFill/>
                    </a:lnL>
                    <a:lnR>
                      <a:noFill/>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3320440412"/>
                  </a:ext>
                </a:extLst>
              </a:tr>
              <a:tr h="455362">
                <a:tc>
                  <a:txBody>
                    <a:bodyPr/>
                    <a:lstStyle/>
                    <a:p>
                      <a:pPr algn="ctr" fontAlgn="ctr"/>
                      <a:r>
                        <a:rPr lang="en-US" sz="1400" b="1" i="0" u="none" strike="noStrike">
                          <a:effectLst/>
                          <a:latin typeface="Arial Narrow" panose="020B0606020202030204" pitchFamily="34" charset="0"/>
                        </a:rPr>
                        <a:t>Revisions since Oct. 2022 WEO</a:t>
                      </a:r>
                    </a:p>
                  </a:txBody>
                  <a:tcPr marL="0" marR="0" marT="0"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0.0</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-0.5</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-0.3</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-0.1</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-0.2</a:t>
                      </a:r>
                    </a:p>
                  </a:txBody>
                  <a:tcPr marL="9525" marR="9525" marT="9525" marB="0" anchor="ctr">
                    <a:lnL>
                      <a:noFill/>
                    </a:lnL>
                    <a:lnR>
                      <a:noFill/>
                    </a:lnR>
                    <a:lnT>
                      <a:noFill/>
                    </a:lnT>
                    <a:lnB w="6350" cap="flat" cmpd="sng" algn="ctr">
                      <a:noFill/>
                      <a:prstDash val="solid"/>
                      <a:round/>
                      <a:headEnd type="none" w="med" len="med"/>
                      <a:tailEnd type="none" w="med" len="med"/>
                    </a:lnB>
                  </a:tcPr>
                </a:tc>
                <a:tc>
                  <a:txBody>
                    <a:bodyPr/>
                    <a:lstStyle/>
                    <a:p>
                      <a:pPr algn="ctr" fontAlgn="ctr"/>
                      <a:r>
                        <a:rPr lang="en-US" sz="1400" b="1" i="0" u="none" strike="noStrike">
                          <a:solidFill>
                            <a:srgbClr val="000000"/>
                          </a:solidFill>
                          <a:effectLst/>
                          <a:latin typeface="Arial Narrow" panose="020B0606020202030204" pitchFamily="34" charset="0"/>
                        </a:rPr>
                        <a:t>-0.1</a:t>
                      </a:r>
                    </a:p>
                  </a:txBody>
                  <a:tcPr marL="9525" marR="9525" marT="9525" marB="0" anchor="ctr">
                    <a:lnL>
                      <a:noFill/>
                    </a:lnL>
                    <a:lnR>
                      <a:noFill/>
                    </a:lnR>
                    <a:lnT>
                      <a:noFill/>
                    </a:lnT>
                    <a:lnB w="6350" cap="flat" cmpd="sng" algn="ctr">
                      <a:noFill/>
                      <a:prstDash val="solid"/>
                      <a:round/>
                      <a:headEnd type="none" w="med" len="med"/>
                      <a:tailEnd type="none" w="med" len="med"/>
                    </a:lnB>
                  </a:tcPr>
                </a:tc>
                <a:extLst>
                  <a:ext uri="{0D108BD9-81ED-4DB2-BD59-A6C34878D82A}">
                    <a16:rowId xmlns:a16="http://schemas.microsoft.com/office/drawing/2014/main" val="4216964847"/>
                  </a:ext>
                </a:extLst>
              </a:tr>
            </a:tbl>
          </a:graphicData>
        </a:graphic>
      </p:graphicFrame>
      <p:grpSp>
        <p:nvGrpSpPr>
          <p:cNvPr id="10" name="Group 9">
            <a:extLst>
              <a:ext uri="{FF2B5EF4-FFF2-40B4-BE49-F238E27FC236}">
                <a16:creationId xmlns:a16="http://schemas.microsoft.com/office/drawing/2014/main" id="{C2053364-EB03-474A-81BE-73B12937FE83}"/>
              </a:ext>
            </a:extLst>
          </p:cNvPr>
          <p:cNvGrpSpPr>
            <a:grpSpLocks/>
          </p:cNvGrpSpPr>
          <p:nvPr/>
        </p:nvGrpSpPr>
        <p:grpSpPr bwMode="auto">
          <a:xfrm>
            <a:off x="2607659" y="1511287"/>
            <a:ext cx="621846" cy="650422"/>
            <a:chOff x="0" y="27213"/>
            <a:chExt cx="3349625" cy="3351470"/>
          </a:xfrm>
        </p:grpSpPr>
        <p:sp>
          <p:nvSpPr>
            <p:cNvPr id="20" name="Oval 19">
              <a:extLst>
                <a:ext uri="{FF2B5EF4-FFF2-40B4-BE49-F238E27FC236}">
                  <a16:creationId xmlns:a16="http://schemas.microsoft.com/office/drawing/2014/main" id="{6379FC7C-CE2B-48CD-8D12-0D38FAFB9353}"/>
                </a:ext>
              </a:extLst>
            </p:cNvPr>
            <p:cNvSpPr>
              <a:spLocks noChangeArrowheads="1"/>
            </p:cNvSpPr>
            <p:nvPr/>
          </p:nvSpPr>
          <p:spPr bwMode="auto">
            <a:xfrm>
              <a:off x="0" y="27213"/>
              <a:ext cx="3349623" cy="3351470"/>
            </a:xfrm>
            <a:prstGeom prst="ellipse">
              <a:avLst/>
            </a:prstGeom>
            <a:gradFill flip="none" rotWithShape="1">
              <a:gsLst>
                <a:gs pos="0">
                  <a:srgbClr val="FFFFFF"/>
                </a:gs>
                <a:gs pos="56000">
                  <a:srgbClr val="1F88C8"/>
                </a:gs>
                <a:gs pos="0">
                  <a:srgbClr val="FFFFFF"/>
                </a:gs>
              </a:gsLst>
              <a:path path="circle">
                <a:fillToRect l="50000" t="50000" r="50000" b="50000"/>
              </a:path>
              <a:tileRect/>
            </a:gradFill>
            <a:ln w="9525">
              <a:solidFill>
                <a:srgbClr val="1F88C8"/>
              </a:solidFill>
              <a:round/>
              <a:headEnd/>
              <a:tailEnd/>
            </a:ln>
            <a:effectLst>
              <a:outerShdw blurRad="63500" dist="23000" dir="5400000" rotWithShape="0">
                <a:srgbClr val="000000">
                  <a:alpha val="34999"/>
                </a:srgbClr>
              </a:outerShdw>
            </a:effectLst>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3961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21" name="Freeform 10">
              <a:extLst>
                <a:ext uri="{FF2B5EF4-FFF2-40B4-BE49-F238E27FC236}">
                  <a16:creationId xmlns:a16="http://schemas.microsoft.com/office/drawing/2014/main" id="{69DF3E73-B230-423C-853C-A5C1050A6B9F}"/>
                </a:ext>
              </a:extLst>
            </p:cNvPr>
            <p:cNvSpPr>
              <a:spLocks noEditPoints="1"/>
            </p:cNvSpPr>
            <p:nvPr/>
          </p:nvSpPr>
          <p:spPr bwMode="auto">
            <a:xfrm>
              <a:off x="0" y="27213"/>
              <a:ext cx="3349625" cy="3306383"/>
            </a:xfrm>
            <a:custGeom>
              <a:avLst/>
              <a:gdLst>
                <a:gd name="T0" fmla="*/ 2147483647 w 446"/>
                <a:gd name="T1" fmla="*/ 2147483647 h 440"/>
                <a:gd name="T2" fmla="*/ 2147483647 w 446"/>
                <a:gd name="T3" fmla="*/ 2147483647 h 440"/>
                <a:gd name="T4" fmla="*/ 2147483647 w 446"/>
                <a:gd name="T5" fmla="*/ 2147483647 h 440"/>
                <a:gd name="T6" fmla="*/ 2147483647 w 446"/>
                <a:gd name="T7" fmla="*/ 2147483647 h 440"/>
                <a:gd name="T8" fmla="*/ 2147483647 w 446"/>
                <a:gd name="T9" fmla="*/ 2147483647 h 440"/>
                <a:gd name="T10" fmla="*/ 2147483647 w 446"/>
                <a:gd name="T11" fmla="*/ 2147483647 h 440"/>
                <a:gd name="T12" fmla="*/ 2147483647 w 446"/>
                <a:gd name="T13" fmla="*/ 2147483647 h 440"/>
                <a:gd name="T14" fmla="*/ 2147483647 w 446"/>
                <a:gd name="T15" fmla="*/ 2147483647 h 440"/>
                <a:gd name="T16" fmla="*/ 2147483647 w 446"/>
                <a:gd name="T17" fmla="*/ 2147483647 h 440"/>
                <a:gd name="T18" fmla="*/ 2147483647 w 446"/>
                <a:gd name="T19" fmla="*/ 2147483647 h 440"/>
                <a:gd name="T20" fmla="*/ 2147483647 w 446"/>
                <a:gd name="T21" fmla="*/ 2147483647 h 440"/>
                <a:gd name="T22" fmla="*/ 2147483647 w 446"/>
                <a:gd name="T23" fmla="*/ 2147483647 h 440"/>
                <a:gd name="T24" fmla="*/ 2147483647 w 446"/>
                <a:gd name="T25" fmla="*/ 2147483647 h 440"/>
                <a:gd name="T26" fmla="*/ 2147483647 w 446"/>
                <a:gd name="T27" fmla="*/ 2147483647 h 440"/>
                <a:gd name="T28" fmla="*/ 2147483647 w 446"/>
                <a:gd name="T29" fmla="*/ 2147483647 h 440"/>
                <a:gd name="T30" fmla="*/ 2147483647 w 446"/>
                <a:gd name="T31" fmla="*/ 2147483647 h 440"/>
                <a:gd name="T32" fmla="*/ 2147483647 w 446"/>
                <a:gd name="T33" fmla="*/ 2147483647 h 440"/>
                <a:gd name="T34" fmla="*/ 2147483647 w 446"/>
                <a:gd name="T35" fmla="*/ 2147483647 h 440"/>
                <a:gd name="T36" fmla="*/ 2147483647 w 446"/>
                <a:gd name="T37" fmla="*/ 2147483647 h 440"/>
                <a:gd name="T38" fmla="*/ 2147483647 w 446"/>
                <a:gd name="T39" fmla="*/ 2147483647 h 440"/>
                <a:gd name="T40" fmla="*/ 2147483647 w 446"/>
                <a:gd name="T41" fmla="*/ 2147483647 h 440"/>
                <a:gd name="T42" fmla="*/ 2147483647 w 446"/>
                <a:gd name="T43" fmla="*/ 2147483647 h 440"/>
                <a:gd name="T44" fmla="*/ 2147483647 w 446"/>
                <a:gd name="T45" fmla="*/ 2147483647 h 440"/>
                <a:gd name="T46" fmla="*/ 2147483647 w 446"/>
                <a:gd name="T47" fmla="*/ 2147483647 h 440"/>
                <a:gd name="T48" fmla="*/ 2147483647 w 446"/>
                <a:gd name="T49" fmla="*/ 2147483647 h 440"/>
                <a:gd name="T50" fmla="*/ 2147483647 w 446"/>
                <a:gd name="T51" fmla="*/ 2147483647 h 440"/>
                <a:gd name="T52" fmla="*/ 2147483647 w 446"/>
                <a:gd name="T53" fmla="*/ 2147483647 h 440"/>
                <a:gd name="T54" fmla="*/ 2147483647 w 446"/>
                <a:gd name="T55" fmla="*/ 2147483647 h 440"/>
                <a:gd name="T56" fmla="*/ 2147483647 w 446"/>
                <a:gd name="T57" fmla="*/ 2147483647 h 440"/>
                <a:gd name="T58" fmla="*/ 2147483647 w 446"/>
                <a:gd name="T59" fmla="*/ 2147483647 h 440"/>
                <a:gd name="T60" fmla="*/ 2147483647 w 446"/>
                <a:gd name="T61" fmla="*/ 2147483647 h 440"/>
                <a:gd name="T62" fmla="*/ 2147483647 w 446"/>
                <a:gd name="T63" fmla="*/ 2147483647 h 440"/>
                <a:gd name="T64" fmla="*/ 2147483647 w 446"/>
                <a:gd name="T65" fmla="*/ 2147483647 h 440"/>
                <a:gd name="T66" fmla="*/ 2147483647 w 446"/>
                <a:gd name="T67" fmla="*/ 2147483647 h 440"/>
                <a:gd name="T68" fmla="*/ 2147483647 w 446"/>
                <a:gd name="T69" fmla="*/ 0 h 440"/>
                <a:gd name="T70" fmla="*/ 2147483647 w 446"/>
                <a:gd name="T71" fmla="*/ 2147483647 h 440"/>
                <a:gd name="T72" fmla="*/ 2147483647 w 446"/>
                <a:gd name="T73" fmla="*/ 2147483647 h 440"/>
                <a:gd name="T74" fmla="*/ 2147483647 w 446"/>
                <a:gd name="T75" fmla="*/ 2147483647 h 440"/>
                <a:gd name="T76" fmla="*/ 2147483647 w 446"/>
                <a:gd name="T77" fmla="*/ 2147483647 h 440"/>
                <a:gd name="T78" fmla="*/ 2147483647 w 446"/>
                <a:gd name="T79" fmla="*/ 2147483647 h 440"/>
                <a:gd name="T80" fmla="*/ 2147483647 w 446"/>
                <a:gd name="T81" fmla="*/ 2147483647 h 440"/>
                <a:gd name="T82" fmla="*/ 2147483647 w 446"/>
                <a:gd name="T83" fmla="*/ 2147483647 h 440"/>
                <a:gd name="T84" fmla="*/ 2147483647 w 446"/>
                <a:gd name="T85" fmla="*/ 2147483647 h 440"/>
                <a:gd name="T86" fmla="*/ 2147483647 w 446"/>
                <a:gd name="T87" fmla="*/ 2147483647 h 440"/>
                <a:gd name="T88" fmla="*/ 2147483647 w 446"/>
                <a:gd name="T89" fmla="*/ 2147483647 h 440"/>
                <a:gd name="T90" fmla="*/ 2147483647 w 446"/>
                <a:gd name="T91" fmla="*/ 2147483647 h 440"/>
                <a:gd name="T92" fmla="*/ 2147483647 w 446"/>
                <a:gd name="T93" fmla="*/ 2147483647 h 440"/>
                <a:gd name="T94" fmla="*/ 2147483647 w 446"/>
                <a:gd name="T95" fmla="*/ 2147483647 h 440"/>
                <a:gd name="T96" fmla="*/ 2147483647 w 446"/>
                <a:gd name="T97" fmla="*/ 2147483647 h 440"/>
                <a:gd name="T98" fmla="*/ 2147483647 w 446"/>
                <a:gd name="T99" fmla="*/ 2147483647 h 440"/>
                <a:gd name="T100" fmla="*/ 2147483647 w 446"/>
                <a:gd name="T101" fmla="*/ 2147483647 h 440"/>
                <a:gd name="T102" fmla="*/ 2147483647 w 446"/>
                <a:gd name="T103" fmla="*/ 2147483647 h 440"/>
                <a:gd name="T104" fmla="*/ 2147483647 w 446"/>
                <a:gd name="T105" fmla="*/ 2147483647 h 440"/>
                <a:gd name="T106" fmla="*/ 2147483647 w 446"/>
                <a:gd name="T107" fmla="*/ 2147483647 h 440"/>
                <a:gd name="T108" fmla="*/ 2147483647 w 446"/>
                <a:gd name="T109" fmla="*/ 2147483647 h 440"/>
                <a:gd name="T110" fmla="*/ 2147483647 w 446"/>
                <a:gd name="T111" fmla="*/ 2147483647 h 440"/>
                <a:gd name="T112" fmla="*/ 2147483647 w 446"/>
                <a:gd name="T113" fmla="*/ 2147483647 h 440"/>
                <a:gd name="T114" fmla="*/ 2147483647 w 446"/>
                <a:gd name="T115" fmla="*/ 2147483647 h 440"/>
                <a:gd name="T116" fmla="*/ 2147483647 w 446"/>
                <a:gd name="T117" fmla="*/ 2147483647 h 440"/>
                <a:gd name="T118" fmla="*/ 2147483647 w 446"/>
                <a:gd name="T119" fmla="*/ 2147483647 h 440"/>
                <a:gd name="T120" fmla="*/ 2147483647 w 446"/>
                <a:gd name="T121" fmla="*/ 2147483647 h 440"/>
                <a:gd name="T122" fmla="*/ 2147483647 w 446"/>
                <a:gd name="T123" fmla="*/ 2147483647 h 440"/>
                <a:gd name="T124" fmla="*/ 2147483647 w 446"/>
                <a:gd name="T125" fmla="*/ 2147483647 h 44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46"/>
                <a:gd name="T190" fmla="*/ 0 h 440"/>
                <a:gd name="T191" fmla="*/ 446 w 446"/>
                <a:gd name="T192" fmla="*/ 440 h 44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46" h="440">
                  <a:moveTo>
                    <a:pt x="222" y="258"/>
                  </a:moveTo>
                  <a:lnTo>
                    <a:pt x="222" y="258"/>
                  </a:lnTo>
                  <a:lnTo>
                    <a:pt x="220" y="258"/>
                  </a:lnTo>
                  <a:lnTo>
                    <a:pt x="220" y="256"/>
                  </a:lnTo>
                  <a:lnTo>
                    <a:pt x="218" y="256"/>
                  </a:lnTo>
                  <a:lnTo>
                    <a:pt x="218" y="258"/>
                  </a:lnTo>
                  <a:lnTo>
                    <a:pt x="220" y="258"/>
                  </a:lnTo>
                  <a:lnTo>
                    <a:pt x="222" y="258"/>
                  </a:lnTo>
                  <a:close/>
                  <a:moveTo>
                    <a:pt x="260" y="60"/>
                  </a:moveTo>
                  <a:lnTo>
                    <a:pt x="262" y="60"/>
                  </a:lnTo>
                  <a:lnTo>
                    <a:pt x="262" y="58"/>
                  </a:lnTo>
                  <a:lnTo>
                    <a:pt x="258" y="58"/>
                  </a:lnTo>
                  <a:lnTo>
                    <a:pt x="260" y="60"/>
                  </a:lnTo>
                  <a:close/>
                  <a:moveTo>
                    <a:pt x="218" y="252"/>
                  </a:moveTo>
                  <a:lnTo>
                    <a:pt x="218" y="250"/>
                  </a:lnTo>
                  <a:lnTo>
                    <a:pt x="216" y="250"/>
                  </a:lnTo>
                  <a:lnTo>
                    <a:pt x="216" y="252"/>
                  </a:lnTo>
                  <a:lnTo>
                    <a:pt x="214" y="250"/>
                  </a:lnTo>
                  <a:lnTo>
                    <a:pt x="212" y="250"/>
                  </a:lnTo>
                  <a:lnTo>
                    <a:pt x="212" y="252"/>
                  </a:lnTo>
                  <a:lnTo>
                    <a:pt x="214" y="252"/>
                  </a:lnTo>
                  <a:lnTo>
                    <a:pt x="216" y="252"/>
                  </a:lnTo>
                  <a:lnTo>
                    <a:pt x="218" y="252"/>
                  </a:lnTo>
                  <a:close/>
                  <a:moveTo>
                    <a:pt x="146" y="162"/>
                  </a:moveTo>
                  <a:lnTo>
                    <a:pt x="144" y="162"/>
                  </a:lnTo>
                  <a:lnTo>
                    <a:pt x="146" y="164"/>
                  </a:lnTo>
                  <a:lnTo>
                    <a:pt x="146" y="166"/>
                  </a:lnTo>
                  <a:lnTo>
                    <a:pt x="146" y="168"/>
                  </a:lnTo>
                  <a:lnTo>
                    <a:pt x="146" y="170"/>
                  </a:lnTo>
                  <a:lnTo>
                    <a:pt x="146" y="172"/>
                  </a:lnTo>
                  <a:lnTo>
                    <a:pt x="150" y="172"/>
                  </a:lnTo>
                  <a:lnTo>
                    <a:pt x="148" y="170"/>
                  </a:lnTo>
                  <a:lnTo>
                    <a:pt x="148" y="168"/>
                  </a:lnTo>
                  <a:lnTo>
                    <a:pt x="148" y="166"/>
                  </a:lnTo>
                  <a:lnTo>
                    <a:pt x="150" y="164"/>
                  </a:lnTo>
                  <a:lnTo>
                    <a:pt x="150" y="162"/>
                  </a:lnTo>
                  <a:lnTo>
                    <a:pt x="152" y="160"/>
                  </a:lnTo>
                  <a:lnTo>
                    <a:pt x="154" y="158"/>
                  </a:lnTo>
                  <a:lnTo>
                    <a:pt x="156" y="160"/>
                  </a:lnTo>
                  <a:lnTo>
                    <a:pt x="156" y="162"/>
                  </a:lnTo>
                  <a:lnTo>
                    <a:pt x="156" y="164"/>
                  </a:lnTo>
                  <a:lnTo>
                    <a:pt x="156" y="160"/>
                  </a:lnTo>
                  <a:lnTo>
                    <a:pt x="156" y="156"/>
                  </a:lnTo>
                  <a:lnTo>
                    <a:pt x="154" y="150"/>
                  </a:lnTo>
                  <a:lnTo>
                    <a:pt x="154" y="146"/>
                  </a:lnTo>
                  <a:lnTo>
                    <a:pt x="156" y="148"/>
                  </a:lnTo>
                  <a:lnTo>
                    <a:pt x="156" y="144"/>
                  </a:lnTo>
                  <a:lnTo>
                    <a:pt x="152" y="142"/>
                  </a:lnTo>
                  <a:lnTo>
                    <a:pt x="150" y="140"/>
                  </a:lnTo>
                  <a:lnTo>
                    <a:pt x="146" y="140"/>
                  </a:lnTo>
                  <a:lnTo>
                    <a:pt x="148" y="144"/>
                  </a:lnTo>
                  <a:lnTo>
                    <a:pt x="148" y="148"/>
                  </a:lnTo>
                  <a:lnTo>
                    <a:pt x="150" y="150"/>
                  </a:lnTo>
                  <a:lnTo>
                    <a:pt x="148" y="156"/>
                  </a:lnTo>
                  <a:lnTo>
                    <a:pt x="146" y="162"/>
                  </a:lnTo>
                  <a:close/>
                  <a:moveTo>
                    <a:pt x="158" y="166"/>
                  </a:moveTo>
                  <a:lnTo>
                    <a:pt x="156" y="170"/>
                  </a:lnTo>
                  <a:lnTo>
                    <a:pt x="154" y="172"/>
                  </a:lnTo>
                  <a:lnTo>
                    <a:pt x="152" y="174"/>
                  </a:lnTo>
                  <a:lnTo>
                    <a:pt x="148" y="174"/>
                  </a:lnTo>
                  <a:lnTo>
                    <a:pt x="150" y="178"/>
                  </a:lnTo>
                  <a:lnTo>
                    <a:pt x="152" y="178"/>
                  </a:lnTo>
                  <a:lnTo>
                    <a:pt x="154" y="178"/>
                  </a:lnTo>
                  <a:lnTo>
                    <a:pt x="156" y="178"/>
                  </a:lnTo>
                  <a:lnTo>
                    <a:pt x="156" y="180"/>
                  </a:lnTo>
                  <a:lnTo>
                    <a:pt x="160" y="178"/>
                  </a:lnTo>
                  <a:lnTo>
                    <a:pt x="164" y="178"/>
                  </a:lnTo>
                  <a:lnTo>
                    <a:pt x="164" y="176"/>
                  </a:lnTo>
                  <a:lnTo>
                    <a:pt x="166" y="174"/>
                  </a:lnTo>
                  <a:lnTo>
                    <a:pt x="164" y="170"/>
                  </a:lnTo>
                  <a:lnTo>
                    <a:pt x="162" y="174"/>
                  </a:lnTo>
                  <a:lnTo>
                    <a:pt x="160" y="170"/>
                  </a:lnTo>
                  <a:lnTo>
                    <a:pt x="160" y="168"/>
                  </a:lnTo>
                  <a:lnTo>
                    <a:pt x="158" y="166"/>
                  </a:lnTo>
                  <a:close/>
                  <a:moveTo>
                    <a:pt x="124" y="198"/>
                  </a:moveTo>
                  <a:lnTo>
                    <a:pt x="122" y="198"/>
                  </a:lnTo>
                  <a:lnTo>
                    <a:pt x="120" y="196"/>
                  </a:lnTo>
                  <a:lnTo>
                    <a:pt x="114" y="200"/>
                  </a:lnTo>
                  <a:lnTo>
                    <a:pt x="108" y="202"/>
                  </a:lnTo>
                  <a:lnTo>
                    <a:pt x="106" y="200"/>
                  </a:lnTo>
                  <a:lnTo>
                    <a:pt x="104" y="202"/>
                  </a:lnTo>
                  <a:lnTo>
                    <a:pt x="100" y="202"/>
                  </a:lnTo>
                  <a:lnTo>
                    <a:pt x="106" y="204"/>
                  </a:lnTo>
                  <a:lnTo>
                    <a:pt x="108" y="208"/>
                  </a:lnTo>
                  <a:lnTo>
                    <a:pt x="104" y="214"/>
                  </a:lnTo>
                  <a:lnTo>
                    <a:pt x="106" y="218"/>
                  </a:lnTo>
                  <a:lnTo>
                    <a:pt x="112" y="212"/>
                  </a:lnTo>
                  <a:lnTo>
                    <a:pt x="116" y="208"/>
                  </a:lnTo>
                  <a:lnTo>
                    <a:pt x="124" y="208"/>
                  </a:lnTo>
                  <a:lnTo>
                    <a:pt x="126" y="204"/>
                  </a:lnTo>
                  <a:lnTo>
                    <a:pt x="130" y="208"/>
                  </a:lnTo>
                  <a:lnTo>
                    <a:pt x="136" y="208"/>
                  </a:lnTo>
                  <a:lnTo>
                    <a:pt x="138" y="204"/>
                  </a:lnTo>
                  <a:lnTo>
                    <a:pt x="142" y="202"/>
                  </a:lnTo>
                  <a:lnTo>
                    <a:pt x="140" y="200"/>
                  </a:lnTo>
                  <a:lnTo>
                    <a:pt x="144" y="200"/>
                  </a:lnTo>
                  <a:lnTo>
                    <a:pt x="144" y="198"/>
                  </a:lnTo>
                  <a:lnTo>
                    <a:pt x="146" y="196"/>
                  </a:lnTo>
                  <a:lnTo>
                    <a:pt x="148" y="192"/>
                  </a:lnTo>
                  <a:lnTo>
                    <a:pt x="150" y="188"/>
                  </a:lnTo>
                  <a:lnTo>
                    <a:pt x="150" y="184"/>
                  </a:lnTo>
                  <a:lnTo>
                    <a:pt x="148" y="184"/>
                  </a:lnTo>
                  <a:lnTo>
                    <a:pt x="150" y="182"/>
                  </a:lnTo>
                  <a:lnTo>
                    <a:pt x="148" y="180"/>
                  </a:lnTo>
                  <a:lnTo>
                    <a:pt x="146" y="176"/>
                  </a:lnTo>
                  <a:lnTo>
                    <a:pt x="144" y="176"/>
                  </a:lnTo>
                  <a:lnTo>
                    <a:pt x="144" y="178"/>
                  </a:lnTo>
                  <a:lnTo>
                    <a:pt x="144" y="182"/>
                  </a:lnTo>
                  <a:lnTo>
                    <a:pt x="142" y="186"/>
                  </a:lnTo>
                  <a:lnTo>
                    <a:pt x="138" y="188"/>
                  </a:lnTo>
                  <a:lnTo>
                    <a:pt x="138" y="192"/>
                  </a:lnTo>
                  <a:lnTo>
                    <a:pt x="136" y="192"/>
                  </a:lnTo>
                  <a:lnTo>
                    <a:pt x="132" y="196"/>
                  </a:lnTo>
                  <a:lnTo>
                    <a:pt x="130" y="194"/>
                  </a:lnTo>
                  <a:lnTo>
                    <a:pt x="130" y="198"/>
                  </a:lnTo>
                  <a:lnTo>
                    <a:pt x="130" y="200"/>
                  </a:lnTo>
                  <a:lnTo>
                    <a:pt x="126" y="198"/>
                  </a:lnTo>
                  <a:lnTo>
                    <a:pt x="124" y="198"/>
                  </a:lnTo>
                  <a:close/>
                  <a:moveTo>
                    <a:pt x="262" y="10"/>
                  </a:moveTo>
                  <a:lnTo>
                    <a:pt x="264" y="10"/>
                  </a:lnTo>
                  <a:lnTo>
                    <a:pt x="264" y="8"/>
                  </a:lnTo>
                  <a:lnTo>
                    <a:pt x="262" y="8"/>
                  </a:lnTo>
                  <a:lnTo>
                    <a:pt x="260" y="8"/>
                  </a:lnTo>
                  <a:lnTo>
                    <a:pt x="260" y="10"/>
                  </a:lnTo>
                  <a:lnTo>
                    <a:pt x="262" y="10"/>
                  </a:lnTo>
                  <a:close/>
                  <a:moveTo>
                    <a:pt x="234" y="262"/>
                  </a:moveTo>
                  <a:lnTo>
                    <a:pt x="234" y="262"/>
                  </a:lnTo>
                  <a:lnTo>
                    <a:pt x="234" y="260"/>
                  </a:lnTo>
                  <a:lnTo>
                    <a:pt x="232" y="260"/>
                  </a:lnTo>
                  <a:lnTo>
                    <a:pt x="230" y="260"/>
                  </a:lnTo>
                  <a:lnTo>
                    <a:pt x="228" y="260"/>
                  </a:lnTo>
                  <a:lnTo>
                    <a:pt x="226" y="260"/>
                  </a:lnTo>
                  <a:lnTo>
                    <a:pt x="226" y="262"/>
                  </a:lnTo>
                  <a:lnTo>
                    <a:pt x="228" y="262"/>
                  </a:lnTo>
                  <a:lnTo>
                    <a:pt x="230" y="262"/>
                  </a:lnTo>
                  <a:lnTo>
                    <a:pt x="232" y="264"/>
                  </a:lnTo>
                  <a:lnTo>
                    <a:pt x="234" y="264"/>
                  </a:lnTo>
                  <a:lnTo>
                    <a:pt x="234" y="262"/>
                  </a:lnTo>
                  <a:close/>
                  <a:moveTo>
                    <a:pt x="244" y="274"/>
                  </a:moveTo>
                  <a:lnTo>
                    <a:pt x="244" y="272"/>
                  </a:lnTo>
                  <a:lnTo>
                    <a:pt x="242" y="272"/>
                  </a:lnTo>
                  <a:lnTo>
                    <a:pt x="242" y="270"/>
                  </a:lnTo>
                  <a:lnTo>
                    <a:pt x="240" y="268"/>
                  </a:lnTo>
                  <a:lnTo>
                    <a:pt x="240" y="266"/>
                  </a:lnTo>
                  <a:lnTo>
                    <a:pt x="238" y="266"/>
                  </a:lnTo>
                  <a:lnTo>
                    <a:pt x="236" y="266"/>
                  </a:lnTo>
                  <a:lnTo>
                    <a:pt x="236" y="264"/>
                  </a:lnTo>
                  <a:lnTo>
                    <a:pt x="234" y="264"/>
                  </a:lnTo>
                  <a:lnTo>
                    <a:pt x="234" y="266"/>
                  </a:lnTo>
                  <a:lnTo>
                    <a:pt x="234" y="268"/>
                  </a:lnTo>
                  <a:lnTo>
                    <a:pt x="236" y="272"/>
                  </a:lnTo>
                  <a:lnTo>
                    <a:pt x="236" y="278"/>
                  </a:lnTo>
                  <a:lnTo>
                    <a:pt x="238" y="278"/>
                  </a:lnTo>
                  <a:lnTo>
                    <a:pt x="240" y="278"/>
                  </a:lnTo>
                  <a:lnTo>
                    <a:pt x="240" y="276"/>
                  </a:lnTo>
                  <a:lnTo>
                    <a:pt x="242" y="276"/>
                  </a:lnTo>
                  <a:lnTo>
                    <a:pt x="244" y="276"/>
                  </a:lnTo>
                  <a:lnTo>
                    <a:pt x="246" y="276"/>
                  </a:lnTo>
                  <a:lnTo>
                    <a:pt x="246" y="274"/>
                  </a:lnTo>
                  <a:lnTo>
                    <a:pt x="244" y="274"/>
                  </a:lnTo>
                  <a:close/>
                  <a:moveTo>
                    <a:pt x="342" y="70"/>
                  </a:moveTo>
                  <a:lnTo>
                    <a:pt x="344" y="70"/>
                  </a:lnTo>
                  <a:lnTo>
                    <a:pt x="344" y="66"/>
                  </a:lnTo>
                  <a:lnTo>
                    <a:pt x="342" y="66"/>
                  </a:lnTo>
                  <a:lnTo>
                    <a:pt x="338" y="66"/>
                  </a:lnTo>
                  <a:lnTo>
                    <a:pt x="340" y="68"/>
                  </a:lnTo>
                  <a:lnTo>
                    <a:pt x="342" y="70"/>
                  </a:lnTo>
                  <a:close/>
                  <a:moveTo>
                    <a:pt x="222" y="262"/>
                  </a:moveTo>
                  <a:lnTo>
                    <a:pt x="222" y="262"/>
                  </a:lnTo>
                  <a:lnTo>
                    <a:pt x="222" y="264"/>
                  </a:lnTo>
                  <a:lnTo>
                    <a:pt x="224" y="264"/>
                  </a:lnTo>
                  <a:lnTo>
                    <a:pt x="224" y="262"/>
                  </a:lnTo>
                  <a:lnTo>
                    <a:pt x="222" y="262"/>
                  </a:lnTo>
                  <a:close/>
                  <a:moveTo>
                    <a:pt x="434" y="172"/>
                  </a:moveTo>
                  <a:lnTo>
                    <a:pt x="434" y="172"/>
                  </a:lnTo>
                  <a:lnTo>
                    <a:pt x="432" y="174"/>
                  </a:lnTo>
                  <a:lnTo>
                    <a:pt x="430" y="176"/>
                  </a:lnTo>
                  <a:lnTo>
                    <a:pt x="430" y="178"/>
                  </a:lnTo>
                  <a:lnTo>
                    <a:pt x="428" y="180"/>
                  </a:lnTo>
                  <a:lnTo>
                    <a:pt x="430" y="182"/>
                  </a:lnTo>
                  <a:lnTo>
                    <a:pt x="432" y="184"/>
                  </a:lnTo>
                  <a:lnTo>
                    <a:pt x="434" y="182"/>
                  </a:lnTo>
                  <a:lnTo>
                    <a:pt x="434" y="180"/>
                  </a:lnTo>
                  <a:lnTo>
                    <a:pt x="434" y="178"/>
                  </a:lnTo>
                  <a:lnTo>
                    <a:pt x="434" y="176"/>
                  </a:lnTo>
                  <a:lnTo>
                    <a:pt x="436" y="176"/>
                  </a:lnTo>
                  <a:lnTo>
                    <a:pt x="438" y="176"/>
                  </a:lnTo>
                  <a:lnTo>
                    <a:pt x="440" y="176"/>
                  </a:lnTo>
                  <a:lnTo>
                    <a:pt x="438" y="174"/>
                  </a:lnTo>
                  <a:lnTo>
                    <a:pt x="438" y="172"/>
                  </a:lnTo>
                  <a:lnTo>
                    <a:pt x="436" y="172"/>
                  </a:lnTo>
                  <a:lnTo>
                    <a:pt x="434" y="172"/>
                  </a:lnTo>
                  <a:close/>
                  <a:moveTo>
                    <a:pt x="228" y="16"/>
                  </a:moveTo>
                  <a:lnTo>
                    <a:pt x="230" y="16"/>
                  </a:lnTo>
                  <a:lnTo>
                    <a:pt x="230" y="14"/>
                  </a:lnTo>
                  <a:lnTo>
                    <a:pt x="232" y="14"/>
                  </a:lnTo>
                  <a:lnTo>
                    <a:pt x="232" y="16"/>
                  </a:lnTo>
                  <a:lnTo>
                    <a:pt x="234" y="16"/>
                  </a:lnTo>
                  <a:lnTo>
                    <a:pt x="236" y="16"/>
                  </a:lnTo>
                  <a:lnTo>
                    <a:pt x="236" y="14"/>
                  </a:lnTo>
                  <a:lnTo>
                    <a:pt x="236" y="12"/>
                  </a:lnTo>
                  <a:lnTo>
                    <a:pt x="234" y="10"/>
                  </a:lnTo>
                  <a:lnTo>
                    <a:pt x="232" y="8"/>
                  </a:lnTo>
                  <a:lnTo>
                    <a:pt x="230" y="8"/>
                  </a:lnTo>
                  <a:lnTo>
                    <a:pt x="228" y="10"/>
                  </a:lnTo>
                  <a:lnTo>
                    <a:pt x="226" y="8"/>
                  </a:lnTo>
                  <a:lnTo>
                    <a:pt x="226" y="10"/>
                  </a:lnTo>
                  <a:lnTo>
                    <a:pt x="224" y="8"/>
                  </a:lnTo>
                  <a:lnTo>
                    <a:pt x="224" y="12"/>
                  </a:lnTo>
                  <a:lnTo>
                    <a:pt x="222" y="10"/>
                  </a:lnTo>
                  <a:lnTo>
                    <a:pt x="222" y="12"/>
                  </a:lnTo>
                  <a:lnTo>
                    <a:pt x="218" y="12"/>
                  </a:lnTo>
                  <a:lnTo>
                    <a:pt x="218" y="14"/>
                  </a:lnTo>
                  <a:lnTo>
                    <a:pt x="220" y="14"/>
                  </a:lnTo>
                  <a:lnTo>
                    <a:pt x="220" y="16"/>
                  </a:lnTo>
                  <a:lnTo>
                    <a:pt x="222" y="16"/>
                  </a:lnTo>
                  <a:lnTo>
                    <a:pt x="222" y="12"/>
                  </a:lnTo>
                  <a:lnTo>
                    <a:pt x="222" y="16"/>
                  </a:lnTo>
                  <a:lnTo>
                    <a:pt x="224" y="16"/>
                  </a:lnTo>
                  <a:lnTo>
                    <a:pt x="226" y="14"/>
                  </a:lnTo>
                  <a:lnTo>
                    <a:pt x="228" y="14"/>
                  </a:lnTo>
                  <a:lnTo>
                    <a:pt x="228" y="16"/>
                  </a:lnTo>
                  <a:close/>
                  <a:moveTo>
                    <a:pt x="204" y="18"/>
                  </a:moveTo>
                  <a:lnTo>
                    <a:pt x="206" y="18"/>
                  </a:lnTo>
                  <a:lnTo>
                    <a:pt x="208" y="22"/>
                  </a:lnTo>
                  <a:lnTo>
                    <a:pt x="208" y="20"/>
                  </a:lnTo>
                  <a:lnTo>
                    <a:pt x="208" y="16"/>
                  </a:lnTo>
                  <a:lnTo>
                    <a:pt x="212" y="16"/>
                  </a:lnTo>
                  <a:lnTo>
                    <a:pt x="210" y="14"/>
                  </a:lnTo>
                  <a:lnTo>
                    <a:pt x="212" y="14"/>
                  </a:lnTo>
                  <a:lnTo>
                    <a:pt x="210" y="12"/>
                  </a:lnTo>
                  <a:lnTo>
                    <a:pt x="208" y="14"/>
                  </a:lnTo>
                  <a:lnTo>
                    <a:pt x="206" y="14"/>
                  </a:lnTo>
                  <a:lnTo>
                    <a:pt x="206" y="16"/>
                  </a:lnTo>
                  <a:lnTo>
                    <a:pt x="204" y="16"/>
                  </a:lnTo>
                  <a:lnTo>
                    <a:pt x="202" y="16"/>
                  </a:lnTo>
                  <a:lnTo>
                    <a:pt x="200" y="18"/>
                  </a:lnTo>
                  <a:lnTo>
                    <a:pt x="200" y="20"/>
                  </a:lnTo>
                  <a:lnTo>
                    <a:pt x="202" y="20"/>
                  </a:lnTo>
                  <a:lnTo>
                    <a:pt x="204" y="22"/>
                  </a:lnTo>
                  <a:lnTo>
                    <a:pt x="202" y="18"/>
                  </a:lnTo>
                  <a:lnTo>
                    <a:pt x="204" y="18"/>
                  </a:lnTo>
                  <a:close/>
                  <a:moveTo>
                    <a:pt x="444" y="230"/>
                  </a:moveTo>
                  <a:lnTo>
                    <a:pt x="444" y="230"/>
                  </a:lnTo>
                  <a:lnTo>
                    <a:pt x="442" y="230"/>
                  </a:lnTo>
                  <a:lnTo>
                    <a:pt x="442" y="232"/>
                  </a:lnTo>
                  <a:lnTo>
                    <a:pt x="440" y="232"/>
                  </a:lnTo>
                  <a:lnTo>
                    <a:pt x="446" y="220"/>
                  </a:lnTo>
                  <a:lnTo>
                    <a:pt x="444" y="206"/>
                  </a:lnTo>
                  <a:lnTo>
                    <a:pt x="442" y="202"/>
                  </a:lnTo>
                  <a:lnTo>
                    <a:pt x="442" y="206"/>
                  </a:lnTo>
                  <a:lnTo>
                    <a:pt x="440" y="212"/>
                  </a:lnTo>
                  <a:lnTo>
                    <a:pt x="440" y="210"/>
                  </a:lnTo>
                  <a:lnTo>
                    <a:pt x="438" y="210"/>
                  </a:lnTo>
                  <a:lnTo>
                    <a:pt x="438" y="208"/>
                  </a:lnTo>
                  <a:lnTo>
                    <a:pt x="436" y="200"/>
                  </a:lnTo>
                  <a:lnTo>
                    <a:pt x="438" y="196"/>
                  </a:lnTo>
                  <a:lnTo>
                    <a:pt x="436" y="194"/>
                  </a:lnTo>
                  <a:lnTo>
                    <a:pt x="434" y="188"/>
                  </a:lnTo>
                  <a:lnTo>
                    <a:pt x="432" y="188"/>
                  </a:lnTo>
                  <a:lnTo>
                    <a:pt x="430" y="192"/>
                  </a:lnTo>
                  <a:lnTo>
                    <a:pt x="430" y="194"/>
                  </a:lnTo>
                  <a:lnTo>
                    <a:pt x="430" y="196"/>
                  </a:lnTo>
                  <a:lnTo>
                    <a:pt x="430" y="198"/>
                  </a:lnTo>
                  <a:lnTo>
                    <a:pt x="430" y="200"/>
                  </a:lnTo>
                  <a:lnTo>
                    <a:pt x="432" y="204"/>
                  </a:lnTo>
                  <a:lnTo>
                    <a:pt x="432" y="206"/>
                  </a:lnTo>
                  <a:lnTo>
                    <a:pt x="432" y="208"/>
                  </a:lnTo>
                  <a:lnTo>
                    <a:pt x="430" y="210"/>
                  </a:lnTo>
                  <a:lnTo>
                    <a:pt x="430" y="212"/>
                  </a:lnTo>
                  <a:lnTo>
                    <a:pt x="428" y="214"/>
                  </a:lnTo>
                  <a:lnTo>
                    <a:pt x="426" y="214"/>
                  </a:lnTo>
                  <a:lnTo>
                    <a:pt x="426" y="212"/>
                  </a:lnTo>
                  <a:lnTo>
                    <a:pt x="424" y="212"/>
                  </a:lnTo>
                  <a:lnTo>
                    <a:pt x="422" y="212"/>
                  </a:lnTo>
                  <a:lnTo>
                    <a:pt x="422" y="210"/>
                  </a:lnTo>
                  <a:lnTo>
                    <a:pt x="420" y="210"/>
                  </a:lnTo>
                  <a:lnTo>
                    <a:pt x="420" y="208"/>
                  </a:lnTo>
                  <a:lnTo>
                    <a:pt x="418" y="206"/>
                  </a:lnTo>
                  <a:lnTo>
                    <a:pt x="418" y="204"/>
                  </a:lnTo>
                  <a:lnTo>
                    <a:pt x="416" y="204"/>
                  </a:lnTo>
                  <a:lnTo>
                    <a:pt x="416" y="202"/>
                  </a:lnTo>
                  <a:lnTo>
                    <a:pt x="416" y="200"/>
                  </a:lnTo>
                  <a:lnTo>
                    <a:pt x="416" y="198"/>
                  </a:lnTo>
                  <a:lnTo>
                    <a:pt x="416" y="196"/>
                  </a:lnTo>
                  <a:lnTo>
                    <a:pt x="416" y="194"/>
                  </a:lnTo>
                  <a:lnTo>
                    <a:pt x="414" y="194"/>
                  </a:lnTo>
                  <a:lnTo>
                    <a:pt x="414" y="192"/>
                  </a:lnTo>
                  <a:lnTo>
                    <a:pt x="414" y="190"/>
                  </a:lnTo>
                  <a:lnTo>
                    <a:pt x="416" y="190"/>
                  </a:lnTo>
                  <a:lnTo>
                    <a:pt x="414" y="190"/>
                  </a:lnTo>
                  <a:lnTo>
                    <a:pt x="412" y="188"/>
                  </a:lnTo>
                  <a:lnTo>
                    <a:pt x="410" y="188"/>
                  </a:lnTo>
                  <a:lnTo>
                    <a:pt x="412" y="184"/>
                  </a:lnTo>
                  <a:lnTo>
                    <a:pt x="410" y="180"/>
                  </a:lnTo>
                  <a:lnTo>
                    <a:pt x="410" y="178"/>
                  </a:lnTo>
                  <a:lnTo>
                    <a:pt x="412" y="178"/>
                  </a:lnTo>
                  <a:lnTo>
                    <a:pt x="412" y="176"/>
                  </a:lnTo>
                  <a:lnTo>
                    <a:pt x="412" y="174"/>
                  </a:lnTo>
                  <a:lnTo>
                    <a:pt x="414" y="172"/>
                  </a:lnTo>
                  <a:lnTo>
                    <a:pt x="414" y="170"/>
                  </a:lnTo>
                  <a:lnTo>
                    <a:pt x="416" y="170"/>
                  </a:lnTo>
                  <a:lnTo>
                    <a:pt x="416" y="168"/>
                  </a:lnTo>
                  <a:lnTo>
                    <a:pt x="418" y="168"/>
                  </a:lnTo>
                  <a:lnTo>
                    <a:pt x="420" y="168"/>
                  </a:lnTo>
                  <a:lnTo>
                    <a:pt x="420" y="166"/>
                  </a:lnTo>
                  <a:lnTo>
                    <a:pt x="416" y="164"/>
                  </a:lnTo>
                  <a:lnTo>
                    <a:pt x="414" y="162"/>
                  </a:lnTo>
                  <a:lnTo>
                    <a:pt x="414" y="160"/>
                  </a:lnTo>
                  <a:lnTo>
                    <a:pt x="416" y="158"/>
                  </a:lnTo>
                  <a:lnTo>
                    <a:pt x="418" y="158"/>
                  </a:lnTo>
                  <a:lnTo>
                    <a:pt x="420" y="158"/>
                  </a:lnTo>
                  <a:lnTo>
                    <a:pt x="422" y="158"/>
                  </a:lnTo>
                  <a:lnTo>
                    <a:pt x="424" y="158"/>
                  </a:lnTo>
                  <a:lnTo>
                    <a:pt x="426" y="158"/>
                  </a:lnTo>
                  <a:lnTo>
                    <a:pt x="426" y="160"/>
                  </a:lnTo>
                  <a:lnTo>
                    <a:pt x="428" y="160"/>
                  </a:lnTo>
                  <a:lnTo>
                    <a:pt x="430" y="164"/>
                  </a:lnTo>
                  <a:lnTo>
                    <a:pt x="434" y="166"/>
                  </a:lnTo>
                  <a:lnTo>
                    <a:pt x="434" y="162"/>
                  </a:lnTo>
                  <a:lnTo>
                    <a:pt x="436" y="162"/>
                  </a:lnTo>
                  <a:lnTo>
                    <a:pt x="436" y="160"/>
                  </a:lnTo>
                  <a:lnTo>
                    <a:pt x="432" y="158"/>
                  </a:lnTo>
                  <a:lnTo>
                    <a:pt x="430" y="156"/>
                  </a:lnTo>
                  <a:lnTo>
                    <a:pt x="428" y="156"/>
                  </a:lnTo>
                  <a:lnTo>
                    <a:pt x="426" y="156"/>
                  </a:lnTo>
                  <a:lnTo>
                    <a:pt x="424" y="156"/>
                  </a:lnTo>
                  <a:lnTo>
                    <a:pt x="424" y="154"/>
                  </a:lnTo>
                  <a:lnTo>
                    <a:pt x="424" y="152"/>
                  </a:lnTo>
                  <a:lnTo>
                    <a:pt x="422" y="150"/>
                  </a:lnTo>
                  <a:lnTo>
                    <a:pt x="422" y="148"/>
                  </a:lnTo>
                  <a:lnTo>
                    <a:pt x="422" y="144"/>
                  </a:lnTo>
                  <a:lnTo>
                    <a:pt x="420" y="142"/>
                  </a:lnTo>
                  <a:lnTo>
                    <a:pt x="420" y="140"/>
                  </a:lnTo>
                  <a:lnTo>
                    <a:pt x="418" y="138"/>
                  </a:lnTo>
                  <a:lnTo>
                    <a:pt x="416" y="136"/>
                  </a:lnTo>
                  <a:lnTo>
                    <a:pt x="416" y="134"/>
                  </a:lnTo>
                  <a:lnTo>
                    <a:pt x="418" y="134"/>
                  </a:lnTo>
                  <a:lnTo>
                    <a:pt x="418" y="132"/>
                  </a:lnTo>
                  <a:lnTo>
                    <a:pt x="418" y="130"/>
                  </a:lnTo>
                  <a:lnTo>
                    <a:pt x="416" y="130"/>
                  </a:lnTo>
                  <a:lnTo>
                    <a:pt x="416" y="128"/>
                  </a:lnTo>
                  <a:lnTo>
                    <a:pt x="414" y="126"/>
                  </a:lnTo>
                  <a:lnTo>
                    <a:pt x="412" y="124"/>
                  </a:lnTo>
                  <a:lnTo>
                    <a:pt x="410" y="122"/>
                  </a:lnTo>
                  <a:lnTo>
                    <a:pt x="410" y="120"/>
                  </a:lnTo>
                  <a:lnTo>
                    <a:pt x="410" y="118"/>
                  </a:lnTo>
                  <a:lnTo>
                    <a:pt x="408" y="116"/>
                  </a:lnTo>
                  <a:lnTo>
                    <a:pt x="406" y="110"/>
                  </a:lnTo>
                  <a:lnTo>
                    <a:pt x="402" y="108"/>
                  </a:lnTo>
                  <a:lnTo>
                    <a:pt x="402" y="104"/>
                  </a:lnTo>
                  <a:lnTo>
                    <a:pt x="400" y="102"/>
                  </a:lnTo>
                  <a:lnTo>
                    <a:pt x="402" y="100"/>
                  </a:lnTo>
                  <a:lnTo>
                    <a:pt x="396" y="98"/>
                  </a:lnTo>
                  <a:lnTo>
                    <a:pt x="394" y="94"/>
                  </a:lnTo>
                  <a:lnTo>
                    <a:pt x="392" y="90"/>
                  </a:lnTo>
                  <a:lnTo>
                    <a:pt x="390" y="88"/>
                  </a:lnTo>
                  <a:lnTo>
                    <a:pt x="392" y="84"/>
                  </a:lnTo>
                  <a:lnTo>
                    <a:pt x="390" y="80"/>
                  </a:lnTo>
                  <a:lnTo>
                    <a:pt x="388" y="78"/>
                  </a:lnTo>
                  <a:lnTo>
                    <a:pt x="388" y="76"/>
                  </a:lnTo>
                  <a:lnTo>
                    <a:pt x="386" y="76"/>
                  </a:lnTo>
                  <a:lnTo>
                    <a:pt x="386" y="74"/>
                  </a:lnTo>
                  <a:lnTo>
                    <a:pt x="384" y="74"/>
                  </a:lnTo>
                  <a:lnTo>
                    <a:pt x="382" y="72"/>
                  </a:lnTo>
                  <a:lnTo>
                    <a:pt x="380" y="72"/>
                  </a:lnTo>
                  <a:lnTo>
                    <a:pt x="378" y="72"/>
                  </a:lnTo>
                  <a:lnTo>
                    <a:pt x="376" y="74"/>
                  </a:lnTo>
                  <a:lnTo>
                    <a:pt x="374" y="72"/>
                  </a:lnTo>
                  <a:lnTo>
                    <a:pt x="376" y="70"/>
                  </a:lnTo>
                  <a:lnTo>
                    <a:pt x="378" y="70"/>
                  </a:lnTo>
                  <a:lnTo>
                    <a:pt x="382" y="70"/>
                  </a:lnTo>
                  <a:lnTo>
                    <a:pt x="380" y="68"/>
                  </a:lnTo>
                  <a:lnTo>
                    <a:pt x="380" y="66"/>
                  </a:lnTo>
                  <a:lnTo>
                    <a:pt x="374" y="60"/>
                  </a:lnTo>
                  <a:lnTo>
                    <a:pt x="372" y="60"/>
                  </a:lnTo>
                  <a:lnTo>
                    <a:pt x="372" y="58"/>
                  </a:lnTo>
                  <a:lnTo>
                    <a:pt x="370" y="58"/>
                  </a:lnTo>
                  <a:lnTo>
                    <a:pt x="368" y="58"/>
                  </a:lnTo>
                  <a:lnTo>
                    <a:pt x="366" y="58"/>
                  </a:lnTo>
                  <a:lnTo>
                    <a:pt x="366" y="56"/>
                  </a:lnTo>
                  <a:lnTo>
                    <a:pt x="364" y="56"/>
                  </a:lnTo>
                  <a:lnTo>
                    <a:pt x="362" y="54"/>
                  </a:lnTo>
                  <a:lnTo>
                    <a:pt x="360" y="54"/>
                  </a:lnTo>
                  <a:lnTo>
                    <a:pt x="358" y="54"/>
                  </a:lnTo>
                  <a:lnTo>
                    <a:pt x="356" y="54"/>
                  </a:lnTo>
                  <a:lnTo>
                    <a:pt x="354" y="54"/>
                  </a:lnTo>
                  <a:lnTo>
                    <a:pt x="352" y="54"/>
                  </a:lnTo>
                  <a:lnTo>
                    <a:pt x="350" y="54"/>
                  </a:lnTo>
                  <a:lnTo>
                    <a:pt x="348" y="52"/>
                  </a:lnTo>
                  <a:lnTo>
                    <a:pt x="344" y="50"/>
                  </a:lnTo>
                  <a:lnTo>
                    <a:pt x="342" y="50"/>
                  </a:lnTo>
                  <a:lnTo>
                    <a:pt x="342" y="54"/>
                  </a:lnTo>
                  <a:lnTo>
                    <a:pt x="340" y="52"/>
                  </a:lnTo>
                  <a:lnTo>
                    <a:pt x="338" y="56"/>
                  </a:lnTo>
                  <a:lnTo>
                    <a:pt x="336" y="56"/>
                  </a:lnTo>
                  <a:lnTo>
                    <a:pt x="330" y="56"/>
                  </a:lnTo>
                  <a:lnTo>
                    <a:pt x="336" y="58"/>
                  </a:lnTo>
                  <a:lnTo>
                    <a:pt x="336" y="60"/>
                  </a:lnTo>
                  <a:lnTo>
                    <a:pt x="338" y="64"/>
                  </a:lnTo>
                  <a:lnTo>
                    <a:pt x="340" y="62"/>
                  </a:lnTo>
                  <a:lnTo>
                    <a:pt x="344" y="64"/>
                  </a:lnTo>
                  <a:lnTo>
                    <a:pt x="346" y="66"/>
                  </a:lnTo>
                  <a:lnTo>
                    <a:pt x="352" y="66"/>
                  </a:lnTo>
                  <a:lnTo>
                    <a:pt x="352" y="70"/>
                  </a:lnTo>
                  <a:lnTo>
                    <a:pt x="356" y="68"/>
                  </a:lnTo>
                  <a:lnTo>
                    <a:pt x="360" y="72"/>
                  </a:lnTo>
                  <a:lnTo>
                    <a:pt x="356" y="72"/>
                  </a:lnTo>
                  <a:lnTo>
                    <a:pt x="356" y="74"/>
                  </a:lnTo>
                  <a:lnTo>
                    <a:pt x="354" y="76"/>
                  </a:lnTo>
                  <a:lnTo>
                    <a:pt x="360" y="76"/>
                  </a:lnTo>
                  <a:lnTo>
                    <a:pt x="360" y="78"/>
                  </a:lnTo>
                  <a:lnTo>
                    <a:pt x="364" y="78"/>
                  </a:lnTo>
                  <a:lnTo>
                    <a:pt x="366" y="80"/>
                  </a:lnTo>
                  <a:lnTo>
                    <a:pt x="370" y="82"/>
                  </a:lnTo>
                  <a:lnTo>
                    <a:pt x="370" y="84"/>
                  </a:lnTo>
                  <a:lnTo>
                    <a:pt x="372" y="86"/>
                  </a:lnTo>
                  <a:lnTo>
                    <a:pt x="370" y="88"/>
                  </a:lnTo>
                  <a:lnTo>
                    <a:pt x="368" y="86"/>
                  </a:lnTo>
                  <a:lnTo>
                    <a:pt x="364" y="82"/>
                  </a:lnTo>
                  <a:lnTo>
                    <a:pt x="356" y="80"/>
                  </a:lnTo>
                  <a:lnTo>
                    <a:pt x="356" y="82"/>
                  </a:lnTo>
                  <a:lnTo>
                    <a:pt x="354" y="82"/>
                  </a:lnTo>
                  <a:lnTo>
                    <a:pt x="352" y="80"/>
                  </a:lnTo>
                  <a:lnTo>
                    <a:pt x="350" y="80"/>
                  </a:lnTo>
                  <a:lnTo>
                    <a:pt x="350" y="82"/>
                  </a:lnTo>
                  <a:lnTo>
                    <a:pt x="346" y="82"/>
                  </a:lnTo>
                  <a:lnTo>
                    <a:pt x="346" y="84"/>
                  </a:lnTo>
                  <a:lnTo>
                    <a:pt x="344" y="86"/>
                  </a:lnTo>
                  <a:lnTo>
                    <a:pt x="344" y="84"/>
                  </a:lnTo>
                  <a:lnTo>
                    <a:pt x="342" y="82"/>
                  </a:lnTo>
                  <a:lnTo>
                    <a:pt x="340" y="82"/>
                  </a:lnTo>
                  <a:lnTo>
                    <a:pt x="338" y="82"/>
                  </a:lnTo>
                  <a:lnTo>
                    <a:pt x="338" y="84"/>
                  </a:lnTo>
                  <a:lnTo>
                    <a:pt x="336" y="84"/>
                  </a:lnTo>
                  <a:lnTo>
                    <a:pt x="336" y="82"/>
                  </a:lnTo>
                  <a:lnTo>
                    <a:pt x="334" y="80"/>
                  </a:lnTo>
                  <a:lnTo>
                    <a:pt x="332" y="78"/>
                  </a:lnTo>
                  <a:lnTo>
                    <a:pt x="328" y="76"/>
                  </a:lnTo>
                  <a:lnTo>
                    <a:pt x="328" y="72"/>
                  </a:lnTo>
                  <a:lnTo>
                    <a:pt x="326" y="72"/>
                  </a:lnTo>
                  <a:lnTo>
                    <a:pt x="324" y="68"/>
                  </a:lnTo>
                  <a:lnTo>
                    <a:pt x="322" y="68"/>
                  </a:lnTo>
                  <a:lnTo>
                    <a:pt x="324" y="68"/>
                  </a:lnTo>
                  <a:lnTo>
                    <a:pt x="324" y="66"/>
                  </a:lnTo>
                  <a:lnTo>
                    <a:pt x="322" y="66"/>
                  </a:lnTo>
                  <a:lnTo>
                    <a:pt x="322" y="64"/>
                  </a:lnTo>
                  <a:lnTo>
                    <a:pt x="322" y="62"/>
                  </a:lnTo>
                  <a:lnTo>
                    <a:pt x="320" y="62"/>
                  </a:lnTo>
                  <a:lnTo>
                    <a:pt x="318" y="64"/>
                  </a:lnTo>
                  <a:lnTo>
                    <a:pt x="318" y="60"/>
                  </a:lnTo>
                  <a:lnTo>
                    <a:pt x="318" y="58"/>
                  </a:lnTo>
                  <a:lnTo>
                    <a:pt x="312" y="56"/>
                  </a:lnTo>
                  <a:lnTo>
                    <a:pt x="308" y="56"/>
                  </a:lnTo>
                  <a:lnTo>
                    <a:pt x="308" y="60"/>
                  </a:lnTo>
                  <a:lnTo>
                    <a:pt x="304" y="60"/>
                  </a:lnTo>
                  <a:lnTo>
                    <a:pt x="302" y="62"/>
                  </a:lnTo>
                  <a:lnTo>
                    <a:pt x="304" y="62"/>
                  </a:lnTo>
                  <a:lnTo>
                    <a:pt x="304" y="66"/>
                  </a:lnTo>
                  <a:lnTo>
                    <a:pt x="300" y="66"/>
                  </a:lnTo>
                  <a:lnTo>
                    <a:pt x="296" y="64"/>
                  </a:lnTo>
                  <a:lnTo>
                    <a:pt x="296" y="68"/>
                  </a:lnTo>
                  <a:lnTo>
                    <a:pt x="300" y="72"/>
                  </a:lnTo>
                  <a:lnTo>
                    <a:pt x="296" y="70"/>
                  </a:lnTo>
                  <a:lnTo>
                    <a:pt x="294" y="70"/>
                  </a:lnTo>
                  <a:lnTo>
                    <a:pt x="292" y="74"/>
                  </a:lnTo>
                  <a:lnTo>
                    <a:pt x="288" y="74"/>
                  </a:lnTo>
                  <a:lnTo>
                    <a:pt x="284" y="74"/>
                  </a:lnTo>
                  <a:lnTo>
                    <a:pt x="280" y="72"/>
                  </a:lnTo>
                  <a:lnTo>
                    <a:pt x="278" y="74"/>
                  </a:lnTo>
                  <a:lnTo>
                    <a:pt x="276" y="72"/>
                  </a:lnTo>
                  <a:lnTo>
                    <a:pt x="268" y="72"/>
                  </a:lnTo>
                  <a:lnTo>
                    <a:pt x="266" y="72"/>
                  </a:lnTo>
                  <a:lnTo>
                    <a:pt x="264" y="74"/>
                  </a:lnTo>
                  <a:lnTo>
                    <a:pt x="264" y="76"/>
                  </a:lnTo>
                  <a:lnTo>
                    <a:pt x="264" y="74"/>
                  </a:lnTo>
                  <a:lnTo>
                    <a:pt x="262" y="74"/>
                  </a:lnTo>
                  <a:lnTo>
                    <a:pt x="260" y="74"/>
                  </a:lnTo>
                  <a:lnTo>
                    <a:pt x="258" y="74"/>
                  </a:lnTo>
                  <a:lnTo>
                    <a:pt x="256" y="74"/>
                  </a:lnTo>
                  <a:lnTo>
                    <a:pt x="254" y="74"/>
                  </a:lnTo>
                  <a:lnTo>
                    <a:pt x="252" y="74"/>
                  </a:lnTo>
                  <a:lnTo>
                    <a:pt x="252" y="76"/>
                  </a:lnTo>
                  <a:lnTo>
                    <a:pt x="246" y="76"/>
                  </a:lnTo>
                  <a:lnTo>
                    <a:pt x="244" y="74"/>
                  </a:lnTo>
                  <a:lnTo>
                    <a:pt x="242" y="74"/>
                  </a:lnTo>
                  <a:lnTo>
                    <a:pt x="240" y="74"/>
                  </a:lnTo>
                  <a:lnTo>
                    <a:pt x="240" y="72"/>
                  </a:lnTo>
                  <a:lnTo>
                    <a:pt x="238" y="72"/>
                  </a:lnTo>
                  <a:lnTo>
                    <a:pt x="238" y="74"/>
                  </a:lnTo>
                  <a:lnTo>
                    <a:pt x="238" y="76"/>
                  </a:lnTo>
                  <a:lnTo>
                    <a:pt x="238" y="78"/>
                  </a:lnTo>
                  <a:lnTo>
                    <a:pt x="236" y="80"/>
                  </a:lnTo>
                  <a:lnTo>
                    <a:pt x="234" y="80"/>
                  </a:lnTo>
                  <a:lnTo>
                    <a:pt x="232" y="80"/>
                  </a:lnTo>
                  <a:lnTo>
                    <a:pt x="230" y="80"/>
                  </a:lnTo>
                  <a:lnTo>
                    <a:pt x="228" y="82"/>
                  </a:lnTo>
                  <a:lnTo>
                    <a:pt x="230" y="84"/>
                  </a:lnTo>
                  <a:lnTo>
                    <a:pt x="234" y="88"/>
                  </a:lnTo>
                  <a:lnTo>
                    <a:pt x="236" y="88"/>
                  </a:lnTo>
                  <a:lnTo>
                    <a:pt x="232" y="88"/>
                  </a:lnTo>
                  <a:lnTo>
                    <a:pt x="230" y="92"/>
                  </a:lnTo>
                  <a:lnTo>
                    <a:pt x="226" y="92"/>
                  </a:lnTo>
                  <a:lnTo>
                    <a:pt x="222" y="90"/>
                  </a:lnTo>
                  <a:lnTo>
                    <a:pt x="220" y="94"/>
                  </a:lnTo>
                  <a:lnTo>
                    <a:pt x="220" y="96"/>
                  </a:lnTo>
                  <a:lnTo>
                    <a:pt x="224" y="96"/>
                  </a:lnTo>
                  <a:lnTo>
                    <a:pt x="228" y="94"/>
                  </a:lnTo>
                  <a:lnTo>
                    <a:pt x="230" y="96"/>
                  </a:lnTo>
                  <a:lnTo>
                    <a:pt x="234" y="96"/>
                  </a:lnTo>
                  <a:lnTo>
                    <a:pt x="236" y="96"/>
                  </a:lnTo>
                  <a:lnTo>
                    <a:pt x="234" y="98"/>
                  </a:lnTo>
                  <a:lnTo>
                    <a:pt x="232" y="98"/>
                  </a:lnTo>
                  <a:lnTo>
                    <a:pt x="230" y="98"/>
                  </a:lnTo>
                  <a:lnTo>
                    <a:pt x="228" y="98"/>
                  </a:lnTo>
                  <a:lnTo>
                    <a:pt x="228" y="100"/>
                  </a:lnTo>
                  <a:lnTo>
                    <a:pt x="228" y="102"/>
                  </a:lnTo>
                  <a:lnTo>
                    <a:pt x="228" y="104"/>
                  </a:lnTo>
                  <a:lnTo>
                    <a:pt x="228" y="106"/>
                  </a:lnTo>
                  <a:lnTo>
                    <a:pt x="230" y="108"/>
                  </a:lnTo>
                  <a:lnTo>
                    <a:pt x="230" y="110"/>
                  </a:lnTo>
                  <a:lnTo>
                    <a:pt x="232" y="110"/>
                  </a:lnTo>
                  <a:lnTo>
                    <a:pt x="236" y="112"/>
                  </a:lnTo>
                  <a:lnTo>
                    <a:pt x="238" y="114"/>
                  </a:lnTo>
                  <a:lnTo>
                    <a:pt x="242" y="116"/>
                  </a:lnTo>
                  <a:lnTo>
                    <a:pt x="242" y="118"/>
                  </a:lnTo>
                  <a:lnTo>
                    <a:pt x="242" y="120"/>
                  </a:lnTo>
                  <a:lnTo>
                    <a:pt x="240" y="120"/>
                  </a:lnTo>
                  <a:lnTo>
                    <a:pt x="238" y="122"/>
                  </a:lnTo>
                  <a:lnTo>
                    <a:pt x="236" y="122"/>
                  </a:lnTo>
                  <a:lnTo>
                    <a:pt x="236" y="124"/>
                  </a:lnTo>
                  <a:lnTo>
                    <a:pt x="234" y="124"/>
                  </a:lnTo>
                  <a:lnTo>
                    <a:pt x="232" y="124"/>
                  </a:lnTo>
                  <a:lnTo>
                    <a:pt x="230" y="126"/>
                  </a:lnTo>
                  <a:lnTo>
                    <a:pt x="228" y="126"/>
                  </a:lnTo>
                  <a:lnTo>
                    <a:pt x="228" y="128"/>
                  </a:lnTo>
                  <a:lnTo>
                    <a:pt x="228" y="130"/>
                  </a:lnTo>
                  <a:lnTo>
                    <a:pt x="226" y="130"/>
                  </a:lnTo>
                  <a:lnTo>
                    <a:pt x="226" y="132"/>
                  </a:lnTo>
                  <a:lnTo>
                    <a:pt x="224" y="132"/>
                  </a:lnTo>
                  <a:lnTo>
                    <a:pt x="226" y="132"/>
                  </a:lnTo>
                  <a:lnTo>
                    <a:pt x="228" y="132"/>
                  </a:lnTo>
                  <a:lnTo>
                    <a:pt x="228" y="130"/>
                  </a:lnTo>
                  <a:lnTo>
                    <a:pt x="230" y="130"/>
                  </a:lnTo>
                  <a:lnTo>
                    <a:pt x="232" y="128"/>
                  </a:lnTo>
                  <a:lnTo>
                    <a:pt x="234" y="128"/>
                  </a:lnTo>
                  <a:lnTo>
                    <a:pt x="236" y="128"/>
                  </a:lnTo>
                  <a:lnTo>
                    <a:pt x="236" y="130"/>
                  </a:lnTo>
                  <a:lnTo>
                    <a:pt x="238" y="130"/>
                  </a:lnTo>
                  <a:lnTo>
                    <a:pt x="238" y="128"/>
                  </a:lnTo>
                  <a:lnTo>
                    <a:pt x="238" y="126"/>
                  </a:lnTo>
                  <a:lnTo>
                    <a:pt x="240" y="124"/>
                  </a:lnTo>
                  <a:lnTo>
                    <a:pt x="242" y="124"/>
                  </a:lnTo>
                  <a:lnTo>
                    <a:pt x="242" y="122"/>
                  </a:lnTo>
                  <a:lnTo>
                    <a:pt x="244" y="120"/>
                  </a:lnTo>
                  <a:lnTo>
                    <a:pt x="246" y="120"/>
                  </a:lnTo>
                  <a:lnTo>
                    <a:pt x="248" y="120"/>
                  </a:lnTo>
                  <a:lnTo>
                    <a:pt x="250" y="120"/>
                  </a:lnTo>
                  <a:lnTo>
                    <a:pt x="250" y="118"/>
                  </a:lnTo>
                  <a:lnTo>
                    <a:pt x="250" y="116"/>
                  </a:lnTo>
                  <a:lnTo>
                    <a:pt x="250" y="112"/>
                  </a:lnTo>
                  <a:lnTo>
                    <a:pt x="250" y="110"/>
                  </a:lnTo>
                  <a:lnTo>
                    <a:pt x="252" y="110"/>
                  </a:lnTo>
                  <a:lnTo>
                    <a:pt x="254" y="110"/>
                  </a:lnTo>
                  <a:lnTo>
                    <a:pt x="256" y="108"/>
                  </a:lnTo>
                  <a:lnTo>
                    <a:pt x="262" y="108"/>
                  </a:lnTo>
                  <a:lnTo>
                    <a:pt x="264" y="110"/>
                  </a:lnTo>
                  <a:lnTo>
                    <a:pt x="266" y="110"/>
                  </a:lnTo>
                  <a:lnTo>
                    <a:pt x="268" y="112"/>
                  </a:lnTo>
                  <a:lnTo>
                    <a:pt x="270" y="112"/>
                  </a:lnTo>
                  <a:lnTo>
                    <a:pt x="272" y="112"/>
                  </a:lnTo>
                  <a:lnTo>
                    <a:pt x="274" y="112"/>
                  </a:lnTo>
                  <a:lnTo>
                    <a:pt x="276" y="114"/>
                  </a:lnTo>
                  <a:lnTo>
                    <a:pt x="278" y="114"/>
                  </a:lnTo>
                  <a:lnTo>
                    <a:pt x="280" y="114"/>
                  </a:lnTo>
                  <a:lnTo>
                    <a:pt x="282" y="116"/>
                  </a:lnTo>
                  <a:lnTo>
                    <a:pt x="284" y="116"/>
                  </a:lnTo>
                  <a:lnTo>
                    <a:pt x="282" y="118"/>
                  </a:lnTo>
                  <a:lnTo>
                    <a:pt x="284" y="120"/>
                  </a:lnTo>
                  <a:lnTo>
                    <a:pt x="286" y="122"/>
                  </a:lnTo>
                  <a:lnTo>
                    <a:pt x="288" y="128"/>
                  </a:lnTo>
                  <a:lnTo>
                    <a:pt x="288" y="124"/>
                  </a:lnTo>
                  <a:lnTo>
                    <a:pt x="292" y="124"/>
                  </a:lnTo>
                  <a:lnTo>
                    <a:pt x="292" y="126"/>
                  </a:lnTo>
                  <a:lnTo>
                    <a:pt x="292" y="130"/>
                  </a:lnTo>
                  <a:lnTo>
                    <a:pt x="294" y="132"/>
                  </a:lnTo>
                  <a:lnTo>
                    <a:pt x="296" y="132"/>
                  </a:lnTo>
                  <a:lnTo>
                    <a:pt x="296" y="130"/>
                  </a:lnTo>
                  <a:lnTo>
                    <a:pt x="296" y="128"/>
                  </a:lnTo>
                  <a:lnTo>
                    <a:pt x="300" y="130"/>
                  </a:lnTo>
                  <a:lnTo>
                    <a:pt x="302" y="132"/>
                  </a:lnTo>
                  <a:lnTo>
                    <a:pt x="306" y="134"/>
                  </a:lnTo>
                  <a:lnTo>
                    <a:pt x="308" y="132"/>
                  </a:lnTo>
                  <a:lnTo>
                    <a:pt x="310" y="132"/>
                  </a:lnTo>
                  <a:lnTo>
                    <a:pt x="310" y="134"/>
                  </a:lnTo>
                  <a:lnTo>
                    <a:pt x="308" y="134"/>
                  </a:lnTo>
                  <a:lnTo>
                    <a:pt x="308" y="138"/>
                  </a:lnTo>
                  <a:lnTo>
                    <a:pt x="310" y="140"/>
                  </a:lnTo>
                  <a:lnTo>
                    <a:pt x="312" y="138"/>
                  </a:lnTo>
                  <a:lnTo>
                    <a:pt x="314" y="138"/>
                  </a:lnTo>
                  <a:lnTo>
                    <a:pt x="318" y="140"/>
                  </a:lnTo>
                  <a:lnTo>
                    <a:pt x="322" y="140"/>
                  </a:lnTo>
                  <a:lnTo>
                    <a:pt x="324" y="142"/>
                  </a:lnTo>
                  <a:lnTo>
                    <a:pt x="322" y="142"/>
                  </a:lnTo>
                  <a:lnTo>
                    <a:pt x="320" y="142"/>
                  </a:lnTo>
                  <a:lnTo>
                    <a:pt x="318" y="142"/>
                  </a:lnTo>
                  <a:lnTo>
                    <a:pt x="316" y="142"/>
                  </a:lnTo>
                  <a:lnTo>
                    <a:pt x="314" y="142"/>
                  </a:lnTo>
                  <a:lnTo>
                    <a:pt x="314" y="144"/>
                  </a:lnTo>
                  <a:lnTo>
                    <a:pt x="316" y="144"/>
                  </a:lnTo>
                  <a:lnTo>
                    <a:pt x="316" y="146"/>
                  </a:lnTo>
                  <a:lnTo>
                    <a:pt x="318" y="146"/>
                  </a:lnTo>
                  <a:lnTo>
                    <a:pt x="320" y="148"/>
                  </a:lnTo>
                  <a:lnTo>
                    <a:pt x="322" y="148"/>
                  </a:lnTo>
                  <a:lnTo>
                    <a:pt x="322" y="150"/>
                  </a:lnTo>
                  <a:lnTo>
                    <a:pt x="326" y="156"/>
                  </a:lnTo>
                  <a:lnTo>
                    <a:pt x="324" y="162"/>
                  </a:lnTo>
                  <a:lnTo>
                    <a:pt x="328" y="162"/>
                  </a:lnTo>
                  <a:lnTo>
                    <a:pt x="328" y="168"/>
                  </a:lnTo>
                  <a:lnTo>
                    <a:pt x="328" y="166"/>
                  </a:lnTo>
                  <a:lnTo>
                    <a:pt x="330" y="166"/>
                  </a:lnTo>
                  <a:lnTo>
                    <a:pt x="332" y="168"/>
                  </a:lnTo>
                  <a:lnTo>
                    <a:pt x="332" y="170"/>
                  </a:lnTo>
                  <a:lnTo>
                    <a:pt x="332" y="172"/>
                  </a:lnTo>
                  <a:lnTo>
                    <a:pt x="332" y="174"/>
                  </a:lnTo>
                  <a:lnTo>
                    <a:pt x="334" y="176"/>
                  </a:lnTo>
                  <a:lnTo>
                    <a:pt x="336" y="178"/>
                  </a:lnTo>
                  <a:lnTo>
                    <a:pt x="338" y="180"/>
                  </a:lnTo>
                  <a:lnTo>
                    <a:pt x="340" y="180"/>
                  </a:lnTo>
                  <a:lnTo>
                    <a:pt x="342" y="182"/>
                  </a:lnTo>
                  <a:lnTo>
                    <a:pt x="342" y="184"/>
                  </a:lnTo>
                  <a:lnTo>
                    <a:pt x="342" y="186"/>
                  </a:lnTo>
                  <a:lnTo>
                    <a:pt x="344" y="186"/>
                  </a:lnTo>
                  <a:lnTo>
                    <a:pt x="346" y="188"/>
                  </a:lnTo>
                  <a:lnTo>
                    <a:pt x="348" y="188"/>
                  </a:lnTo>
                  <a:lnTo>
                    <a:pt x="348" y="190"/>
                  </a:lnTo>
                  <a:lnTo>
                    <a:pt x="350" y="190"/>
                  </a:lnTo>
                  <a:lnTo>
                    <a:pt x="350" y="192"/>
                  </a:lnTo>
                  <a:lnTo>
                    <a:pt x="352" y="192"/>
                  </a:lnTo>
                  <a:lnTo>
                    <a:pt x="354" y="192"/>
                  </a:lnTo>
                  <a:lnTo>
                    <a:pt x="354" y="194"/>
                  </a:lnTo>
                  <a:lnTo>
                    <a:pt x="356" y="194"/>
                  </a:lnTo>
                  <a:lnTo>
                    <a:pt x="358" y="194"/>
                  </a:lnTo>
                  <a:lnTo>
                    <a:pt x="360" y="196"/>
                  </a:lnTo>
                  <a:lnTo>
                    <a:pt x="364" y="196"/>
                  </a:lnTo>
                  <a:lnTo>
                    <a:pt x="366" y="200"/>
                  </a:lnTo>
                  <a:lnTo>
                    <a:pt x="368" y="202"/>
                  </a:lnTo>
                  <a:lnTo>
                    <a:pt x="370" y="206"/>
                  </a:lnTo>
                  <a:lnTo>
                    <a:pt x="374" y="206"/>
                  </a:lnTo>
                  <a:lnTo>
                    <a:pt x="374" y="210"/>
                  </a:lnTo>
                  <a:lnTo>
                    <a:pt x="376" y="210"/>
                  </a:lnTo>
                  <a:lnTo>
                    <a:pt x="376" y="214"/>
                  </a:lnTo>
                  <a:lnTo>
                    <a:pt x="378" y="214"/>
                  </a:lnTo>
                  <a:lnTo>
                    <a:pt x="380" y="214"/>
                  </a:lnTo>
                  <a:lnTo>
                    <a:pt x="382" y="214"/>
                  </a:lnTo>
                  <a:lnTo>
                    <a:pt x="384" y="216"/>
                  </a:lnTo>
                  <a:lnTo>
                    <a:pt x="384" y="218"/>
                  </a:lnTo>
                  <a:lnTo>
                    <a:pt x="386" y="218"/>
                  </a:lnTo>
                  <a:lnTo>
                    <a:pt x="386" y="220"/>
                  </a:lnTo>
                  <a:lnTo>
                    <a:pt x="392" y="222"/>
                  </a:lnTo>
                  <a:lnTo>
                    <a:pt x="394" y="222"/>
                  </a:lnTo>
                  <a:lnTo>
                    <a:pt x="392" y="218"/>
                  </a:lnTo>
                  <a:lnTo>
                    <a:pt x="390" y="218"/>
                  </a:lnTo>
                  <a:lnTo>
                    <a:pt x="388" y="218"/>
                  </a:lnTo>
                  <a:lnTo>
                    <a:pt x="386" y="216"/>
                  </a:lnTo>
                  <a:lnTo>
                    <a:pt x="386" y="214"/>
                  </a:lnTo>
                  <a:lnTo>
                    <a:pt x="386" y="212"/>
                  </a:lnTo>
                  <a:lnTo>
                    <a:pt x="384" y="210"/>
                  </a:lnTo>
                  <a:lnTo>
                    <a:pt x="382" y="210"/>
                  </a:lnTo>
                  <a:lnTo>
                    <a:pt x="382" y="208"/>
                  </a:lnTo>
                  <a:lnTo>
                    <a:pt x="380" y="208"/>
                  </a:lnTo>
                  <a:lnTo>
                    <a:pt x="380" y="206"/>
                  </a:lnTo>
                  <a:lnTo>
                    <a:pt x="378" y="206"/>
                  </a:lnTo>
                  <a:lnTo>
                    <a:pt x="376" y="204"/>
                  </a:lnTo>
                  <a:lnTo>
                    <a:pt x="374" y="202"/>
                  </a:lnTo>
                  <a:lnTo>
                    <a:pt x="370" y="198"/>
                  </a:lnTo>
                  <a:lnTo>
                    <a:pt x="368" y="196"/>
                  </a:lnTo>
                  <a:lnTo>
                    <a:pt x="370" y="196"/>
                  </a:lnTo>
                  <a:lnTo>
                    <a:pt x="370" y="194"/>
                  </a:lnTo>
                  <a:lnTo>
                    <a:pt x="372" y="194"/>
                  </a:lnTo>
                  <a:lnTo>
                    <a:pt x="372" y="196"/>
                  </a:lnTo>
                  <a:lnTo>
                    <a:pt x="374" y="196"/>
                  </a:lnTo>
                  <a:lnTo>
                    <a:pt x="376" y="198"/>
                  </a:lnTo>
                  <a:lnTo>
                    <a:pt x="376" y="200"/>
                  </a:lnTo>
                  <a:lnTo>
                    <a:pt x="376" y="202"/>
                  </a:lnTo>
                  <a:lnTo>
                    <a:pt x="378" y="202"/>
                  </a:lnTo>
                  <a:lnTo>
                    <a:pt x="380" y="202"/>
                  </a:lnTo>
                  <a:lnTo>
                    <a:pt x="382" y="202"/>
                  </a:lnTo>
                  <a:lnTo>
                    <a:pt x="384" y="204"/>
                  </a:lnTo>
                  <a:lnTo>
                    <a:pt x="384" y="206"/>
                  </a:lnTo>
                  <a:lnTo>
                    <a:pt x="386" y="208"/>
                  </a:lnTo>
                  <a:lnTo>
                    <a:pt x="388" y="208"/>
                  </a:lnTo>
                  <a:lnTo>
                    <a:pt x="388" y="210"/>
                  </a:lnTo>
                  <a:lnTo>
                    <a:pt x="390" y="210"/>
                  </a:lnTo>
                  <a:lnTo>
                    <a:pt x="392" y="212"/>
                  </a:lnTo>
                  <a:lnTo>
                    <a:pt x="396" y="212"/>
                  </a:lnTo>
                  <a:lnTo>
                    <a:pt x="398" y="214"/>
                  </a:lnTo>
                  <a:lnTo>
                    <a:pt x="404" y="216"/>
                  </a:lnTo>
                  <a:lnTo>
                    <a:pt x="408" y="222"/>
                  </a:lnTo>
                  <a:lnTo>
                    <a:pt x="406" y="222"/>
                  </a:lnTo>
                  <a:lnTo>
                    <a:pt x="404" y="222"/>
                  </a:lnTo>
                  <a:lnTo>
                    <a:pt x="404" y="224"/>
                  </a:lnTo>
                  <a:lnTo>
                    <a:pt x="402" y="224"/>
                  </a:lnTo>
                  <a:lnTo>
                    <a:pt x="404" y="224"/>
                  </a:lnTo>
                  <a:lnTo>
                    <a:pt x="404" y="226"/>
                  </a:lnTo>
                  <a:lnTo>
                    <a:pt x="406" y="226"/>
                  </a:lnTo>
                  <a:lnTo>
                    <a:pt x="406" y="228"/>
                  </a:lnTo>
                  <a:lnTo>
                    <a:pt x="408" y="228"/>
                  </a:lnTo>
                  <a:lnTo>
                    <a:pt x="408" y="230"/>
                  </a:lnTo>
                  <a:lnTo>
                    <a:pt x="410" y="230"/>
                  </a:lnTo>
                  <a:lnTo>
                    <a:pt x="412" y="230"/>
                  </a:lnTo>
                  <a:lnTo>
                    <a:pt x="414" y="230"/>
                  </a:lnTo>
                  <a:lnTo>
                    <a:pt x="416" y="228"/>
                  </a:lnTo>
                  <a:lnTo>
                    <a:pt x="422" y="228"/>
                  </a:lnTo>
                  <a:lnTo>
                    <a:pt x="426" y="228"/>
                  </a:lnTo>
                  <a:lnTo>
                    <a:pt x="428" y="224"/>
                  </a:lnTo>
                  <a:lnTo>
                    <a:pt x="430" y="220"/>
                  </a:lnTo>
                  <a:lnTo>
                    <a:pt x="432" y="220"/>
                  </a:lnTo>
                  <a:lnTo>
                    <a:pt x="432" y="222"/>
                  </a:lnTo>
                  <a:lnTo>
                    <a:pt x="434" y="222"/>
                  </a:lnTo>
                  <a:lnTo>
                    <a:pt x="434" y="224"/>
                  </a:lnTo>
                  <a:lnTo>
                    <a:pt x="442" y="220"/>
                  </a:lnTo>
                  <a:lnTo>
                    <a:pt x="442" y="222"/>
                  </a:lnTo>
                  <a:lnTo>
                    <a:pt x="442" y="224"/>
                  </a:lnTo>
                  <a:lnTo>
                    <a:pt x="440" y="226"/>
                  </a:lnTo>
                  <a:lnTo>
                    <a:pt x="438" y="234"/>
                  </a:lnTo>
                  <a:lnTo>
                    <a:pt x="442" y="242"/>
                  </a:lnTo>
                  <a:lnTo>
                    <a:pt x="442" y="240"/>
                  </a:lnTo>
                  <a:lnTo>
                    <a:pt x="442" y="238"/>
                  </a:lnTo>
                  <a:lnTo>
                    <a:pt x="442" y="234"/>
                  </a:lnTo>
                  <a:lnTo>
                    <a:pt x="444" y="232"/>
                  </a:lnTo>
                  <a:lnTo>
                    <a:pt x="444" y="230"/>
                  </a:lnTo>
                  <a:close/>
                  <a:moveTo>
                    <a:pt x="270" y="62"/>
                  </a:moveTo>
                  <a:lnTo>
                    <a:pt x="272" y="64"/>
                  </a:lnTo>
                  <a:lnTo>
                    <a:pt x="276" y="64"/>
                  </a:lnTo>
                  <a:lnTo>
                    <a:pt x="278" y="68"/>
                  </a:lnTo>
                  <a:lnTo>
                    <a:pt x="280" y="62"/>
                  </a:lnTo>
                  <a:lnTo>
                    <a:pt x="282" y="68"/>
                  </a:lnTo>
                  <a:lnTo>
                    <a:pt x="284" y="66"/>
                  </a:lnTo>
                  <a:lnTo>
                    <a:pt x="288" y="68"/>
                  </a:lnTo>
                  <a:lnTo>
                    <a:pt x="292" y="68"/>
                  </a:lnTo>
                  <a:lnTo>
                    <a:pt x="294" y="66"/>
                  </a:lnTo>
                  <a:lnTo>
                    <a:pt x="298" y="64"/>
                  </a:lnTo>
                  <a:lnTo>
                    <a:pt x="294" y="62"/>
                  </a:lnTo>
                  <a:lnTo>
                    <a:pt x="292" y="58"/>
                  </a:lnTo>
                  <a:lnTo>
                    <a:pt x="286" y="58"/>
                  </a:lnTo>
                  <a:lnTo>
                    <a:pt x="286" y="56"/>
                  </a:lnTo>
                  <a:lnTo>
                    <a:pt x="282" y="54"/>
                  </a:lnTo>
                  <a:lnTo>
                    <a:pt x="280" y="54"/>
                  </a:lnTo>
                  <a:lnTo>
                    <a:pt x="278" y="56"/>
                  </a:lnTo>
                  <a:lnTo>
                    <a:pt x="278" y="60"/>
                  </a:lnTo>
                  <a:lnTo>
                    <a:pt x="276" y="60"/>
                  </a:lnTo>
                  <a:lnTo>
                    <a:pt x="272" y="60"/>
                  </a:lnTo>
                  <a:lnTo>
                    <a:pt x="270" y="62"/>
                  </a:lnTo>
                  <a:close/>
                  <a:moveTo>
                    <a:pt x="264" y="54"/>
                  </a:moveTo>
                  <a:lnTo>
                    <a:pt x="264" y="56"/>
                  </a:lnTo>
                  <a:lnTo>
                    <a:pt x="262" y="56"/>
                  </a:lnTo>
                  <a:lnTo>
                    <a:pt x="262" y="58"/>
                  </a:lnTo>
                  <a:lnTo>
                    <a:pt x="264" y="58"/>
                  </a:lnTo>
                  <a:lnTo>
                    <a:pt x="264" y="60"/>
                  </a:lnTo>
                  <a:lnTo>
                    <a:pt x="262" y="62"/>
                  </a:lnTo>
                  <a:lnTo>
                    <a:pt x="264" y="62"/>
                  </a:lnTo>
                  <a:lnTo>
                    <a:pt x="264" y="66"/>
                  </a:lnTo>
                  <a:lnTo>
                    <a:pt x="268" y="68"/>
                  </a:lnTo>
                  <a:lnTo>
                    <a:pt x="268" y="64"/>
                  </a:lnTo>
                  <a:lnTo>
                    <a:pt x="270" y="64"/>
                  </a:lnTo>
                  <a:lnTo>
                    <a:pt x="268" y="60"/>
                  </a:lnTo>
                  <a:lnTo>
                    <a:pt x="268" y="58"/>
                  </a:lnTo>
                  <a:lnTo>
                    <a:pt x="268" y="56"/>
                  </a:lnTo>
                  <a:lnTo>
                    <a:pt x="266" y="54"/>
                  </a:lnTo>
                  <a:lnTo>
                    <a:pt x="264" y="54"/>
                  </a:lnTo>
                  <a:close/>
                  <a:moveTo>
                    <a:pt x="288" y="52"/>
                  </a:moveTo>
                  <a:lnTo>
                    <a:pt x="294" y="50"/>
                  </a:lnTo>
                  <a:lnTo>
                    <a:pt x="294" y="54"/>
                  </a:lnTo>
                  <a:lnTo>
                    <a:pt x="298" y="50"/>
                  </a:lnTo>
                  <a:lnTo>
                    <a:pt x="302" y="56"/>
                  </a:lnTo>
                  <a:lnTo>
                    <a:pt x="306" y="54"/>
                  </a:lnTo>
                  <a:lnTo>
                    <a:pt x="306" y="48"/>
                  </a:lnTo>
                  <a:lnTo>
                    <a:pt x="308" y="46"/>
                  </a:lnTo>
                  <a:lnTo>
                    <a:pt x="314" y="46"/>
                  </a:lnTo>
                  <a:lnTo>
                    <a:pt x="318" y="48"/>
                  </a:lnTo>
                  <a:lnTo>
                    <a:pt x="320" y="42"/>
                  </a:lnTo>
                  <a:lnTo>
                    <a:pt x="324" y="44"/>
                  </a:lnTo>
                  <a:lnTo>
                    <a:pt x="322" y="40"/>
                  </a:lnTo>
                  <a:lnTo>
                    <a:pt x="320" y="40"/>
                  </a:lnTo>
                  <a:lnTo>
                    <a:pt x="314" y="40"/>
                  </a:lnTo>
                  <a:lnTo>
                    <a:pt x="308" y="38"/>
                  </a:lnTo>
                  <a:lnTo>
                    <a:pt x="304" y="40"/>
                  </a:lnTo>
                  <a:lnTo>
                    <a:pt x="300" y="42"/>
                  </a:lnTo>
                  <a:lnTo>
                    <a:pt x="294" y="42"/>
                  </a:lnTo>
                  <a:lnTo>
                    <a:pt x="290" y="46"/>
                  </a:lnTo>
                  <a:lnTo>
                    <a:pt x="288" y="46"/>
                  </a:lnTo>
                  <a:lnTo>
                    <a:pt x="288" y="50"/>
                  </a:lnTo>
                  <a:lnTo>
                    <a:pt x="288" y="52"/>
                  </a:lnTo>
                  <a:close/>
                  <a:moveTo>
                    <a:pt x="324" y="48"/>
                  </a:moveTo>
                  <a:lnTo>
                    <a:pt x="322" y="48"/>
                  </a:lnTo>
                  <a:lnTo>
                    <a:pt x="322" y="50"/>
                  </a:lnTo>
                  <a:lnTo>
                    <a:pt x="324" y="52"/>
                  </a:lnTo>
                  <a:lnTo>
                    <a:pt x="326" y="52"/>
                  </a:lnTo>
                  <a:lnTo>
                    <a:pt x="328" y="52"/>
                  </a:lnTo>
                  <a:lnTo>
                    <a:pt x="332" y="54"/>
                  </a:lnTo>
                  <a:lnTo>
                    <a:pt x="332" y="50"/>
                  </a:lnTo>
                  <a:lnTo>
                    <a:pt x="334" y="50"/>
                  </a:lnTo>
                  <a:lnTo>
                    <a:pt x="336" y="50"/>
                  </a:lnTo>
                  <a:lnTo>
                    <a:pt x="338" y="50"/>
                  </a:lnTo>
                  <a:lnTo>
                    <a:pt x="338" y="48"/>
                  </a:lnTo>
                  <a:lnTo>
                    <a:pt x="336" y="48"/>
                  </a:lnTo>
                  <a:lnTo>
                    <a:pt x="334" y="48"/>
                  </a:lnTo>
                  <a:lnTo>
                    <a:pt x="332" y="48"/>
                  </a:lnTo>
                  <a:lnTo>
                    <a:pt x="332" y="46"/>
                  </a:lnTo>
                  <a:lnTo>
                    <a:pt x="328" y="44"/>
                  </a:lnTo>
                  <a:lnTo>
                    <a:pt x="324" y="48"/>
                  </a:lnTo>
                  <a:close/>
                  <a:moveTo>
                    <a:pt x="264" y="50"/>
                  </a:moveTo>
                  <a:lnTo>
                    <a:pt x="264" y="50"/>
                  </a:lnTo>
                  <a:lnTo>
                    <a:pt x="264" y="48"/>
                  </a:lnTo>
                  <a:lnTo>
                    <a:pt x="262" y="48"/>
                  </a:lnTo>
                  <a:lnTo>
                    <a:pt x="262" y="46"/>
                  </a:lnTo>
                  <a:lnTo>
                    <a:pt x="260" y="48"/>
                  </a:lnTo>
                  <a:lnTo>
                    <a:pt x="260" y="50"/>
                  </a:lnTo>
                  <a:lnTo>
                    <a:pt x="260" y="52"/>
                  </a:lnTo>
                  <a:lnTo>
                    <a:pt x="262" y="52"/>
                  </a:lnTo>
                  <a:lnTo>
                    <a:pt x="262" y="54"/>
                  </a:lnTo>
                  <a:lnTo>
                    <a:pt x="264" y="54"/>
                  </a:lnTo>
                  <a:lnTo>
                    <a:pt x="264" y="52"/>
                  </a:lnTo>
                  <a:lnTo>
                    <a:pt x="266" y="52"/>
                  </a:lnTo>
                  <a:lnTo>
                    <a:pt x="264" y="50"/>
                  </a:lnTo>
                  <a:close/>
                  <a:moveTo>
                    <a:pt x="254" y="32"/>
                  </a:moveTo>
                  <a:lnTo>
                    <a:pt x="254" y="32"/>
                  </a:lnTo>
                  <a:lnTo>
                    <a:pt x="256" y="36"/>
                  </a:lnTo>
                  <a:lnTo>
                    <a:pt x="256" y="38"/>
                  </a:lnTo>
                  <a:lnTo>
                    <a:pt x="260" y="38"/>
                  </a:lnTo>
                  <a:lnTo>
                    <a:pt x="262" y="38"/>
                  </a:lnTo>
                  <a:lnTo>
                    <a:pt x="262" y="36"/>
                  </a:lnTo>
                  <a:lnTo>
                    <a:pt x="260" y="36"/>
                  </a:lnTo>
                  <a:lnTo>
                    <a:pt x="258" y="34"/>
                  </a:lnTo>
                  <a:lnTo>
                    <a:pt x="260" y="34"/>
                  </a:lnTo>
                  <a:lnTo>
                    <a:pt x="256" y="32"/>
                  </a:lnTo>
                  <a:lnTo>
                    <a:pt x="256" y="30"/>
                  </a:lnTo>
                  <a:lnTo>
                    <a:pt x="254" y="28"/>
                  </a:lnTo>
                  <a:lnTo>
                    <a:pt x="254" y="30"/>
                  </a:lnTo>
                  <a:lnTo>
                    <a:pt x="254" y="32"/>
                  </a:lnTo>
                  <a:close/>
                  <a:moveTo>
                    <a:pt x="272" y="54"/>
                  </a:moveTo>
                  <a:lnTo>
                    <a:pt x="274" y="56"/>
                  </a:lnTo>
                  <a:lnTo>
                    <a:pt x="268" y="50"/>
                  </a:lnTo>
                  <a:lnTo>
                    <a:pt x="268" y="52"/>
                  </a:lnTo>
                  <a:lnTo>
                    <a:pt x="268" y="54"/>
                  </a:lnTo>
                  <a:lnTo>
                    <a:pt x="272" y="54"/>
                  </a:lnTo>
                  <a:close/>
                  <a:moveTo>
                    <a:pt x="284" y="38"/>
                  </a:moveTo>
                  <a:lnTo>
                    <a:pt x="284" y="38"/>
                  </a:lnTo>
                  <a:lnTo>
                    <a:pt x="284" y="36"/>
                  </a:lnTo>
                  <a:lnTo>
                    <a:pt x="280" y="36"/>
                  </a:lnTo>
                  <a:lnTo>
                    <a:pt x="280" y="38"/>
                  </a:lnTo>
                  <a:lnTo>
                    <a:pt x="282" y="38"/>
                  </a:lnTo>
                  <a:lnTo>
                    <a:pt x="284" y="38"/>
                  </a:lnTo>
                  <a:close/>
                  <a:moveTo>
                    <a:pt x="260" y="30"/>
                  </a:moveTo>
                  <a:lnTo>
                    <a:pt x="258" y="30"/>
                  </a:lnTo>
                  <a:lnTo>
                    <a:pt x="258" y="32"/>
                  </a:lnTo>
                  <a:lnTo>
                    <a:pt x="260" y="32"/>
                  </a:lnTo>
                  <a:lnTo>
                    <a:pt x="260" y="30"/>
                  </a:lnTo>
                  <a:close/>
                  <a:moveTo>
                    <a:pt x="254" y="32"/>
                  </a:moveTo>
                  <a:lnTo>
                    <a:pt x="254" y="32"/>
                  </a:lnTo>
                  <a:lnTo>
                    <a:pt x="252" y="32"/>
                  </a:lnTo>
                  <a:lnTo>
                    <a:pt x="254" y="32"/>
                  </a:lnTo>
                  <a:close/>
                  <a:moveTo>
                    <a:pt x="298" y="32"/>
                  </a:moveTo>
                  <a:lnTo>
                    <a:pt x="300" y="32"/>
                  </a:lnTo>
                  <a:lnTo>
                    <a:pt x="296" y="32"/>
                  </a:lnTo>
                  <a:lnTo>
                    <a:pt x="298" y="32"/>
                  </a:lnTo>
                  <a:close/>
                  <a:moveTo>
                    <a:pt x="104" y="178"/>
                  </a:moveTo>
                  <a:lnTo>
                    <a:pt x="104" y="178"/>
                  </a:lnTo>
                  <a:close/>
                  <a:moveTo>
                    <a:pt x="200" y="96"/>
                  </a:moveTo>
                  <a:lnTo>
                    <a:pt x="202" y="92"/>
                  </a:lnTo>
                  <a:lnTo>
                    <a:pt x="202" y="90"/>
                  </a:lnTo>
                  <a:lnTo>
                    <a:pt x="206" y="88"/>
                  </a:lnTo>
                  <a:lnTo>
                    <a:pt x="204" y="94"/>
                  </a:lnTo>
                  <a:lnTo>
                    <a:pt x="210" y="94"/>
                  </a:lnTo>
                  <a:lnTo>
                    <a:pt x="214" y="98"/>
                  </a:lnTo>
                  <a:lnTo>
                    <a:pt x="214" y="94"/>
                  </a:lnTo>
                  <a:lnTo>
                    <a:pt x="216" y="94"/>
                  </a:lnTo>
                  <a:lnTo>
                    <a:pt x="214" y="92"/>
                  </a:lnTo>
                  <a:lnTo>
                    <a:pt x="210" y="92"/>
                  </a:lnTo>
                  <a:lnTo>
                    <a:pt x="212" y="90"/>
                  </a:lnTo>
                  <a:lnTo>
                    <a:pt x="210" y="88"/>
                  </a:lnTo>
                  <a:lnTo>
                    <a:pt x="206" y="88"/>
                  </a:lnTo>
                  <a:lnTo>
                    <a:pt x="210" y="86"/>
                  </a:lnTo>
                  <a:lnTo>
                    <a:pt x="208" y="82"/>
                  </a:lnTo>
                  <a:lnTo>
                    <a:pt x="204" y="82"/>
                  </a:lnTo>
                  <a:lnTo>
                    <a:pt x="204" y="80"/>
                  </a:lnTo>
                  <a:lnTo>
                    <a:pt x="198" y="80"/>
                  </a:lnTo>
                  <a:lnTo>
                    <a:pt x="196" y="78"/>
                  </a:lnTo>
                  <a:lnTo>
                    <a:pt x="196" y="80"/>
                  </a:lnTo>
                  <a:lnTo>
                    <a:pt x="194" y="80"/>
                  </a:lnTo>
                  <a:lnTo>
                    <a:pt x="192" y="80"/>
                  </a:lnTo>
                  <a:lnTo>
                    <a:pt x="188" y="80"/>
                  </a:lnTo>
                  <a:lnTo>
                    <a:pt x="188" y="76"/>
                  </a:lnTo>
                  <a:lnTo>
                    <a:pt x="184" y="76"/>
                  </a:lnTo>
                  <a:lnTo>
                    <a:pt x="182" y="76"/>
                  </a:lnTo>
                  <a:lnTo>
                    <a:pt x="182" y="74"/>
                  </a:lnTo>
                  <a:lnTo>
                    <a:pt x="184" y="72"/>
                  </a:lnTo>
                  <a:lnTo>
                    <a:pt x="186" y="72"/>
                  </a:lnTo>
                  <a:lnTo>
                    <a:pt x="188" y="70"/>
                  </a:lnTo>
                  <a:lnTo>
                    <a:pt x="186" y="68"/>
                  </a:lnTo>
                  <a:lnTo>
                    <a:pt x="184" y="68"/>
                  </a:lnTo>
                  <a:lnTo>
                    <a:pt x="182" y="68"/>
                  </a:lnTo>
                  <a:lnTo>
                    <a:pt x="180" y="68"/>
                  </a:lnTo>
                  <a:lnTo>
                    <a:pt x="180" y="66"/>
                  </a:lnTo>
                  <a:lnTo>
                    <a:pt x="178" y="64"/>
                  </a:lnTo>
                  <a:lnTo>
                    <a:pt x="180" y="64"/>
                  </a:lnTo>
                  <a:lnTo>
                    <a:pt x="180" y="62"/>
                  </a:lnTo>
                  <a:lnTo>
                    <a:pt x="176" y="62"/>
                  </a:lnTo>
                  <a:lnTo>
                    <a:pt x="180" y="58"/>
                  </a:lnTo>
                  <a:lnTo>
                    <a:pt x="180" y="56"/>
                  </a:lnTo>
                  <a:lnTo>
                    <a:pt x="178" y="56"/>
                  </a:lnTo>
                  <a:lnTo>
                    <a:pt x="178" y="52"/>
                  </a:lnTo>
                  <a:lnTo>
                    <a:pt x="180" y="52"/>
                  </a:lnTo>
                  <a:lnTo>
                    <a:pt x="176" y="50"/>
                  </a:lnTo>
                  <a:lnTo>
                    <a:pt x="176" y="54"/>
                  </a:lnTo>
                  <a:lnTo>
                    <a:pt x="176" y="56"/>
                  </a:lnTo>
                  <a:lnTo>
                    <a:pt x="174" y="60"/>
                  </a:lnTo>
                  <a:lnTo>
                    <a:pt x="172" y="60"/>
                  </a:lnTo>
                  <a:lnTo>
                    <a:pt x="170" y="60"/>
                  </a:lnTo>
                  <a:lnTo>
                    <a:pt x="168" y="60"/>
                  </a:lnTo>
                  <a:lnTo>
                    <a:pt x="170" y="58"/>
                  </a:lnTo>
                  <a:lnTo>
                    <a:pt x="168" y="56"/>
                  </a:lnTo>
                  <a:lnTo>
                    <a:pt x="164" y="56"/>
                  </a:lnTo>
                  <a:lnTo>
                    <a:pt x="166" y="54"/>
                  </a:lnTo>
                  <a:lnTo>
                    <a:pt x="170" y="50"/>
                  </a:lnTo>
                  <a:lnTo>
                    <a:pt x="170" y="48"/>
                  </a:lnTo>
                  <a:lnTo>
                    <a:pt x="174" y="48"/>
                  </a:lnTo>
                  <a:lnTo>
                    <a:pt x="168" y="48"/>
                  </a:lnTo>
                  <a:lnTo>
                    <a:pt x="170" y="46"/>
                  </a:lnTo>
                  <a:lnTo>
                    <a:pt x="170" y="44"/>
                  </a:lnTo>
                  <a:lnTo>
                    <a:pt x="172" y="40"/>
                  </a:lnTo>
                  <a:lnTo>
                    <a:pt x="170" y="40"/>
                  </a:lnTo>
                  <a:lnTo>
                    <a:pt x="168" y="40"/>
                  </a:lnTo>
                  <a:lnTo>
                    <a:pt x="166" y="40"/>
                  </a:lnTo>
                  <a:lnTo>
                    <a:pt x="166" y="38"/>
                  </a:lnTo>
                  <a:lnTo>
                    <a:pt x="168" y="38"/>
                  </a:lnTo>
                  <a:lnTo>
                    <a:pt x="170" y="38"/>
                  </a:lnTo>
                  <a:lnTo>
                    <a:pt x="172" y="38"/>
                  </a:lnTo>
                  <a:lnTo>
                    <a:pt x="174" y="38"/>
                  </a:lnTo>
                  <a:lnTo>
                    <a:pt x="178" y="40"/>
                  </a:lnTo>
                  <a:lnTo>
                    <a:pt x="180" y="42"/>
                  </a:lnTo>
                  <a:lnTo>
                    <a:pt x="180" y="38"/>
                  </a:lnTo>
                  <a:lnTo>
                    <a:pt x="182" y="36"/>
                  </a:lnTo>
                  <a:lnTo>
                    <a:pt x="186" y="36"/>
                  </a:lnTo>
                  <a:lnTo>
                    <a:pt x="188" y="34"/>
                  </a:lnTo>
                  <a:lnTo>
                    <a:pt x="190" y="32"/>
                  </a:lnTo>
                  <a:lnTo>
                    <a:pt x="194" y="34"/>
                  </a:lnTo>
                  <a:lnTo>
                    <a:pt x="194" y="32"/>
                  </a:lnTo>
                  <a:lnTo>
                    <a:pt x="196" y="32"/>
                  </a:lnTo>
                  <a:lnTo>
                    <a:pt x="198" y="32"/>
                  </a:lnTo>
                  <a:lnTo>
                    <a:pt x="200" y="30"/>
                  </a:lnTo>
                  <a:lnTo>
                    <a:pt x="202" y="30"/>
                  </a:lnTo>
                  <a:lnTo>
                    <a:pt x="200" y="26"/>
                  </a:lnTo>
                  <a:lnTo>
                    <a:pt x="198" y="28"/>
                  </a:lnTo>
                  <a:lnTo>
                    <a:pt x="192" y="30"/>
                  </a:lnTo>
                  <a:lnTo>
                    <a:pt x="192" y="32"/>
                  </a:lnTo>
                  <a:lnTo>
                    <a:pt x="188" y="32"/>
                  </a:lnTo>
                  <a:lnTo>
                    <a:pt x="186" y="32"/>
                  </a:lnTo>
                  <a:lnTo>
                    <a:pt x="184" y="32"/>
                  </a:lnTo>
                  <a:lnTo>
                    <a:pt x="182" y="32"/>
                  </a:lnTo>
                  <a:lnTo>
                    <a:pt x="182" y="30"/>
                  </a:lnTo>
                  <a:lnTo>
                    <a:pt x="182" y="28"/>
                  </a:lnTo>
                  <a:lnTo>
                    <a:pt x="180" y="26"/>
                  </a:lnTo>
                  <a:lnTo>
                    <a:pt x="178" y="26"/>
                  </a:lnTo>
                  <a:lnTo>
                    <a:pt x="174" y="26"/>
                  </a:lnTo>
                  <a:lnTo>
                    <a:pt x="170" y="24"/>
                  </a:lnTo>
                  <a:lnTo>
                    <a:pt x="168" y="26"/>
                  </a:lnTo>
                  <a:lnTo>
                    <a:pt x="166" y="28"/>
                  </a:lnTo>
                  <a:lnTo>
                    <a:pt x="164" y="30"/>
                  </a:lnTo>
                  <a:lnTo>
                    <a:pt x="162" y="28"/>
                  </a:lnTo>
                  <a:lnTo>
                    <a:pt x="162" y="26"/>
                  </a:lnTo>
                  <a:lnTo>
                    <a:pt x="160" y="24"/>
                  </a:lnTo>
                  <a:lnTo>
                    <a:pt x="162" y="22"/>
                  </a:lnTo>
                  <a:lnTo>
                    <a:pt x="164" y="20"/>
                  </a:lnTo>
                  <a:lnTo>
                    <a:pt x="166" y="18"/>
                  </a:lnTo>
                  <a:lnTo>
                    <a:pt x="168" y="18"/>
                  </a:lnTo>
                  <a:lnTo>
                    <a:pt x="168" y="20"/>
                  </a:lnTo>
                  <a:lnTo>
                    <a:pt x="170" y="22"/>
                  </a:lnTo>
                  <a:lnTo>
                    <a:pt x="172" y="24"/>
                  </a:lnTo>
                  <a:lnTo>
                    <a:pt x="172" y="20"/>
                  </a:lnTo>
                  <a:lnTo>
                    <a:pt x="174" y="22"/>
                  </a:lnTo>
                  <a:lnTo>
                    <a:pt x="172" y="18"/>
                  </a:lnTo>
                  <a:lnTo>
                    <a:pt x="174" y="18"/>
                  </a:lnTo>
                  <a:lnTo>
                    <a:pt x="178" y="18"/>
                  </a:lnTo>
                  <a:lnTo>
                    <a:pt x="178" y="16"/>
                  </a:lnTo>
                  <a:lnTo>
                    <a:pt x="180" y="16"/>
                  </a:lnTo>
                  <a:lnTo>
                    <a:pt x="184" y="18"/>
                  </a:lnTo>
                  <a:lnTo>
                    <a:pt x="184" y="16"/>
                  </a:lnTo>
                  <a:lnTo>
                    <a:pt x="184" y="14"/>
                  </a:lnTo>
                  <a:lnTo>
                    <a:pt x="188" y="12"/>
                  </a:lnTo>
                  <a:lnTo>
                    <a:pt x="190" y="14"/>
                  </a:lnTo>
                  <a:lnTo>
                    <a:pt x="192" y="14"/>
                  </a:lnTo>
                  <a:lnTo>
                    <a:pt x="196" y="14"/>
                  </a:lnTo>
                  <a:lnTo>
                    <a:pt x="194" y="18"/>
                  </a:lnTo>
                  <a:lnTo>
                    <a:pt x="196" y="20"/>
                  </a:lnTo>
                  <a:lnTo>
                    <a:pt x="198" y="22"/>
                  </a:lnTo>
                  <a:lnTo>
                    <a:pt x="200" y="22"/>
                  </a:lnTo>
                  <a:lnTo>
                    <a:pt x="198" y="18"/>
                  </a:lnTo>
                  <a:lnTo>
                    <a:pt x="200" y="16"/>
                  </a:lnTo>
                  <a:lnTo>
                    <a:pt x="202" y="14"/>
                  </a:lnTo>
                  <a:lnTo>
                    <a:pt x="200" y="14"/>
                  </a:lnTo>
                  <a:lnTo>
                    <a:pt x="202" y="12"/>
                  </a:lnTo>
                  <a:lnTo>
                    <a:pt x="200" y="12"/>
                  </a:lnTo>
                  <a:lnTo>
                    <a:pt x="198" y="10"/>
                  </a:lnTo>
                  <a:lnTo>
                    <a:pt x="200" y="8"/>
                  </a:lnTo>
                  <a:lnTo>
                    <a:pt x="202" y="6"/>
                  </a:lnTo>
                  <a:lnTo>
                    <a:pt x="206" y="8"/>
                  </a:lnTo>
                  <a:lnTo>
                    <a:pt x="208" y="8"/>
                  </a:lnTo>
                  <a:lnTo>
                    <a:pt x="210" y="6"/>
                  </a:lnTo>
                  <a:lnTo>
                    <a:pt x="212" y="8"/>
                  </a:lnTo>
                  <a:lnTo>
                    <a:pt x="216" y="8"/>
                  </a:lnTo>
                  <a:lnTo>
                    <a:pt x="218" y="6"/>
                  </a:lnTo>
                  <a:lnTo>
                    <a:pt x="220" y="8"/>
                  </a:lnTo>
                  <a:lnTo>
                    <a:pt x="224" y="8"/>
                  </a:lnTo>
                  <a:lnTo>
                    <a:pt x="226" y="6"/>
                  </a:lnTo>
                  <a:lnTo>
                    <a:pt x="230" y="8"/>
                  </a:lnTo>
                  <a:lnTo>
                    <a:pt x="228" y="4"/>
                  </a:lnTo>
                  <a:lnTo>
                    <a:pt x="230" y="6"/>
                  </a:lnTo>
                  <a:lnTo>
                    <a:pt x="234" y="4"/>
                  </a:lnTo>
                  <a:lnTo>
                    <a:pt x="234" y="2"/>
                  </a:lnTo>
                  <a:lnTo>
                    <a:pt x="236" y="2"/>
                  </a:lnTo>
                  <a:lnTo>
                    <a:pt x="222" y="0"/>
                  </a:lnTo>
                  <a:lnTo>
                    <a:pt x="200" y="2"/>
                  </a:lnTo>
                  <a:lnTo>
                    <a:pt x="180" y="6"/>
                  </a:lnTo>
                  <a:lnTo>
                    <a:pt x="158" y="10"/>
                  </a:lnTo>
                  <a:lnTo>
                    <a:pt x="138" y="18"/>
                  </a:lnTo>
                  <a:lnTo>
                    <a:pt x="120" y="26"/>
                  </a:lnTo>
                  <a:lnTo>
                    <a:pt x="102" y="36"/>
                  </a:lnTo>
                  <a:lnTo>
                    <a:pt x="86" y="48"/>
                  </a:lnTo>
                  <a:lnTo>
                    <a:pt x="70" y="62"/>
                  </a:lnTo>
                  <a:lnTo>
                    <a:pt x="72" y="62"/>
                  </a:lnTo>
                  <a:lnTo>
                    <a:pt x="70" y="68"/>
                  </a:lnTo>
                  <a:lnTo>
                    <a:pt x="68" y="66"/>
                  </a:lnTo>
                  <a:lnTo>
                    <a:pt x="68" y="68"/>
                  </a:lnTo>
                  <a:lnTo>
                    <a:pt x="66" y="68"/>
                  </a:lnTo>
                  <a:lnTo>
                    <a:pt x="64" y="70"/>
                  </a:lnTo>
                  <a:lnTo>
                    <a:pt x="60" y="74"/>
                  </a:lnTo>
                  <a:lnTo>
                    <a:pt x="56" y="78"/>
                  </a:lnTo>
                  <a:lnTo>
                    <a:pt x="56" y="76"/>
                  </a:lnTo>
                  <a:lnTo>
                    <a:pt x="44" y="90"/>
                  </a:lnTo>
                  <a:lnTo>
                    <a:pt x="34" y="106"/>
                  </a:lnTo>
                  <a:lnTo>
                    <a:pt x="24" y="122"/>
                  </a:lnTo>
                  <a:lnTo>
                    <a:pt x="18" y="138"/>
                  </a:lnTo>
                  <a:lnTo>
                    <a:pt x="10" y="156"/>
                  </a:lnTo>
                  <a:lnTo>
                    <a:pt x="6" y="174"/>
                  </a:lnTo>
                  <a:lnTo>
                    <a:pt x="2" y="192"/>
                  </a:lnTo>
                  <a:lnTo>
                    <a:pt x="0" y="212"/>
                  </a:lnTo>
                  <a:lnTo>
                    <a:pt x="2" y="210"/>
                  </a:lnTo>
                  <a:lnTo>
                    <a:pt x="4" y="206"/>
                  </a:lnTo>
                  <a:lnTo>
                    <a:pt x="2" y="200"/>
                  </a:lnTo>
                  <a:lnTo>
                    <a:pt x="4" y="198"/>
                  </a:lnTo>
                  <a:lnTo>
                    <a:pt x="6" y="200"/>
                  </a:lnTo>
                  <a:lnTo>
                    <a:pt x="6" y="198"/>
                  </a:lnTo>
                  <a:lnTo>
                    <a:pt x="6" y="196"/>
                  </a:lnTo>
                  <a:lnTo>
                    <a:pt x="6" y="194"/>
                  </a:lnTo>
                  <a:lnTo>
                    <a:pt x="4" y="188"/>
                  </a:lnTo>
                  <a:lnTo>
                    <a:pt x="4" y="186"/>
                  </a:lnTo>
                  <a:lnTo>
                    <a:pt x="6" y="184"/>
                  </a:lnTo>
                  <a:lnTo>
                    <a:pt x="6" y="186"/>
                  </a:lnTo>
                  <a:lnTo>
                    <a:pt x="12" y="186"/>
                  </a:lnTo>
                  <a:lnTo>
                    <a:pt x="14" y="182"/>
                  </a:lnTo>
                  <a:lnTo>
                    <a:pt x="14" y="180"/>
                  </a:lnTo>
                  <a:lnTo>
                    <a:pt x="12" y="178"/>
                  </a:lnTo>
                  <a:lnTo>
                    <a:pt x="16" y="176"/>
                  </a:lnTo>
                  <a:lnTo>
                    <a:pt x="14" y="178"/>
                  </a:lnTo>
                  <a:lnTo>
                    <a:pt x="16" y="180"/>
                  </a:lnTo>
                  <a:lnTo>
                    <a:pt x="18" y="178"/>
                  </a:lnTo>
                  <a:lnTo>
                    <a:pt x="20" y="176"/>
                  </a:lnTo>
                  <a:lnTo>
                    <a:pt x="22" y="174"/>
                  </a:lnTo>
                  <a:lnTo>
                    <a:pt x="22" y="168"/>
                  </a:lnTo>
                  <a:lnTo>
                    <a:pt x="24" y="168"/>
                  </a:lnTo>
                  <a:lnTo>
                    <a:pt x="22" y="170"/>
                  </a:lnTo>
                  <a:lnTo>
                    <a:pt x="22" y="172"/>
                  </a:lnTo>
                  <a:lnTo>
                    <a:pt x="22" y="174"/>
                  </a:lnTo>
                  <a:lnTo>
                    <a:pt x="22" y="178"/>
                  </a:lnTo>
                  <a:lnTo>
                    <a:pt x="20" y="182"/>
                  </a:lnTo>
                  <a:lnTo>
                    <a:pt x="22" y="184"/>
                  </a:lnTo>
                  <a:lnTo>
                    <a:pt x="20" y="184"/>
                  </a:lnTo>
                  <a:lnTo>
                    <a:pt x="22" y="188"/>
                  </a:lnTo>
                  <a:lnTo>
                    <a:pt x="20" y="194"/>
                  </a:lnTo>
                  <a:lnTo>
                    <a:pt x="18" y="200"/>
                  </a:lnTo>
                  <a:lnTo>
                    <a:pt x="18" y="202"/>
                  </a:lnTo>
                  <a:lnTo>
                    <a:pt x="18" y="204"/>
                  </a:lnTo>
                  <a:lnTo>
                    <a:pt x="18" y="206"/>
                  </a:lnTo>
                  <a:lnTo>
                    <a:pt x="16" y="208"/>
                  </a:lnTo>
                  <a:lnTo>
                    <a:pt x="14" y="210"/>
                  </a:lnTo>
                  <a:lnTo>
                    <a:pt x="12" y="212"/>
                  </a:lnTo>
                  <a:lnTo>
                    <a:pt x="12" y="214"/>
                  </a:lnTo>
                  <a:lnTo>
                    <a:pt x="10" y="216"/>
                  </a:lnTo>
                  <a:lnTo>
                    <a:pt x="12" y="216"/>
                  </a:lnTo>
                  <a:lnTo>
                    <a:pt x="12" y="218"/>
                  </a:lnTo>
                  <a:lnTo>
                    <a:pt x="12" y="222"/>
                  </a:lnTo>
                  <a:lnTo>
                    <a:pt x="10" y="224"/>
                  </a:lnTo>
                  <a:lnTo>
                    <a:pt x="8" y="226"/>
                  </a:lnTo>
                  <a:lnTo>
                    <a:pt x="10" y="230"/>
                  </a:lnTo>
                  <a:lnTo>
                    <a:pt x="10" y="234"/>
                  </a:lnTo>
                  <a:lnTo>
                    <a:pt x="8" y="240"/>
                  </a:lnTo>
                  <a:lnTo>
                    <a:pt x="12" y="248"/>
                  </a:lnTo>
                  <a:lnTo>
                    <a:pt x="10" y="252"/>
                  </a:lnTo>
                  <a:lnTo>
                    <a:pt x="10" y="260"/>
                  </a:lnTo>
                  <a:lnTo>
                    <a:pt x="12" y="264"/>
                  </a:lnTo>
                  <a:lnTo>
                    <a:pt x="14" y="270"/>
                  </a:lnTo>
                  <a:lnTo>
                    <a:pt x="14" y="278"/>
                  </a:lnTo>
                  <a:lnTo>
                    <a:pt x="16" y="282"/>
                  </a:lnTo>
                  <a:lnTo>
                    <a:pt x="18" y="282"/>
                  </a:lnTo>
                  <a:lnTo>
                    <a:pt x="16" y="286"/>
                  </a:lnTo>
                  <a:lnTo>
                    <a:pt x="20" y="288"/>
                  </a:lnTo>
                  <a:lnTo>
                    <a:pt x="18" y="292"/>
                  </a:lnTo>
                  <a:lnTo>
                    <a:pt x="22" y="294"/>
                  </a:lnTo>
                  <a:lnTo>
                    <a:pt x="22" y="298"/>
                  </a:lnTo>
                  <a:lnTo>
                    <a:pt x="24" y="302"/>
                  </a:lnTo>
                  <a:lnTo>
                    <a:pt x="26" y="306"/>
                  </a:lnTo>
                  <a:lnTo>
                    <a:pt x="26" y="308"/>
                  </a:lnTo>
                  <a:lnTo>
                    <a:pt x="26" y="310"/>
                  </a:lnTo>
                  <a:lnTo>
                    <a:pt x="28" y="312"/>
                  </a:lnTo>
                  <a:lnTo>
                    <a:pt x="30" y="316"/>
                  </a:lnTo>
                  <a:lnTo>
                    <a:pt x="34" y="318"/>
                  </a:lnTo>
                  <a:lnTo>
                    <a:pt x="34" y="320"/>
                  </a:lnTo>
                  <a:lnTo>
                    <a:pt x="38" y="322"/>
                  </a:lnTo>
                  <a:lnTo>
                    <a:pt x="40" y="326"/>
                  </a:lnTo>
                  <a:lnTo>
                    <a:pt x="42" y="326"/>
                  </a:lnTo>
                  <a:lnTo>
                    <a:pt x="44" y="330"/>
                  </a:lnTo>
                  <a:lnTo>
                    <a:pt x="46" y="330"/>
                  </a:lnTo>
                  <a:lnTo>
                    <a:pt x="48" y="332"/>
                  </a:lnTo>
                  <a:lnTo>
                    <a:pt x="50" y="334"/>
                  </a:lnTo>
                  <a:lnTo>
                    <a:pt x="54" y="336"/>
                  </a:lnTo>
                  <a:lnTo>
                    <a:pt x="56" y="340"/>
                  </a:lnTo>
                  <a:lnTo>
                    <a:pt x="60" y="340"/>
                  </a:lnTo>
                  <a:lnTo>
                    <a:pt x="62" y="344"/>
                  </a:lnTo>
                  <a:lnTo>
                    <a:pt x="62" y="346"/>
                  </a:lnTo>
                  <a:lnTo>
                    <a:pt x="64" y="346"/>
                  </a:lnTo>
                  <a:lnTo>
                    <a:pt x="64" y="344"/>
                  </a:lnTo>
                  <a:lnTo>
                    <a:pt x="66" y="344"/>
                  </a:lnTo>
                  <a:lnTo>
                    <a:pt x="68" y="344"/>
                  </a:lnTo>
                  <a:lnTo>
                    <a:pt x="70" y="344"/>
                  </a:lnTo>
                  <a:lnTo>
                    <a:pt x="72" y="344"/>
                  </a:lnTo>
                  <a:lnTo>
                    <a:pt x="68" y="342"/>
                  </a:lnTo>
                  <a:lnTo>
                    <a:pt x="66" y="342"/>
                  </a:lnTo>
                  <a:lnTo>
                    <a:pt x="62" y="340"/>
                  </a:lnTo>
                  <a:lnTo>
                    <a:pt x="60" y="338"/>
                  </a:lnTo>
                  <a:lnTo>
                    <a:pt x="56" y="338"/>
                  </a:lnTo>
                  <a:lnTo>
                    <a:pt x="54" y="334"/>
                  </a:lnTo>
                  <a:lnTo>
                    <a:pt x="48" y="330"/>
                  </a:lnTo>
                  <a:lnTo>
                    <a:pt x="46" y="330"/>
                  </a:lnTo>
                  <a:lnTo>
                    <a:pt x="46" y="326"/>
                  </a:lnTo>
                  <a:lnTo>
                    <a:pt x="44" y="326"/>
                  </a:lnTo>
                  <a:lnTo>
                    <a:pt x="42" y="326"/>
                  </a:lnTo>
                  <a:lnTo>
                    <a:pt x="40" y="324"/>
                  </a:lnTo>
                  <a:lnTo>
                    <a:pt x="40" y="322"/>
                  </a:lnTo>
                  <a:lnTo>
                    <a:pt x="40" y="320"/>
                  </a:lnTo>
                  <a:lnTo>
                    <a:pt x="38" y="320"/>
                  </a:lnTo>
                  <a:lnTo>
                    <a:pt x="36" y="320"/>
                  </a:lnTo>
                  <a:lnTo>
                    <a:pt x="36" y="318"/>
                  </a:lnTo>
                  <a:lnTo>
                    <a:pt x="34" y="318"/>
                  </a:lnTo>
                  <a:lnTo>
                    <a:pt x="34" y="316"/>
                  </a:lnTo>
                  <a:lnTo>
                    <a:pt x="34" y="314"/>
                  </a:lnTo>
                  <a:lnTo>
                    <a:pt x="32" y="312"/>
                  </a:lnTo>
                  <a:lnTo>
                    <a:pt x="30" y="310"/>
                  </a:lnTo>
                  <a:lnTo>
                    <a:pt x="28" y="306"/>
                  </a:lnTo>
                  <a:lnTo>
                    <a:pt x="28" y="304"/>
                  </a:lnTo>
                  <a:lnTo>
                    <a:pt x="30" y="302"/>
                  </a:lnTo>
                  <a:lnTo>
                    <a:pt x="30" y="300"/>
                  </a:lnTo>
                  <a:lnTo>
                    <a:pt x="30" y="298"/>
                  </a:lnTo>
                  <a:lnTo>
                    <a:pt x="28" y="298"/>
                  </a:lnTo>
                  <a:lnTo>
                    <a:pt x="26" y="294"/>
                  </a:lnTo>
                  <a:lnTo>
                    <a:pt x="24" y="292"/>
                  </a:lnTo>
                  <a:lnTo>
                    <a:pt x="24" y="288"/>
                  </a:lnTo>
                  <a:lnTo>
                    <a:pt x="24" y="286"/>
                  </a:lnTo>
                  <a:lnTo>
                    <a:pt x="22" y="280"/>
                  </a:lnTo>
                  <a:lnTo>
                    <a:pt x="24" y="276"/>
                  </a:lnTo>
                  <a:lnTo>
                    <a:pt x="22" y="274"/>
                  </a:lnTo>
                  <a:lnTo>
                    <a:pt x="22" y="270"/>
                  </a:lnTo>
                  <a:lnTo>
                    <a:pt x="22" y="264"/>
                  </a:lnTo>
                  <a:lnTo>
                    <a:pt x="20" y="260"/>
                  </a:lnTo>
                  <a:lnTo>
                    <a:pt x="22" y="256"/>
                  </a:lnTo>
                  <a:lnTo>
                    <a:pt x="20" y="252"/>
                  </a:lnTo>
                  <a:lnTo>
                    <a:pt x="20" y="248"/>
                  </a:lnTo>
                  <a:lnTo>
                    <a:pt x="18" y="244"/>
                  </a:lnTo>
                  <a:lnTo>
                    <a:pt x="18" y="242"/>
                  </a:lnTo>
                  <a:lnTo>
                    <a:pt x="18" y="240"/>
                  </a:lnTo>
                  <a:lnTo>
                    <a:pt x="18" y="238"/>
                  </a:lnTo>
                  <a:lnTo>
                    <a:pt x="18" y="234"/>
                  </a:lnTo>
                  <a:lnTo>
                    <a:pt x="18" y="232"/>
                  </a:lnTo>
                  <a:lnTo>
                    <a:pt x="22" y="232"/>
                  </a:lnTo>
                  <a:lnTo>
                    <a:pt x="24" y="234"/>
                  </a:lnTo>
                  <a:lnTo>
                    <a:pt x="24" y="238"/>
                  </a:lnTo>
                  <a:lnTo>
                    <a:pt x="22" y="240"/>
                  </a:lnTo>
                  <a:lnTo>
                    <a:pt x="24" y="242"/>
                  </a:lnTo>
                  <a:lnTo>
                    <a:pt x="26" y="244"/>
                  </a:lnTo>
                  <a:lnTo>
                    <a:pt x="24" y="246"/>
                  </a:lnTo>
                  <a:lnTo>
                    <a:pt x="24" y="248"/>
                  </a:lnTo>
                  <a:lnTo>
                    <a:pt x="24" y="252"/>
                  </a:lnTo>
                  <a:lnTo>
                    <a:pt x="24" y="254"/>
                  </a:lnTo>
                  <a:lnTo>
                    <a:pt x="26" y="256"/>
                  </a:lnTo>
                  <a:lnTo>
                    <a:pt x="28" y="256"/>
                  </a:lnTo>
                  <a:lnTo>
                    <a:pt x="30" y="252"/>
                  </a:lnTo>
                  <a:lnTo>
                    <a:pt x="36" y="252"/>
                  </a:lnTo>
                  <a:lnTo>
                    <a:pt x="34" y="246"/>
                  </a:lnTo>
                  <a:lnTo>
                    <a:pt x="36" y="246"/>
                  </a:lnTo>
                  <a:lnTo>
                    <a:pt x="38" y="240"/>
                  </a:lnTo>
                  <a:lnTo>
                    <a:pt x="34" y="238"/>
                  </a:lnTo>
                  <a:lnTo>
                    <a:pt x="36" y="232"/>
                  </a:lnTo>
                  <a:lnTo>
                    <a:pt x="34" y="230"/>
                  </a:lnTo>
                  <a:lnTo>
                    <a:pt x="34" y="224"/>
                  </a:lnTo>
                  <a:lnTo>
                    <a:pt x="34" y="218"/>
                  </a:lnTo>
                  <a:lnTo>
                    <a:pt x="36" y="218"/>
                  </a:lnTo>
                  <a:lnTo>
                    <a:pt x="36" y="214"/>
                  </a:lnTo>
                  <a:lnTo>
                    <a:pt x="40" y="212"/>
                  </a:lnTo>
                  <a:lnTo>
                    <a:pt x="42" y="216"/>
                  </a:lnTo>
                  <a:lnTo>
                    <a:pt x="44" y="218"/>
                  </a:lnTo>
                  <a:lnTo>
                    <a:pt x="42" y="224"/>
                  </a:lnTo>
                  <a:lnTo>
                    <a:pt x="40" y="226"/>
                  </a:lnTo>
                  <a:lnTo>
                    <a:pt x="38" y="226"/>
                  </a:lnTo>
                  <a:lnTo>
                    <a:pt x="40" y="226"/>
                  </a:lnTo>
                  <a:lnTo>
                    <a:pt x="40" y="230"/>
                  </a:lnTo>
                  <a:lnTo>
                    <a:pt x="42" y="230"/>
                  </a:lnTo>
                  <a:lnTo>
                    <a:pt x="44" y="226"/>
                  </a:lnTo>
                  <a:lnTo>
                    <a:pt x="46" y="226"/>
                  </a:lnTo>
                  <a:lnTo>
                    <a:pt x="46" y="220"/>
                  </a:lnTo>
                  <a:lnTo>
                    <a:pt x="50" y="220"/>
                  </a:lnTo>
                  <a:lnTo>
                    <a:pt x="52" y="218"/>
                  </a:lnTo>
                  <a:lnTo>
                    <a:pt x="54" y="220"/>
                  </a:lnTo>
                  <a:lnTo>
                    <a:pt x="58" y="222"/>
                  </a:lnTo>
                  <a:lnTo>
                    <a:pt x="64" y="222"/>
                  </a:lnTo>
                  <a:lnTo>
                    <a:pt x="72" y="218"/>
                  </a:lnTo>
                  <a:lnTo>
                    <a:pt x="74" y="216"/>
                  </a:lnTo>
                  <a:lnTo>
                    <a:pt x="76" y="212"/>
                  </a:lnTo>
                  <a:lnTo>
                    <a:pt x="82" y="212"/>
                  </a:lnTo>
                  <a:lnTo>
                    <a:pt x="84" y="206"/>
                  </a:lnTo>
                  <a:lnTo>
                    <a:pt x="84" y="204"/>
                  </a:lnTo>
                  <a:lnTo>
                    <a:pt x="82" y="202"/>
                  </a:lnTo>
                  <a:lnTo>
                    <a:pt x="84" y="202"/>
                  </a:lnTo>
                  <a:lnTo>
                    <a:pt x="84" y="200"/>
                  </a:lnTo>
                  <a:lnTo>
                    <a:pt x="82" y="196"/>
                  </a:lnTo>
                  <a:lnTo>
                    <a:pt x="84" y="196"/>
                  </a:lnTo>
                  <a:lnTo>
                    <a:pt x="86" y="196"/>
                  </a:lnTo>
                  <a:lnTo>
                    <a:pt x="88" y="196"/>
                  </a:lnTo>
                  <a:lnTo>
                    <a:pt x="88" y="194"/>
                  </a:lnTo>
                  <a:lnTo>
                    <a:pt x="86" y="194"/>
                  </a:lnTo>
                  <a:lnTo>
                    <a:pt x="86" y="190"/>
                  </a:lnTo>
                  <a:lnTo>
                    <a:pt x="84" y="190"/>
                  </a:lnTo>
                  <a:lnTo>
                    <a:pt x="86" y="188"/>
                  </a:lnTo>
                  <a:lnTo>
                    <a:pt x="88" y="186"/>
                  </a:lnTo>
                  <a:lnTo>
                    <a:pt x="86" y="186"/>
                  </a:lnTo>
                  <a:lnTo>
                    <a:pt x="86" y="184"/>
                  </a:lnTo>
                  <a:lnTo>
                    <a:pt x="84" y="184"/>
                  </a:lnTo>
                  <a:lnTo>
                    <a:pt x="84" y="182"/>
                  </a:lnTo>
                  <a:lnTo>
                    <a:pt x="88" y="182"/>
                  </a:lnTo>
                  <a:lnTo>
                    <a:pt x="88" y="180"/>
                  </a:lnTo>
                  <a:lnTo>
                    <a:pt x="90" y="178"/>
                  </a:lnTo>
                  <a:lnTo>
                    <a:pt x="92" y="178"/>
                  </a:lnTo>
                  <a:lnTo>
                    <a:pt x="94" y="178"/>
                  </a:lnTo>
                  <a:lnTo>
                    <a:pt x="96" y="178"/>
                  </a:lnTo>
                  <a:lnTo>
                    <a:pt x="96" y="176"/>
                  </a:lnTo>
                  <a:lnTo>
                    <a:pt x="92" y="174"/>
                  </a:lnTo>
                  <a:lnTo>
                    <a:pt x="90" y="174"/>
                  </a:lnTo>
                  <a:lnTo>
                    <a:pt x="88" y="172"/>
                  </a:lnTo>
                  <a:lnTo>
                    <a:pt x="88" y="168"/>
                  </a:lnTo>
                  <a:lnTo>
                    <a:pt x="88" y="166"/>
                  </a:lnTo>
                  <a:lnTo>
                    <a:pt x="88" y="164"/>
                  </a:lnTo>
                  <a:lnTo>
                    <a:pt x="90" y="164"/>
                  </a:lnTo>
                  <a:lnTo>
                    <a:pt x="94" y="166"/>
                  </a:lnTo>
                  <a:lnTo>
                    <a:pt x="96" y="164"/>
                  </a:lnTo>
                  <a:lnTo>
                    <a:pt x="98" y="162"/>
                  </a:lnTo>
                  <a:lnTo>
                    <a:pt x="100" y="160"/>
                  </a:lnTo>
                  <a:lnTo>
                    <a:pt x="102" y="160"/>
                  </a:lnTo>
                  <a:lnTo>
                    <a:pt x="104" y="160"/>
                  </a:lnTo>
                  <a:lnTo>
                    <a:pt x="104" y="162"/>
                  </a:lnTo>
                  <a:lnTo>
                    <a:pt x="102" y="164"/>
                  </a:lnTo>
                  <a:lnTo>
                    <a:pt x="98" y="166"/>
                  </a:lnTo>
                  <a:lnTo>
                    <a:pt x="96" y="172"/>
                  </a:lnTo>
                  <a:lnTo>
                    <a:pt x="98" y="170"/>
                  </a:lnTo>
                  <a:lnTo>
                    <a:pt x="102" y="168"/>
                  </a:lnTo>
                  <a:lnTo>
                    <a:pt x="108" y="170"/>
                  </a:lnTo>
                  <a:lnTo>
                    <a:pt x="110" y="172"/>
                  </a:lnTo>
                  <a:lnTo>
                    <a:pt x="108" y="172"/>
                  </a:lnTo>
                  <a:lnTo>
                    <a:pt x="108" y="174"/>
                  </a:lnTo>
                  <a:lnTo>
                    <a:pt x="106" y="176"/>
                  </a:lnTo>
                  <a:lnTo>
                    <a:pt x="104" y="178"/>
                  </a:lnTo>
                  <a:lnTo>
                    <a:pt x="106" y="178"/>
                  </a:lnTo>
                  <a:lnTo>
                    <a:pt x="108" y="178"/>
                  </a:lnTo>
                  <a:lnTo>
                    <a:pt x="108" y="182"/>
                  </a:lnTo>
                  <a:lnTo>
                    <a:pt x="106" y="186"/>
                  </a:lnTo>
                  <a:lnTo>
                    <a:pt x="104" y="188"/>
                  </a:lnTo>
                  <a:lnTo>
                    <a:pt x="102" y="190"/>
                  </a:lnTo>
                  <a:lnTo>
                    <a:pt x="102" y="192"/>
                  </a:lnTo>
                  <a:lnTo>
                    <a:pt x="104" y="192"/>
                  </a:lnTo>
                  <a:lnTo>
                    <a:pt x="106" y="192"/>
                  </a:lnTo>
                  <a:lnTo>
                    <a:pt x="108" y="192"/>
                  </a:lnTo>
                  <a:lnTo>
                    <a:pt x="108" y="194"/>
                  </a:lnTo>
                  <a:lnTo>
                    <a:pt x="110" y="194"/>
                  </a:lnTo>
                  <a:lnTo>
                    <a:pt x="110" y="196"/>
                  </a:lnTo>
                  <a:lnTo>
                    <a:pt x="112" y="194"/>
                  </a:lnTo>
                  <a:lnTo>
                    <a:pt x="112" y="192"/>
                  </a:lnTo>
                  <a:lnTo>
                    <a:pt x="112" y="190"/>
                  </a:lnTo>
                  <a:lnTo>
                    <a:pt x="112" y="188"/>
                  </a:lnTo>
                  <a:lnTo>
                    <a:pt x="114" y="188"/>
                  </a:lnTo>
                  <a:lnTo>
                    <a:pt x="114" y="186"/>
                  </a:lnTo>
                  <a:lnTo>
                    <a:pt x="112" y="184"/>
                  </a:lnTo>
                  <a:lnTo>
                    <a:pt x="112" y="182"/>
                  </a:lnTo>
                  <a:lnTo>
                    <a:pt x="116" y="180"/>
                  </a:lnTo>
                  <a:lnTo>
                    <a:pt x="114" y="176"/>
                  </a:lnTo>
                  <a:lnTo>
                    <a:pt x="112" y="176"/>
                  </a:lnTo>
                  <a:lnTo>
                    <a:pt x="114" y="172"/>
                  </a:lnTo>
                  <a:lnTo>
                    <a:pt x="114" y="166"/>
                  </a:lnTo>
                  <a:lnTo>
                    <a:pt x="118" y="166"/>
                  </a:lnTo>
                  <a:lnTo>
                    <a:pt x="120" y="164"/>
                  </a:lnTo>
                  <a:lnTo>
                    <a:pt x="122" y="168"/>
                  </a:lnTo>
                  <a:lnTo>
                    <a:pt x="126" y="168"/>
                  </a:lnTo>
                  <a:lnTo>
                    <a:pt x="130" y="166"/>
                  </a:lnTo>
                  <a:lnTo>
                    <a:pt x="134" y="164"/>
                  </a:lnTo>
                  <a:lnTo>
                    <a:pt x="140" y="160"/>
                  </a:lnTo>
                  <a:lnTo>
                    <a:pt x="142" y="156"/>
                  </a:lnTo>
                  <a:lnTo>
                    <a:pt x="142" y="154"/>
                  </a:lnTo>
                  <a:lnTo>
                    <a:pt x="144" y="154"/>
                  </a:lnTo>
                  <a:lnTo>
                    <a:pt x="144" y="152"/>
                  </a:lnTo>
                  <a:lnTo>
                    <a:pt x="146" y="152"/>
                  </a:lnTo>
                  <a:lnTo>
                    <a:pt x="146" y="150"/>
                  </a:lnTo>
                  <a:lnTo>
                    <a:pt x="146" y="148"/>
                  </a:lnTo>
                  <a:lnTo>
                    <a:pt x="144" y="148"/>
                  </a:lnTo>
                  <a:lnTo>
                    <a:pt x="146" y="144"/>
                  </a:lnTo>
                  <a:lnTo>
                    <a:pt x="144" y="146"/>
                  </a:lnTo>
                  <a:lnTo>
                    <a:pt x="144" y="144"/>
                  </a:lnTo>
                  <a:lnTo>
                    <a:pt x="144" y="142"/>
                  </a:lnTo>
                  <a:lnTo>
                    <a:pt x="142" y="142"/>
                  </a:lnTo>
                  <a:lnTo>
                    <a:pt x="138" y="142"/>
                  </a:lnTo>
                  <a:lnTo>
                    <a:pt x="136" y="142"/>
                  </a:lnTo>
                  <a:lnTo>
                    <a:pt x="134" y="144"/>
                  </a:lnTo>
                  <a:lnTo>
                    <a:pt x="132" y="148"/>
                  </a:lnTo>
                  <a:lnTo>
                    <a:pt x="126" y="146"/>
                  </a:lnTo>
                  <a:lnTo>
                    <a:pt x="124" y="144"/>
                  </a:lnTo>
                  <a:lnTo>
                    <a:pt x="130" y="146"/>
                  </a:lnTo>
                  <a:lnTo>
                    <a:pt x="134" y="142"/>
                  </a:lnTo>
                  <a:lnTo>
                    <a:pt x="136" y="140"/>
                  </a:lnTo>
                  <a:lnTo>
                    <a:pt x="142" y="140"/>
                  </a:lnTo>
                  <a:lnTo>
                    <a:pt x="144" y="136"/>
                  </a:lnTo>
                  <a:lnTo>
                    <a:pt x="144" y="134"/>
                  </a:lnTo>
                  <a:lnTo>
                    <a:pt x="146" y="132"/>
                  </a:lnTo>
                  <a:lnTo>
                    <a:pt x="144" y="130"/>
                  </a:lnTo>
                  <a:lnTo>
                    <a:pt x="144" y="128"/>
                  </a:lnTo>
                  <a:lnTo>
                    <a:pt x="144" y="126"/>
                  </a:lnTo>
                  <a:lnTo>
                    <a:pt x="142" y="126"/>
                  </a:lnTo>
                  <a:lnTo>
                    <a:pt x="144" y="124"/>
                  </a:lnTo>
                  <a:lnTo>
                    <a:pt x="146" y="124"/>
                  </a:lnTo>
                  <a:lnTo>
                    <a:pt x="148" y="124"/>
                  </a:lnTo>
                  <a:lnTo>
                    <a:pt x="150" y="124"/>
                  </a:lnTo>
                  <a:lnTo>
                    <a:pt x="152" y="122"/>
                  </a:lnTo>
                  <a:lnTo>
                    <a:pt x="152" y="120"/>
                  </a:lnTo>
                  <a:lnTo>
                    <a:pt x="154" y="120"/>
                  </a:lnTo>
                  <a:lnTo>
                    <a:pt x="156" y="118"/>
                  </a:lnTo>
                  <a:lnTo>
                    <a:pt x="160" y="116"/>
                  </a:lnTo>
                  <a:lnTo>
                    <a:pt x="162" y="116"/>
                  </a:lnTo>
                  <a:lnTo>
                    <a:pt x="164" y="116"/>
                  </a:lnTo>
                  <a:lnTo>
                    <a:pt x="166" y="116"/>
                  </a:lnTo>
                  <a:lnTo>
                    <a:pt x="170" y="120"/>
                  </a:lnTo>
                  <a:lnTo>
                    <a:pt x="172" y="116"/>
                  </a:lnTo>
                  <a:lnTo>
                    <a:pt x="174" y="112"/>
                  </a:lnTo>
                  <a:lnTo>
                    <a:pt x="176" y="112"/>
                  </a:lnTo>
                  <a:lnTo>
                    <a:pt x="180" y="114"/>
                  </a:lnTo>
                  <a:lnTo>
                    <a:pt x="184" y="112"/>
                  </a:lnTo>
                  <a:lnTo>
                    <a:pt x="184" y="116"/>
                  </a:lnTo>
                  <a:lnTo>
                    <a:pt x="176" y="120"/>
                  </a:lnTo>
                  <a:lnTo>
                    <a:pt x="172" y="124"/>
                  </a:lnTo>
                  <a:lnTo>
                    <a:pt x="172" y="126"/>
                  </a:lnTo>
                  <a:lnTo>
                    <a:pt x="172" y="128"/>
                  </a:lnTo>
                  <a:lnTo>
                    <a:pt x="172" y="130"/>
                  </a:lnTo>
                  <a:lnTo>
                    <a:pt x="170" y="130"/>
                  </a:lnTo>
                  <a:lnTo>
                    <a:pt x="170" y="132"/>
                  </a:lnTo>
                  <a:lnTo>
                    <a:pt x="170" y="134"/>
                  </a:lnTo>
                  <a:lnTo>
                    <a:pt x="172" y="134"/>
                  </a:lnTo>
                  <a:lnTo>
                    <a:pt x="172" y="136"/>
                  </a:lnTo>
                  <a:lnTo>
                    <a:pt x="172" y="140"/>
                  </a:lnTo>
                  <a:lnTo>
                    <a:pt x="172" y="142"/>
                  </a:lnTo>
                  <a:lnTo>
                    <a:pt x="168" y="146"/>
                  </a:lnTo>
                  <a:lnTo>
                    <a:pt x="168" y="148"/>
                  </a:lnTo>
                  <a:lnTo>
                    <a:pt x="168" y="152"/>
                  </a:lnTo>
                  <a:lnTo>
                    <a:pt x="168" y="150"/>
                  </a:lnTo>
                  <a:lnTo>
                    <a:pt x="170" y="150"/>
                  </a:lnTo>
                  <a:lnTo>
                    <a:pt x="170" y="148"/>
                  </a:lnTo>
                  <a:lnTo>
                    <a:pt x="170" y="146"/>
                  </a:lnTo>
                  <a:lnTo>
                    <a:pt x="172" y="146"/>
                  </a:lnTo>
                  <a:lnTo>
                    <a:pt x="172" y="144"/>
                  </a:lnTo>
                  <a:lnTo>
                    <a:pt x="174" y="144"/>
                  </a:lnTo>
                  <a:lnTo>
                    <a:pt x="174" y="142"/>
                  </a:lnTo>
                  <a:lnTo>
                    <a:pt x="176" y="142"/>
                  </a:lnTo>
                  <a:lnTo>
                    <a:pt x="178" y="142"/>
                  </a:lnTo>
                  <a:lnTo>
                    <a:pt x="178" y="136"/>
                  </a:lnTo>
                  <a:lnTo>
                    <a:pt x="182" y="134"/>
                  </a:lnTo>
                  <a:lnTo>
                    <a:pt x="184" y="132"/>
                  </a:lnTo>
                  <a:lnTo>
                    <a:pt x="184" y="134"/>
                  </a:lnTo>
                  <a:lnTo>
                    <a:pt x="186" y="134"/>
                  </a:lnTo>
                  <a:lnTo>
                    <a:pt x="188" y="134"/>
                  </a:lnTo>
                  <a:lnTo>
                    <a:pt x="188" y="132"/>
                  </a:lnTo>
                  <a:lnTo>
                    <a:pt x="188" y="130"/>
                  </a:lnTo>
                  <a:lnTo>
                    <a:pt x="188" y="128"/>
                  </a:lnTo>
                  <a:lnTo>
                    <a:pt x="188" y="126"/>
                  </a:lnTo>
                  <a:lnTo>
                    <a:pt x="192" y="126"/>
                  </a:lnTo>
                  <a:lnTo>
                    <a:pt x="188" y="122"/>
                  </a:lnTo>
                  <a:lnTo>
                    <a:pt x="192" y="118"/>
                  </a:lnTo>
                  <a:lnTo>
                    <a:pt x="192" y="114"/>
                  </a:lnTo>
                  <a:lnTo>
                    <a:pt x="194" y="112"/>
                  </a:lnTo>
                  <a:lnTo>
                    <a:pt x="194" y="110"/>
                  </a:lnTo>
                  <a:lnTo>
                    <a:pt x="190" y="106"/>
                  </a:lnTo>
                  <a:lnTo>
                    <a:pt x="188" y="102"/>
                  </a:lnTo>
                  <a:lnTo>
                    <a:pt x="192" y="100"/>
                  </a:lnTo>
                  <a:lnTo>
                    <a:pt x="194" y="100"/>
                  </a:lnTo>
                  <a:lnTo>
                    <a:pt x="196" y="100"/>
                  </a:lnTo>
                  <a:lnTo>
                    <a:pt x="196" y="104"/>
                  </a:lnTo>
                  <a:lnTo>
                    <a:pt x="198" y="104"/>
                  </a:lnTo>
                  <a:lnTo>
                    <a:pt x="200" y="102"/>
                  </a:lnTo>
                  <a:lnTo>
                    <a:pt x="198" y="98"/>
                  </a:lnTo>
                  <a:lnTo>
                    <a:pt x="194" y="96"/>
                  </a:lnTo>
                  <a:lnTo>
                    <a:pt x="196" y="92"/>
                  </a:lnTo>
                  <a:lnTo>
                    <a:pt x="200" y="96"/>
                  </a:lnTo>
                  <a:close/>
                  <a:moveTo>
                    <a:pt x="78" y="222"/>
                  </a:moveTo>
                  <a:lnTo>
                    <a:pt x="76" y="222"/>
                  </a:lnTo>
                  <a:lnTo>
                    <a:pt x="74" y="222"/>
                  </a:lnTo>
                  <a:lnTo>
                    <a:pt x="72" y="224"/>
                  </a:lnTo>
                  <a:lnTo>
                    <a:pt x="72" y="226"/>
                  </a:lnTo>
                  <a:lnTo>
                    <a:pt x="70" y="228"/>
                  </a:lnTo>
                  <a:lnTo>
                    <a:pt x="70" y="230"/>
                  </a:lnTo>
                  <a:lnTo>
                    <a:pt x="70" y="232"/>
                  </a:lnTo>
                  <a:lnTo>
                    <a:pt x="72" y="232"/>
                  </a:lnTo>
                  <a:lnTo>
                    <a:pt x="74" y="230"/>
                  </a:lnTo>
                  <a:lnTo>
                    <a:pt x="74" y="228"/>
                  </a:lnTo>
                  <a:lnTo>
                    <a:pt x="76" y="228"/>
                  </a:lnTo>
                  <a:lnTo>
                    <a:pt x="78" y="228"/>
                  </a:lnTo>
                  <a:lnTo>
                    <a:pt x="80" y="228"/>
                  </a:lnTo>
                  <a:lnTo>
                    <a:pt x="80" y="226"/>
                  </a:lnTo>
                  <a:lnTo>
                    <a:pt x="78" y="224"/>
                  </a:lnTo>
                  <a:lnTo>
                    <a:pt x="78" y="222"/>
                  </a:lnTo>
                  <a:close/>
                  <a:moveTo>
                    <a:pt x="68" y="246"/>
                  </a:moveTo>
                  <a:lnTo>
                    <a:pt x="68" y="246"/>
                  </a:lnTo>
                  <a:lnTo>
                    <a:pt x="66" y="248"/>
                  </a:lnTo>
                  <a:lnTo>
                    <a:pt x="66" y="250"/>
                  </a:lnTo>
                  <a:lnTo>
                    <a:pt x="66" y="252"/>
                  </a:lnTo>
                  <a:lnTo>
                    <a:pt x="64" y="252"/>
                  </a:lnTo>
                  <a:lnTo>
                    <a:pt x="64" y="254"/>
                  </a:lnTo>
                  <a:lnTo>
                    <a:pt x="64" y="256"/>
                  </a:lnTo>
                  <a:lnTo>
                    <a:pt x="64" y="258"/>
                  </a:lnTo>
                  <a:lnTo>
                    <a:pt x="66" y="258"/>
                  </a:lnTo>
                  <a:lnTo>
                    <a:pt x="68" y="258"/>
                  </a:lnTo>
                  <a:lnTo>
                    <a:pt x="70" y="258"/>
                  </a:lnTo>
                  <a:lnTo>
                    <a:pt x="70" y="256"/>
                  </a:lnTo>
                  <a:lnTo>
                    <a:pt x="70" y="254"/>
                  </a:lnTo>
                  <a:lnTo>
                    <a:pt x="68" y="252"/>
                  </a:lnTo>
                  <a:lnTo>
                    <a:pt x="72" y="252"/>
                  </a:lnTo>
                  <a:lnTo>
                    <a:pt x="76" y="248"/>
                  </a:lnTo>
                  <a:lnTo>
                    <a:pt x="74" y="246"/>
                  </a:lnTo>
                  <a:lnTo>
                    <a:pt x="72" y="244"/>
                  </a:lnTo>
                  <a:lnTo>
                    <a:pt x="70" y="242"/>
                  </a:lnTo>
                  <a:lnTo>
                    <a:pt x="68" y="246"/>
                  </a:lnTo>
                  <a:close/>
                  <a:moveTo>
                    <a:pt x="52" y="280"/>
                  </a:moveTo>
                  <a:lnTo>
                    <a:pt x="54" y="278"/>
                  </a:lnTo>
                  <a:lnTo>
                    <a:pt x="56" y="278"/>
                  </a:lnTo>
                  <a:lnTo>
                    <a:pt x="58" y="274"/>
                  </a:lnTo>
                  <a:lnTo>
                    <a:pt x="62" y="274"/>
                  </a:lnTo>
                  <a:lnTo>
                    <a:pt x="60" y="268"/>
                  </a:lnTo>
                  <a:lnTo>
                    <a:pt x="58" y="270"/>
                  </a:lnTo>
                  <a:lnTo>
                    <a:pt x="54" y="272"/>
                  </a:lnTo>
                  <a:lnTo>
                    <a:pt x="52" y="274"/>
                  </a:lnTo>
                  <a:lnTo>
                    <a:pt x="52" y="276"/>
                  </a:lnTo>
                  <a:lnTo>
                    <a:pt x="52" y="278"/>
                  </a:lnTo>
                  <a:lnTo>
                    <a:pt x="52" y="280"/>
                  </a:lnTo>
                  <a:close/>
                  <a:moveTo>
                    <a:pt x="56" y="306"/>
                  </a:moveTo>
                  <a:lnTo>
                    <a:pt x="56" y="304"/>
                  </a:lnTo>
                  <a:lnTo>
                    <a:pt x="56" y="300"/>
                  </a:lnTo>
                  <a:lnTo>
                    <a:pt x="52" y="298"/>
                  </a:lnTo>
                  <a:lnTo>
                    <a:pt x="56" y="296"/>
                  </a:lnTo>
                  <a:lnTo>
                    <a:pt x="54" y="292"/>
                  </a:lnTo>
                  <a:lnTo>
                    <a:pt x="58" y="292"/>
                  </a:lnTo>
                  <a:lnTo>
                    <a:pt x="58" y="288"/>
                  </a:lnTo>
                  <a:lnTo>
                    <a:pt x="54" y="288"/>
                  </a:lnTo>
                  <a:lnTo>
                    <a:pt x="52" y="282"/>
                  </a:lnTo>
                  <a:lnTo>
                    <a:pt x="48" y="282"/>
                  </a:lnTo>
                  <a:lnTo>
                    <a:pt x="46" y="286"/>
                  </a:lnTo>
                  <a:lnTo>
                    <a:pt x="44" y="286"/>
                  </a:lnTo>
                  <a:lnTo>
                    <a:pt x="42" y="288"/>
                  </a:lnTo>
                  <a:lnTo>
                    <a:pt x="40" y="288"/>
                  </a:lnTo>
                  <a:lnTo>
                    <a:pt x="38" y="286"/>
                  </a:lnTo>
                  <a:lnTo>
                    <a:pt x="36" y="286"/>
                  </a:lnTo>
                  <a:lnTo>
                    <a:pt x="34" y="288"/>
                  </a:lnTo>
                  <a:lnTo>
                    <a:pt x="32" y="288"/>
                  </a:lnTo>
                  <a:lnTo>
                    <a:pt x="32" y="290"/>
                  </a:lnTo>
                  <a:lnTo>
                    <a:pt x="34" y="290"/>
                  </a:lnTo>
                  <a:lnTo>
                    <a:pt x="34" y="292"/>
                  </a:lnTo>
                  <a:lnTo>
                    <a:pt x="32" y="294"/>
                  </a:lnTo>
                  <a:lnTo>
                    <a:pt x="32" y="296"/>
                  </a:lnTo>
                  <a:lnTo>
                    <a:pt x="34" y="302"/>
                  </a:lnTo>
                  <a:lnTo>
                    <a:pt x="38" y="306"/>
                  </a:lnTo>
                  <a:lnTo>
                    <a:pt x="38" y="308"/>
                  </a:lnTo>
                  <a:lnTo>
                    <a:pt x="36" y="308"/>
                  </a:lnTo>
                  <a:lnTo>
                    <a:pt x="38" y="310"/>
                  </a:lnTo>
                  <a:lnTo>
                    <a:pt x="40" y="312"/>
                  </a:lnTo>
                  <a:lnTo>
                    <a:pt x="44" y="312"/>
                  </a:lnTo>
                  <a:lnTo>
                    <a:pt x="46" y="312"/>
                  </a:lnTo>
                  <a:lnTo>
                    <a:pt x="46" y="314"/>
                  </a:lnTo>
                  <a:lnTo>
                    <a:pt x="48" y="314"/>
                  </a:lnTo>
                  <a:lnTo>
                    <a:pt x="48" y="316"/>
                  </a:lnTo>
                  <a:lnTo>
                    <a:pt x="48" y="318"/>
                  </a:lnTo>
                  <a:lnTo>
                    <a:pt x="50" y="318"/>
                  </a:lnTo>
                  <a:lnTo>
                    <a:pt x="50" y="316"/>
                  </a:lnTo>
                  <a:lnTo>
                    <a:pt x="52" y="316"/>
                  </a:lnTo>
                  <a:lnTo>
                    <a:pt x="52" y="314"/>
                  </a:lnTo>
                  <a:lnTo>
                    <a:pt x="52" y="312"/>
                  </a:lnTo>
                  <a:lnTo>
                    <a:pt x="52" y="310"/>
                  </a:lnTo>
                  <a:lnTo>
                    <a:pt x="52" y="308"/>
                  </a:lnTo>
                  <a:lnTo>
                    <a:pt x="56" y="306"/>
                  </a:lnTo>
                  <a:close/>
                  <a:moveTo>
                    <a:pt x="68" y="334"/>
                  </a:moveTo>
                  <a:lnTo>
                    <a:pt x="68" y="334"/>
                  </a:lnTo>
                  <a:lnTo>
                    <a:pt x="70" y="334"/>
                  </a:lnTo>
                  <a:lnTo>
                    <a:pt x="72" y="334"/>
                  </a:lnTo>
                  <a:lnTo>
                    <a:pt x="70" y="330"/>
                  </a:lnTo>
                  <a:lnTo>
                    <a:pt x="72" y="328"/>
                  </a:lnTo>
                  <a:lnTo>
                    <a:pt x="72" y="326"/>
                  </a:lnTo>
                  <a:lnTo>
                    <a:pt x="70" y="326"/>
                  </a:lnTo>
                  <a:lnTo>
                    <a:pt x="68" y="326"/>
                  </a:lnTo>
                  <a:lnTo>
                    <a:pt x="68" y="324"/>
                  </a:lnTo>
                  <a:lnTo>
                    <a:pt x="66" y="324"/>
                  </a:lnTo>
                  <a:lnTo>
                    <a:pt x="64" y="324"/>
                  </a:lnTo>
                  <a:lnTo>
                    <a:pt x="64" y="326"/>
                  </a:lnTo>
                  <a:lnTo>
                    <a:pt x="64" y="324"/>
                  </a:lnTo>
                  <a:lnTo>
                    <a:pt x="64" y="322"/>
                  </a:lnTo>
                  <a:lnTo>
                    <a:pt x="60" y="320"/>
                  </a:lnTo>
                  <a:lnTo>
                    <a:pt x="68" y="320"/>
                  </a:lnTo>
                  <a:lnTo>
                    <a:pt x="70" y="316"/>
                  </a:lnTo>
                  <a:lnTo>
                    <a:pt x="68" y="316"/>
                  </a:lnTo>
                  <a:lnTo>
                    <a:pt x="66" y="316"/>
                  </a:lnTo>
                  <a:lnTo>
                    <a:pt x="68" y="316"/>
                  </a:lnTo>
                  <a:lnTo>
                    <a:pt x="68" y="314"/>
                  </a:lnTo>
                  <a:lnTo>
                    <a:pt x="74" y="314"/>
                  </a:lnTo>
                  <a:lnTo>
                    <a:pt x="72" y="312"/>
                  </a:lnTo>
                  <a:lnTo>
                    <a:pt x="68" y="310"/>
                  </a:lnTo>
                  <a:lnTo>
                    <a:pt x="62" y="306"/>
                  </a:lnTo>
                  <a:lnTo>
                    <a:pt x="60" y="308"/>
                  </a:lnTo>
                  <a:lnTo>
                    <a:pt x="58" y="310"/>
                  </a:lnTo>
                  <a:lnTo>
                    <a:pt x="58" y="316"/>
                  </a:lnTo>
                  <a:lnTo>
                    <a:pt x="56" y="324"/>
                  </a:lnTo>
                  <a:lnTo>
                    <a:pt x="60" y="326"/>
                  </a:lnTo>
                  <a:lnTo>
                    <a:pt x="60" y="330"/>
                  </a:lnTo>
                  <a:lnTo>
                    <a:pt x="62" y="332"/>
                  </a:lnTo>
                  <a:lnTo>
                    <a:pt x="62" y="328"/>
                  </a:lnTo>
                  <a:lnTo>
                    <a:pt x="68" y="330"/>
                  </a:lnTo>
                  <a:lnTo>
                    <a:pt x="68" y="332"/>
                  </a:lnTo>
                  <a:lnTo>
                    <a:pt x="68" y="334"/>
                  </a:lnTo>
                  <a:close/>
                  <a:moveTo>
                    <a:pt x="72" y="352"/>
                  </a:moveTo>
                  <a:lnTo>
                    <a:pt x="74" y="352"/>
                  </a:lnTo>
                  <a:lnTo>
                    <a:pt x="74" y="354"/>
                  </a:lnTo>
                  <a:lnTo>
                    <a:pt x="76" y="354"/>
                  </a:lnTo>
                  <a:lnTo>
                    <a:pt x="78" y="354"/>
                  </a:lnTo>
                  <a:lnTo>
                    <a:pt x="80" y="354"/>
                  </a:lnTo>
                  <a:lnTo>
                    <a:pt x="80" y="352"/>
                  </a:lnTo>
                  <a:lnTo>
                    <a:pt x="82" y="352"/>
                  </a:lnTo>
                  <a:lnTo>
                    <a:pt x="86" y="350"/>
                  </a:lnTo>
                  <a:lnTo>
                    <a:pt x="80" y="346"/>
                  </a:lnTo>
                  <a:lnTo>
                    <a:pt x="76" y="344"/>
                  </a:lnTo>
                  <a:lnTo>
                    <a:pt x="72" y="344"/>
                  </a:lnTo>
                  <a:lnTo>
                    <a:pt x="74" y="348"/>
                  </a:lnTo>
                  <a:lnTo>
                    <a:pt x="72" y="352"/>
                  </a:lnTo>
                  <a:close/>
                  <a:moveTo>
                    <a:pt x="82" y="320"/>
                  </a:moveTo>
                  <a:lnTo>
                    <a:pt x="82" y="316"/>
                  </a:lnTo>
                  <a:lnTo>
                    <a:pt x="80" y="320"/>
                  </a:lnTo>
                  <a:lnTo>
                    <a:pt x="80" y="326"/>
                  </a:lnTo>
                  <a:lnTo>
                    <a:pt x="78" y="324"/>
                  </a:lnTo>
                  <a:lnTo>
                    <a:pt x="76" y="324"/>
                  </a:lnTo>
                  <a:lnTo>
                    <a:pt x="74" y="324"/>
                  </a:lnTo>
                  <a:lnTo>
                    <a:pt x="72" y="324"/>
                  </a:lnTo>
                  <a:lnTo>
                    <a:pt x="72" y="326"/>
                  </a:lnTo>
                  <a:lnTo>
                    <a:pt x="74" y="326"/>
                  </a:lnTo>
                  <a:lnTo>
                    <a:pt x="74" y="328"/>
                  </a:lnTo>
                  <a:lnTo>
                    <a:pt x="78" y="328"/>
                  </a:lnTo>
                  <a:lnTo>
                    <a:pt x="82" y="328"/>
                  </a:lnTo>
                  <a:lnTo>
                    <a:pt x="86" y="330"/>
                  </a:lnTo>
                  <a:lnTo>
                    <a:pt x="86" y="326"/>
                  </a:lnTo>
                  <a:lnTo>
                    <a:pt x="86" y="322"/>
                  </a:lnTo>
                  <a:lnTo>
                    <a:pt x="82" y="320"/>
                  </a:lnTo>
                  <a:close/>
                  <a:moveTo>
                    <a:pt x="174" y="362"/>
                  </a:moveTo>
                  <a:lnTo>
                    <a:pt x="176" y="362"/>
                  </a:lnTo>
                  <a:lnTo>
                    <a:pt x="178" y="362"/>
                  </a:lnTo>
                  <a:lnTo>
                    <a:pt x="176" y="362"/>
                  </a:lnTo>
                  <a:lnTo>
                    <a:pt x="176" y="360"/>
                  </a:lnTo>
                  <a:lnTo>
                    <a:pt x="174" y="360"/>
                  </a:lnTo>
                  <a:lnTo>
                    <a:pt x="172" y="358"/>
                  </a:lnTo>
                  <a:lnTo>
                    <a:pt x="170" y="356"/>
                  </a:lnTo>
                  <a:lnTo>
                    <a:pt x="168" y="354"/>
                  </a:lnTo>
                  <a:lnTo>
                    <a:pt x="166" y="356"/>
                  </a:lnTo>
                  <a:lnTo>
                    <a:pt x="170" y="358"/>
                  </a:lnTo>
                  <a:lnTo>
                    <a:pt x="172" y="360"/>
                  </a:lnTo>
                  <a:lnTo>
                    <a:pt x="170" y="360"/>
                  </a:lnTo>
                  <a:lnTo>
                    <a:pt x="168" y="364"/>
                  </a:lnTo>
                  <a:lnTo>
                    <a:pt x="164" y="364"/>
                  </a:lnTo>
                  <a:lnTo>
                    <a:pt x="160" y="364"/>
                  </a:lnTo>
                  <a:lnTo>
                    <a:pt x="156" y="364"/>
                  </a:lnTo>
                  <a:lnTo>
                    <a:pt x="156" y="366"/>
                  </a:lnTo>
                  <a:lnTo>
                    <a:pt x="154" y="366"/>
                  </a:lnTo>
                  <a:lnTo>
                    <a:pt x="152" y="366"/>
                  </a:lnTo>
                  <a:lnTo>
                    <a:pt x="152" y="364"/>
                  </a:lnTo>
                  <a:lnTo>
                    <a:pt x="150" y="364"/>
                  </a:lnTo>
                  <a:lnTo>
                    <a:pt x="150" y="362"/>
                  </a:lnTo>
                  <a:lnTo>
                    <a:pt x="150" y="360"/>
                  </a:lnTo>
                  <a:lnTo>
                    <a:pt x="148" y="360"/>
                  </a:lnTo>
                  <a:lnTo>
                    <a:pt x="146" y="360"/>
                  </a:lnTo>
                  <a:lnTo>
                    <a:pt x="146" y="358"/>
                  </a:lnTo>
                  <a:lnTo>
                    <a:pt x="146" y="356"/>
                  </a:lnTo>
                  <a:lnTo>
                    <a:pt x="146" y="354"/>
                  </a:lnTo>
                  <a:lnTo>
                    <a:pt x="144" y="354"/>
                  </a:lnTo>
                  <a:lnTo>
                    <a:pt x="142" y="354"/>
                  </a:lnTo>
                  <a:lnTo>
                    <a:pt x="140" y="354"/>
                  </a:lnTo>
                  <a:lnTo>
                    <a:pt x="138" y="352"/>
                  </a:lnTo>
                  <a:lnTo>
                    <a:pt x="136" y="350"/>
                  </a:lnTo>
                  <a:lnTo>
                    <a:pt x="130" y="348"/>
                  </a:lnTo>
                  <a:lnTo>
                    <a:pt x="124" y="344"/>
                  </a:lnTo>
                  <a:lnTo>
                    <a:pt x="120" y="342"/>
                  </a:lnTo>
                  <a:lnTo>
                    <a:pt x="120" y="340"/>
                  </a:lnTo>
                  <a:lnTo>
                    <a:pt x="112" y="338"/>
                  </a:lnTo>
                  <a:lnTo>
                    <a:pt x="110" y="338"/>
                  </a:lnTo>
                  <a:lnTo>
                    <a:pt x="110" y="336"/>
                  </a:lnTo>
                  <a:lnTo>
                    <a:pt x="110" y="334"/>
                  </a:lnTo>
                  <a:lnTo>
                    <a:pt x="108" y="334"/>
                  </a:lnTo>
                  <a:lnTo>
                    <a:pt x="108" y="336"/>
                  </a:lnTo>
                  <a:lnTo>
                    <a:pt x="108" y="340"/>
                  </a:lnTo>
                  <a:lnTo>
                    <a:pt x="110" y="342"/>
                  </a:lnTo>
                  <a:lnTo>
                    <a:pt x="108" y="344"/>
                  </a:lnTo>
                  <a:lnTo>
                    <a:pt x="108" y="346"/>
                  </a:lnTo>
                  <a:lnTo>
                    <a:pt x="110" y="350"/>
                  </a:lnTo>
                  <a:lnTo>
                    <a:pt x="112" y="350"/>
                  </a:lnTo>
                  <a:lnTo>
                    <a:pt x="114" y="350"/>
                  </a:lnTo>
                  <a:lnTo>
                    <a:pt x="116" y="350"/>
                  </a:lnTo>
                  <a:lnTo>
                    <a:pt x="118" y="350"/>
                  </a:lnTo>
                  <a:lnTo>
                    <a:pt x="118" y="352"/>
                  </a:lnTo>
                  <a:lnTo>
                    <a:pt x="118" y="354"/>
                  </a:lnTo>
                  <a:lnTo>
                    <a:pt x="118" y="356"/>
                  </a:lnTo>
                  <a:lnTo>
                    <a:pt x="120" y="358"/>
                  </a:lnTo>
                  <a:lnTo>
                    <a:pt x="122" y="358"/>
                  </a:lnTo>
                  <a:lnTo>
                    <a:pt x="122" y="360"/>
                  </a:lnTo>
                  <a:lnTo>
                    <a:pt x="122" y="362"/>
                  </a:lnTo>
                  <a:lnTo>
                    <a:pt x="120" y="362"/>
                  </a:lnTo>
                  <a:lnTo>
                    <a:pt x="120" y="364"/>
                  </a:lnTo>
                  <a:lnTo>
                    <a:pt x="122" y="364"/>
                  </a:lnTo>
                  <a:lnTo>
                    <a:pt x="124" y="364"/>
                  </a:lnTo>
                  <a:lnTo>
                    <a:pt x="130" y="370"/>
                  </a:lnTo>
                  <a:lnTo>
                    <a:pt x="136" y="370"/>
                  </a:lnTo>
                  <a:lnTo>
                    <a:pt x="138" y="370"/>
                  </a:lnTo>
                  <a:lnTo>
                    <a:pt x="138" y="368"/>
                  </a:lnTo>
                  <a:lnTo>
                    <a:pt x="136" y="368"/>
                  </a:lnTo>
                  <a:lnTo>
                    <a:pt x="134" y="366"/>
                  </a:lnTo>
                  <a:lnTo>
                    <a:pt x="132" y="366"/>
                  </a:lnTo>
                  <a:lnTo>
                    <a:pt x="132" y="364"/>
                  </a:lnTo>
                  <a:lnTo>
                    <a:pt x="138" y="364"/>
                  </a:lnTo>
                  <a:lnTo>
                    <a:pt x="146" y="368"/>
                  </a:lnTo>
                  <a:lnTo>
                    <a:pt x="148" y="372"/>
                  </a:lnTo>
                  <a:lnTo>
                    <a:pt x="154" y="376"/>
                  </a:lnTo>
                  <a:lnTo>
                    <a:pt x="160" y="378"/>
                  </a:lnTo>
                  <a:lnTo>
                    <a:pt x="168" y="382"/>
                  </a:lnTo>
                  <a:lnTo>
                    <a:pt x="166" y="380"/>
                  </a:lnTo>
                  <a:lnTo>
                    <a:pt x="170" y="380"/>
                  </a:lnTo>
                  <a:lnTo>
                    <a:pt x="170" y="378"/>
                  </a:lnTo>
                  <a:lnTo>
                    <a:pt x="170" y="376"/>
                  </a:lnTo>
                  <a:lnTo>
                    <a:pt x="168" y="376"/>
                  </a:lnTo>
                  <a:lnTo>
                    <a:pt x="166" y="376"/>
                  </a:lnTo>
                  <a:lnTo>
                    <a:pt x="164" y="374"/>
                  </a:lnTo>
                  <a:lnTo>
                    <a:pt x="162" y="374"/>
                  </a:lnTo>
                  <a:lnTo>
                    <a:pt x="160" y="374"/>
                  </a:lnTo>
                  <a:lnTo>
                    <a:pt x="158" y="374"/>
                  </a:lnTo>
                  <a:lnTo>
                    <a:pt x="158" y="372"/>
                  </a:lnTo>
                  <a:lnTo>
                    <a:pt x="156" y="370"/>
                  </a:lnTo>
                  <a:lnTo>
                    <a:pt x="154" y="368"/>
                  </a:lnTo>
                  <a:lnTo>
                    <a:pt x="156" y="364"/>
                  </a:lnTo>
                  <a:lnTo>
                    <a:pt x="162" y="364"/>
                  </a:lnTo>
                  <a:lnTo>
                    <a:pt x="166" y="366"/>
                  </a:lnTo>
                  <a:lnTo>
                    <a:pt x="168" y="366"/>
                  </a:lnTo>
                  <a:lnTo>
                    <a:pt x="168" y="364"/>
                  </a:lnTo>
                  <a:lnTo>
                    <a:pt x="170" y="364"/>
                  </a:lnTo>
                  <a:lnTo>
                    <a:pt x="172" y="362"/>
                  </a:lnTo>
                  <a:lnTo>
                    <a:pt x="174" y="362"/>
                  </a:lnTo>
                  <a:close/>
                  <a:moveTo>
                    <a:pt x="182" y="426"/>
                  </a:moveTo>
                  <a:lnTo>
                    <a:pt x="182" y="424"/>
                  </a:lnTo>
                  <a:lnTo>
                    <a:pt x="180" y="424"/>
                  </a:lnTo>
                  <a:lnTo>
                    <a:pt x="180" y="422"/>
                  </a:lnTo>
                  <a:lnTo>
                    <a:pt x="182" y="420"/>
                  </a:lnTo>
                  <a:lnTo>
                    <a:pt x="176" y="416"/>
                  </a:lnTo>
                  <a:lnTo>
                    <a:pt x="170" y="410"/>
                  </a:lnTo>
                  <a:lnTo>
                    <a:pt x="162" y="404"/>
                  </a:lnTo>
                  <a:lnTo>
                    <a:pt x="156" y="404"/>
                  </a:lnTo>
                  <a:lnTo>
                    <a:pt x="154" y="400"/>
                  </a:lnTo>
                  <a:lnTo>
                    <a:pt x="152" y="394"/>
                  </a:lnTo>
                  <a:lnTo>
                    <a:pt x="148" y="390"/>
                  </a:lnTo>
                  <a:lnTo>
                    <a:pt x="142" y="382"/>
                  </a:lnTo>
                  <a:lnTo>
                    <a:pt x="138" y="380"/>
                  </a:lnTo>
                  <a:lnTo>
                    <a:pt x="138" y="378"/>
                  </a:lnTo>
                  <a:lnTo>
                    <a:pt x="138" y="376"/>
                  </a:lnTo>
                  <a:lnTo>
                    <a:pt x="136" y="376"/>
                  </a:lnTo>
                  <a:lnTo>
                    <a:pt x="134" y="376"/>
                  </a:lnTo>
                  <a:lnTo>
                    <a:pt x="134" y="378"/>
                  </a:lnTo>
                  <a:lnTo>
                    <a:pt x="134" y="384"/>
                  </a:lnTo>
                  <a:lnTo>
                    <a:pt x="136" y="388"/>
                  </a:lnTo>
                  <a:lnTo>
                    <a:pt x="134" y="390"/>
                  </a:lnTo>
                  <a:lnTo>
                    <a:pt x="134" y="392"/>
                  </a:lnTo>
                  <a:lnTo>
                    <a:pt x="132" y="392"/>
                  </a:lnTo>
                  <a:lnTo>
                    <a:pt x="130" y="392"/>
                  </a:lnTo>
                  <a:lnTo>
                    <a:pt x="128" y="392"/>
                  </a:lnTo>
                  <a:lnTo>
                    <a:pt x="126" y="392"/>
                  </a:lnTo>
                  <a:lnTo>
                    <a:pt x="126" y="390"/>
                  </a:lnTo>
                  <a:lnTo>
                    <a:pt x="124" y="388"/>
                  </a:lnTo>
                  <a:lnTo>
                    <a:pt x="122" y="386"/>
                  </a:lnTo>
                  <a:lnTo>
                    <a:pt x="120" y="388"/>
                  </a:lnTo>
                  <a:lnTo>
                    <a:pt x="114" y="380"/>
                  </a:lnTo>
                  <a:lnTo>
                    <a:pt x="112" y="378"/>
                  </a:lnTo>
                  <a:lnTo>
                    <a:pt x="114" y="376"/>
                  </a:lnTo>
                  <a:lnTo>
                    <a:pt x="118" y="376"/>
                  </a:lnTo>
                  <a:lnTo>
                    <a:pt x="118" y="374"/>
                  </a:lnTo>
                  <a:lnTo>
                    <a:pt x="118" y="372"/>
                  </a:lnTo>
                  <a:lnTo>
                    <a:pt x="116" y="372"/>
                  </a:lnTo>
                  <a:lnTo>
                    <a:pt x="114" y="372"/>
                  </a:lnTo>
                  <a:lnTo>
                    <a:pt x="112" y="372"/>
                  </a:lnTo>
                  <a:lnTo>
                    <a:pt x="110" y="372"/>
                  </a:lnTo>
                  <a:lnTo>
                    <a:pt x="110" y="374"/>
                  </a:lnTo>
                  <a:lnTo>
                    <a:pt x="106" y="370"/>
                  </a:lnTo>
                  <a:lnTo>
                    <a:pt x="104" y="364"/>
                  </a:lnTo>
                  <a:lnTo>
                    <a:pt x="98" y="362"/>
                  </a:lnTo>
                  <a:lnTo>
                    <a:pt x="94" y="364"/>
                  </a:lnTo>
                  <a:lnTo>
                    <a:pt x="98" y="366"/>
                  </a:lnTo>
                  <a:lnTo>
                    <a:pt x="100" y="368"/>
                  </a:lnTo>
                  <a:lnTo>
                    <a:pt x="98" y="370"/>
                  </a:lnTo>
                  <a:lnTo>
                    <a:pt x="94" y="368"/>
                  </a:lnTo>
                  <a:lnTo>
                    <a:pt x="94" y="370"/>
                  </a:lnTo>
                  <a:lnTo>
                    <a:pt x="96" y="374"/>
                  </a:lnTo>
                  <a:lnTo>
                    <a:pt x="94" y="376"/>
                  </a:lnTo>
                  <a:lnTo>
                    <a:pt x="92" y="372"/>
                  </a:lnTo>
                  <a:lnTo>
                    <a:pt x="88" y="368"/>
                  </a:lnTo>
                  <a:lnTo>
                    <a:pt x="86" y="368"/>
                  </a:lnTo>
                  <a:lnTo>
                    <a:pt x="86" y="366"/>
                  </a:lnTo>
                  <a:lnTo>
                    <a:pt x="84" y="366"/>
                  </a:lnTo>
                  <a:lnTo>
                    <a:pt x="82" y="366"/>
                  </a:lnTo>
                  <a:lnTo>
                    <a:pt x="82" y="368"/>
                  </a:lnTo>
                  <a:lnTo>
                    <a:pt x="80" y="370"/>
                  </a:lnTo>
                  <a:lnTo>
                    <a:pt x="78" y="370"/>
                  </a:lnTo>
                  <a:lnTo>
                    <a:pt x="76" y="370"/>
                  </a:lnTo>
                  <a:lnTo>
                    <a:pt x="72" y="374"/>
                  </a:lnTo>
                  <a:lnTo>
                    <a:pt x="68" y="370"/>
                  </a:lnTo>
                  <a:lnTo>
                    <a:pt x="64" y="372"/>
                  </a:lnTo>
                  <a:lnTo>
                    <a:pt x="62" y="370"/>
                  </a:lnTo>
                  <a:lnTo>
                    <a:pt x="58" y="368"/>
                  </a:lnTo>
                  <a:lnTo>
                    <a:pt x="58" y="370"/>
                  </a:lnTo>
                  <a:lnTo>
                    <a:pt x="60" y="370"/>
                  </a:lnTo>
                  <a:lnTo>
                    <a:pt x="60" y="372"/>
                  </a:lnTo>
                  <a:lnTo>
                    <a:pt x="62" y="374"/>
                  </a:lnTo>
                  <a:lnTo>
                    <a:pt x="62" y="376"/>
                  </a:lnTo>
                  <a:lnTo>
                    <a:pt x="66" y="382"/>
                  </a:lnTo>
                  <a:lnTo>
                    <a:pt x="84" y="398"/>
                  </a:lnTo>
                  <a:lnTo>
                    <a:pt x="104" y="412"/>
                  </a:lnTo>
                  <a:lnTo>
                    <a:pt x="106" y="412"/>
                  </a:lnTo>
                  <a:lnTo>
                    <a:pt x="106" y="410"/>
                  </a:lnTo>
                  <a:lnTo>
                    <a:pt x="112" y="414"/>
                  </a:lnTo>
                  <a:lnTo>
                    <a:pt x="120" y="414"/>
                  </a:lnTo>
                  <a:lnTo>
                    <a:pt x="124" y="420"/>
                  </a:lnTo>
                  <a:lnTo>
                    <a:pt x="132" y="424"/>
                  </a:lnTo>
                  <a:lnTo>
                    <a:pt x="138" y="426"/>
                  </a:lnTo>
                  <a:lnTo>
                    <a:pt x="142" y="430"/>
                  </a:lnTo>
                  <a:lnTo>
                    <a:pt x="148" y="432"/>
                  </a:lnTo>
                  <a:lnTo>
                    <a:pt x="148" y="434"/>
                  </a:lnTo>
                  <a:lnTo>
                    <a:pt x="154" y="434"/>
                  </a:lnTo>
                  <a:lnTo>
                    <a:pt x="156" y="434"/>
                  </a:lnTo>
                  <a:lnTo>
                    <a:pt x="160" y="436"/>
                  </a:lnTo>
                  <a:lnTo>
                    <a:pt x="176" y="440"/>
                  </a:lnTo>
                  <a:lnTo>
                    <a:pt x="176" y="438"/>
                  </a:lnTo>
                  <a:lnTo>
                    <a:pt x="174" y="438"/>
                  </a:lnTo>
                  <a:lnTo>
                    <a:pt x="172" y="436"/>
                  </a:lnTo>
                  <a:lnTo>
                    <a:pt x="174" y="436"/>
                  </a:lnTo>
                  <a:lnTo>
                    <a:pt x="174" y="438"/>
                  </a:lnTo>
                  <a:lnTo>
                    <a:pt x="176" y="438"/>
                  </a:lnTo>
                  <a:lnTo>
                    <a:pt x="178" y="436"/>
                  </a:lnTo>
                  <a:lnTo>
                    <a:pt x="180" y="434"/>
                  </a:lnTo>
                  <a:lnTo>
                    <a:pt x="182" y="432"/>
                  </a:lnTo>
                  <a:lnTo>
                    <a:pt x="184" y="430"/>
                  </a:lnTo>
                  <a:lnTo>
                    <a:pt x="186" y="428"/>
                  </a:lnTo>
                  <a:lnTo>
                    <a:pt x="184" y="426"/>
                  </a:lnTo>
                  <a:lnTo>
                    <a:pt x="182" y="426"/>
                  </a:lnTo>
                  <a:close/>
                  <a:moveTo>
                    <a:pt x="202" y="138"/>
                  </a:moveTo>
                  <a:lnTo>
                    <a:pt x="202" y="138"/>
                  </a:lnTo>
                  <a:lnTo>
                    <a:pt x="202" y="140"/>
                  </a:lnTo>
                  <a:lnTo>
                    <a:pt x="204" y="140"/>
                  </a:lnTo>
                  <a:lnTo>
                    <a:pt x="206" y="140"/>
                  </a:lnTo>
                  <a:lnTo>
                    <a:pt x="206" y="138"/>
                  </a:lnTo>
                  <a:lnTo>
                    <a:pt x="204" y="138"/>
                  </a:lnTo>
                  <a:lnTo>
                    <a:pt x="202" y="138"/>
                  </a:lnTo>
                  <a:close/>
                  <a:moveTo>
                    <a:pt x="208" y="140"/>
                  </a:moveTo>
                  <a:lnTo>
                    <a:pt x="208" y="140"/>
                  </a:lnTo>
                  <a:lnTo>
                    <a:pt x="210" y="140"/>
                  </a:lnTo>
                  <a:lnTo>
                    <a:pt x="208" y="140"/>
                  </a:lnTo>
                  <a:close/>
                  <a:moveTo>
                    <a:pt x="192" y="128"/>
                  </a:moveTo>
                  <a:lnTo>
                    <a:pt x="192" y="128"/>
                  </a:lnTo>
                  <a:lnTo>
                    <a:pt x="192" y="130"/>
                  </a:lnTo>
                  <a:lnTo>
                    <a:pt x="194" y="130"/>
                  </a:lnTo>
                  <a:lnTo>
                    <a:pt x="194" y="128"/>
                  </a:lnTo>
                  <a:lnTo>
                    <a:pt x="192" y="128"/>
                  </a:lnTo>
                  <a:close/>
                  <a:moveTo>
                    <a:pt x="214" y="140"/>
                  </a:moveTo>
                  <a:lnTo>
                    <a:pt x="214" y="140"/>
                  </a:lnTo>
                  <a:close/>
                  <a:moveTo>
                    <a:pt x="218" y="136"/>
                  </a:moveTo>
                  <a:lnTo>
                    <a:pt x="216" y="136"/>
                  </a:lnTo>
                  <a:lnTo>
                    <a:pt x="216" y="138"/>
                  </a:lnTo>
                  <a:lnTo>
                    <a:pt x="218" y="138"/>
                  </a:lnTo>
                  <a:lnTo>
                    <a:pt x="220" y="138"/>
                  </a:lnTo>
                  <a:lnTo>
                    <a:pt x="220" y="136"/>
                  </a:lnTo>
                  <a:lnTo>
                    <a:pt x="218" y="136"/>
                  </a:lnTo>
                  <a:close/>
                  <a:moveTo>
                    <a:pt x="98" y="326"/>
                  </a:moveTo>
                  <a:lnTo>
                    <a:pt x="96" y="324"/>
                  </a:lnTo>
                  <a:lnTo>
                    <a:pt x="94" y="326"/>
                  </a:lnTo>
                  <a:lnTo>
                    <a:pt x="96" y="328"/>
                  </a:lnTo>
                  <a:lnTo>
                    <a:pt x="94" y="330"/>
                  </a:lnTo>
                  <a:lnTo>
                    <a:pt x="96" y="332"/>
                  </a:lnTo>
                  <a:lnTo>
                    <a:pt x="98" y="334"/>
                  </a:lnTo>
                  <a:lnTo>
                    <a:pt x="96" y="338"/>
                  </a:lnTo>
                  <a:lnTo>
                    <a:pt x="98" y="338"/>
                  </a:lnTo>
                  <a:lnTo>
                    <a:pt x="98" y="336"/>
                  </a:lnTo>
                  <a:lnTo>
                    <a:pt x="98" y="334"/>
                  </a:lnTo>
                  <a:lnTo>
                    <a:pt x="100" y="334"/>
                  </a:lnTo>
                  <a:lnTo>
                    <a:pt x="100" y="336"/>
                  </a:lnTo>
                  <a:lnTo>
                    <a:pt x="100" y="338"/>
                  </a:lnTo>
                  <a:lnTo>
                    <a:pt x="102" y="336"/>
                  </a:lnTo>
                  <a:lnTo>
                    <a:pt x="102" y="338"/>
                  </a:lnTo>
                  <a:lnTo>
                    <a:pt x="104" y="338"/>
                  </a:lnTo>
                  <a:lnTo>
                    <a:pt x="106" y="338"/>
                  </a:lnTo>
                  <a:lnTo>
                    <a:pt x="104" y="336"/>
                  </a:lnTo>
                  <a:lnTo>
                    <a:pt x="104" y="334"/>
                  </a:lnTo>
                  <a:lnTo>
                    <a:pt x="104" y="332"/>
                  </a:lnTo>
                  <a:lnTo>
                    <a:pt x="104" y="330"/>
                  </a:lnTo>
                  <a:lnTo>
                    <a:pt x="102" y="328"/>
                  </a:lnTo>
                  <a:lnTo>
                    <a:pt x="98" y="330"/>
                  </a:lnTo>
                  <a:lnTo>
                    <a:pt x="98" y="328"/>
                  </a:lnTo>
                  <a:lnTo>
                    <a:pt x="98" y="326"/>
                  </a:lnTo>
                  <a:close/>
                  <a:moveTo>
                    <a:pt x="96" y="338"/>
                  </a:moveTo>
                  <a:lnTo>
                    <a:pt x="96" y="338"/>
                  </a:lnTo>
                  <a:close/>
                  <a:moveTo>
                    <a:pt x="80" y="286"/>
                  </a:moveTo>
                  <a:lnTo>
                    <a:pt x="80" y="284"/>
                  </a:lnTo>
                  <a:lnTo>
                    <a:pt x="78" y="284"/>
                  </a:lnTo>
                  <a:lnTo>
                    <a:pt x="76" y="284"/>
                  </a:lnTo>
                  <a:lnTo>
                    <a:pt x="76" y="286"/>
                  </a:lnTo>
                  <a:lnTo>
                    <a:pt x="74" y="286"/>
                  </a:lnTo>
                  <a:lnTo>
                    <a:pt x="72" y="286"/>
                  </a:lnTo>
                  <a:lnTo>
                    <a:pt x="70" y="288"/>
                  </a:lnTo>
                  <a:lnTo>
                    <a:pt x="68" y="288"/>
                  </a:lnTo>
                  <a:lnTo>
                    <a:pt x="66" y="290"/>
                  </a:lnTo>
                  <a:lnTo>
                    <a:pt x="66" y="292"/>
                  </a:lnTo>
                  <a:lnTo>
                    <a:pt x="68" y="294"/>
                  </a:lnTo>
                  <a:lnTo>
                    <a:pt x="70" y="292"/>
                  </a:lnTo>
                  <a:lnTo>
                    <a:pt x="72" y="292"/>
                  </a:lnTo>
                  <a:lnTo>
                    <a:pt x="70" y="296"/>
                  </a:lnTo>
                  <a:lnTo>
                    <a:pt x="72" y="296"/>
                  </a:lnTo>
                  <a:lnTo>
                    <a:pt x="74" y="296"/>
                  </a:lnTo>
                  <a:lnTo>
                    <a:pt x="74" y="298"/>
                  </a:lnTo>
                  <a:lnTo>
                    <a:pt x="72" y="300"/>
                  </a:lnTo>
                  <a:lnTo>
                    <a:pt x="72" y="302"/>
                  </a:lnTo>
                  <a:lnTo>
                    <a:pt x="74" y="300"/>
                  </a:lnTo>
                  <a:lnTo>
                    <a:pt x="76" y="300"/>
                  </a:lnTo>
                  <a:lnTo>
                    <a:pt x="82" y="298"/>
                  </a:lnTo>
                  <a:lnTo>
                    <a:pt x="82" y="296"/>
                  </a:lnTo>
                  <a:lnTo>
                    <a:pt x="82" y="294"/>
                  </a:lnTo>
                  <a:lnTo>
                    <a:pt x="84" y="292"/>
                  </a:lnTo>
                  <a:lnTo>
                    <a:pt x="84" y="290"/>
                  </a:lnTo>
                  <a:lnTo>
                    <a:pt x="82" y="290"/>
                  </a:lnTo>
                  <a:lnTo>
                    <a:pt x="80" y="288"/>
                  </a:lnTo>
                  <a:lnTo>
                    <a:pt x="80" y="286"/>
                  </a:lnTo>
                  <a:close/>
                  <a:moveTo>
                    <a:pt x="166" y="170"/>
                  </a:moveTo>
                  <a:lnTo>
                    <a:pt x="166" y="170"/>
                  </a:lnTo>
                  <a:lnTo>
                    <a:pt x="166" y="164"/>
                  </a:lnTo>
                  <a:lnTo>
                    <a:pt x="164" y="164"/>
                  </a:lnTo>
                  <a:lnTo>
                    <a:pt x="164" y="168"/>
                  </a:lnTo>
                  <a:lnTo>
                    <a:pt x="164" y="170"/>
                  </a:lnTo>
                  <a:lnTo>
                    <a:pt x="166" y="170"/>
                  </a:lnTo>
                  <a:close/>
                  <a:moveTo>
                    <a:pt x="222" y="98"/>
                  </a:moveTo>
                  <a:lnTo>
                    <a:pt x="222" y="98"/>
                  </a:lnTo>
                  <a:lnTo>
                    <a:pt x="220" y="98"/>
                  </a:lnTo>
                  <a:lnTo>
                    <a:pt x="222" y="98"/>
                  </a:lnTo>
                  <a:close/>
                  <a:moveTo>
                    <a:pt x="226" y="86"/>
                  </a:moveTo>
                  <a:lnTo>
                    <a:pt x="226" y="88"/>
                  </a:lnTo>
                  <a:lnTo>
                    <a:pt x="228" y="88"/>
                  </a:lnTo>
                  <a:lnTo>
                    <a:pt x="228" y="86"/>
                  </a:lnTo>
                  <a:lnTo>
                    <a:pt x="226" y="86"/>
                  </a:lnTo>
                  <a:close/>
                  <a:moveTo>
                    <a:pt x="212" y="82"/>
                  </a:moveTo>
                  <a:lnTo>
                    <a:pt x="212" y="82"/>
                  </a:lnTo>
                  <a:lnTo>
                    <a:pt x="214" y="82"/>
                  </a:lnTo>
                  <a:lnTo>
                    <a:pt x="214" y="80"/>
                  </a:lnTo>
                  <a:lnTo>
                    <a:pt x="208" y="80"/>
                  </a:lnTo>
                  <a:lnTo>
                    <a:pt x="208" y="82"/>
                  </a:lnTo>
                  <a:lnTo>
                    <a:pt x="212" y="82"/>
                  </a:lnTo>
                  <a:close/>
                  <a:moveTo>
                    <a:pt x="230" y="264"/>
                  </a:moveTo>
                  <a:lnTo>
                    <a:pt x="228" y="264"/>
                  </a:lnTo>
                  <a:lnTo>
                    <a:pt x="228" y="266"/>
                  </a:lnTo>
                  <a:lnTo>
                    <a:pt x="230" y="266"/>
                  </a:lnTo>
                  <a:lnTo>
                    <a:pt x="230" y="264"/>
                  </a:lnTo>
                  <a:close/>
                </a:path>
              </a:pathLst>
            </a:custGeom>
            <a:gradFill flip="none" rotWithShape="1">
              <a:gsLst>
                <a:gs pos="50000">
                  <a:srgbClr val="FFFFFF">
                    <a:lumMod val="95000"/>
                  </a:srgbClr>
                </a:gs>
                <a:gs pos="68000">
                  <a:srgbClr val="000000">
                    <a:lumMod val="50000"/>
                    <a:lumOff val="50000"/>
                  </a:srgbClr>
                </a:gs>
                <a:gs pos="100000">
                  <a:srgbClr val="000000">
                    <a:lumMod val="65000"/>
                    <a:lumOff val="35000"/>
                  </a:srgbClr>
                </a:gs>
                <a:gs pos="38000">
                  <a:srgbClr val="FFFFFF"/>
                </a:gs>
              </a:gsLst>
              <a:path path="circle">
                <a:fillToRect l="50000" t="50000" r="50000" b="50000"/>
              </a:path>
              <a:tileRect/>
            </a:gradFill>
            <a:ln w="9525">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439615"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Calibri" panose="020F0502020204030204"/>
                <a:ea typeface="+mn-ea"/>
                <a:cs typeface="+mn-cs"/>
              </a:endParaRPr>
            </a:p>
          </p:txBody>
        </p:sp>
      </p:grpSp>
      <p:pic>
        <p:nvPicPr>
          <p:cNvPr id="14" name="Picture 13">
            <a:extLst>
              <a:ext uri="{FF2B5EF4-FFF2-40B4-BE49-F238E27FC236}">
                <a16:creationId xmlns:a16="http://schemas.microsoft.com/office/drawing/2014/main" id="{44375BB6-8DB8-41AB-AD04-4560B178AA0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76362" y="1455162"/>
            <a:ext cx="731520" cy="73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EB9D7266-9A44-4AD3-AE82-9068942D8693}"/>
              </a:ext>
            </a:extLst>
          </p:cNvPr>
          <p:cNvPicPr>
            <a:picLocks noChangeAspect="1"/>
          </p:cNvPicPr>
          <p:nvPr/>
        </p:nvPicPr>
        <p:blipFill rotWithShape="1">
          <a:blip r:embed="rId4"/>
          <a:srcRect l="1937" r="-1"/>
          <a:stretch/>
        </p:blipFill>
        <p:spPr>
          <a:xfrm>
            <a:off x="10739941" y="1487252"/>
            <a:ext cx="684190" cy="666750"/>
          </a:xfrm>
          <a:prstGeom prst="rect">
            <a:avLst/>
          </a:prstGeom>
        </p:spPr>
      </p:pic>
      <p:pic>
        <p:nvPicPr>
          <p:cNvPr id="18" name="Picture 17">
            <a:extLst>
              <a:ext uri="{FF2B5EF4-FFF2-40B4-BE49-F238E27FC236}">
                <a16:creationId xmlns:a16="http://schemas.microsoft.com/office/drawing/2014/main" id="{54A9622A-77EB-4D2F-B746-E0D4E77950F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98498" y="1527060"/>
            <a:ext cx="640080" cy="640079"/>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36F2208-B113-429D-B1DA-CAF6D121CED0}"/>
              </a:ext>
            </a:extLst>
          </p:cNvPr>
          <p:cNvSpPr txBox="1"/>
          <p:nvPr/>
        </p:nvSpPr>
        <p:spPr>
          <a:xfrm>
            <a:off x="375899" y="6233682"/>
            <a:ext cx="158998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Source: WEO April 2023.</a:t>
            </a:r>
          </a:p>
        </p:txBody>
      </p:sp>
      <p:pic>
        <p:nvPicPr>
          <p:cNvPr id="24" name="Picture 4">
            <a:extLst>
              <a:ext uri="{FF2B5EF4-FFF2-40B4-BE49-F238E27FC236}">
                <a16:creationId xmlns:a16="http://schemas.microsoft.com/office/drawing/2014/main" id="{06B236C7-DC73-4F42-883C-6CCA41BB6D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04223" y="1521629"/>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26" name="Picture 3">
            <a:extLst>
              <a:ext uri="{FF2B5EF4-FFF2-40B4-BE49-F238E27FC236}">
                <a16:creationId xmlns:a16="http://schemas.microsoft.com/office/drawing/2014/main" id="{697441EF-E35B-4698-B7F8-29F74E2EDD9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164" y="1512879"/>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27" name="Picture 3">
            <a:extLst>
              <a:ext uri="{FF2B5EF4-FFF2-40B4-BE49-F238E27FC236}">
                <a16:creationId xmlns:a16="http://schemas.microsoft.com/office/drawing/2014/main" id="{29A325FE-BCCE-4E2F-97F8-FFA89FDFA92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679557" y="1523212"/>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28" name="Picture 2">
            <a:extLst>
              <a:ext uri="{FF2B5EF4-FFF2-40B4-BE49-F238E27FC236}">
                <a16:creationId xmlns:a16="http://schemas.microsoft.com/office/drawing/2014/main" id="{C00DF530-E4D2-48C8-A225-A4C4874A318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289583" y="1510712"/>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pic>
        <p:nvPicPr>
          <p:cNvPr id="29" name="Picture 7">
            <a:extLst>
              <a:ext uri="{FF2B5EF4-FFF2-40B4-BE49-F238E27FC236}">
                <a16:creationId xmlns:a16="http://schemas.microsoft.com/office/drawing/2014/main" id="{E0AF66F4-4A49-4FB3-97A0-03C97989B1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08259" y="1521629"/>
            <a:ext cx="640080" cy="64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cap="flat">
                <a:solidFill>
                  <a:schemeClr val="tx1"/>
                </a:solidFill>
                <a:miter lim="800000"/>
                <a:headEnd/>
                <a:tailEnd/>
              </a14:hiddenLine>
            </a:ext>
          </a:extLst>
        </p:spPr>
      </p:pic>
      <p:cxnSp>
        <p:nvCxnSpPr>
          <p:cNvPr id="19" name="Connector: Elbow 18">
            <a:extLst>
              <a:ext uri="{FF2B5EF4-FFF2-40B4-BE49-F238E27FC236}">
                <a16:creationId xmlns:a16="http://schemas.microsoft.com/office/drawing/2014/main" id="{C1120FEC-0EBB-46A4-8FDF-A105E345DBC8}"/>
              </a:ext>
            </a:extLst>
          </p:cNvPr>
          <p:cNvCxnSpPr>
            <a:cxnSpLocks/>
          </p:cNvCxnSpPr>
          <p:nvPr/>
        </p:nvCxnSpPr>
        <p:spPr>
          <a:xfrm>
            <a:off x="4038578" y="1847100"/>
            <a:ext cx="478768" cy="551987"/>
          </a:xfrm>
          <a:prstGeom prst="bentConnector2">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0" name="Connector: Elbow 29">
            <a:extLst>
              <a:ext uri="{FF2B5EF4-FFF2-40B4-BE49-F238E27FC236}">
                <a16:creationId xmlns:a16="http://schemas.microsoft.com/office/drawing/2014/main" id="{0C961669-AE5A-4E18-9049-53F84F3B080A}"/>
              </a:ext>
            </a:extLst>
          </p:cNvPr>
          <p:cNvCxnSpPr>
            <a:cxnSpLocks/>
          </p:cNvCxnSpPr>
          <p:nvPr/>
        </p:nvCxnSpPr>
        <p:spPr>
          <a:xfrm>
            <a:off x="4499141" y="1847100"/>
            <a:ext cx="827278" cy="551987"/>
          </a:xfrm>
          <a:prstGeom prst="bentConnector3">
            <a:avLst>
              <a:gd name="adj1" fmla="val 99509"/>
            </a:avLst>
          </a:prstGeom>
          <a:ln w="38100">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A4B962BC-D41B-419A-9CA7-DEBCE97B5014}"/>
              </a:ext>
            </a:extLst>
          </p:cNvPr>
          <p:cNvCxnSpPr>
            <a:cxnSpLocks/>
          </p:cNvCxnSpPr>
          <p:nvPr/>
        </p:nvCxnSpPr>
        <p:spPr>
          <a:xfrm>
            <a:off x="3718538" y="2161709"/>
            <a:ext cx="0" cy="237378"/>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48021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0E19A-BB0F-724B-9C8E-ED2A2D479376}"/>
              </a:ext>
            </a:extLst>
          </p:cNvPr>
          <p:cNvSpPr>
            <a:spLocks noGrp="1"/>
          </p:cNvSpPr>
          <p:nvPr>
            <p:ph type="title"/>
          </p:nvPr>
        </p:nvSpPr>
        <p:spPr>
          <a:xfrm>
            <a:off x="0" y="0"/>
            <a:ext cx="12192000" cy="807052"/>
          </a:xfrm>
        </p:spPr>
        <p:txBody>
          <a:bodyPr>
            <a:normAutofit/>
          </a:bodyPr>
          <a:lstStyle/>
          <a:p>
            <a:r>
              <a:rPr lang="en-US"/>
              <a:t>Inflation could be stickier than expected</a:t>
            </a:r>
          </a:p>
        </p:txBody>
      </p:sp>
      <p:sp>
        <p:nvSpPr>
          <p:cNvPr id="8" name="TextBox 7">
            <a:extLst>
              <a:ext uri="{FF2B5EF4-FFF2-40B4-BE49-F238E27FC236}">
                <a16:creationId xmlns:a16="http://schemas.microsoft.com/office/drawing/2014/main" id="{8BA427A8-ED97-4D23-9FC6-D3E68A9C6ED2}"/>
              </a:ext>
            </a:extLst>
          </p:cNvPr>
          <p:cNvSpPr txBox="1"/>
          <p:nvPr/>
        </p:nvSpPr>
        <p:spPr>
          <a:xfrm>
            <a:off x="102952" y="863881"/>
            <a:ext cx="5918332" cy="346249"/>
          </a:xfrm>
          <a:prstGeom prst="rect">
            <a:avLst/>
          </a:prstGeom>
          <a:noFill/>
        </p:spPr>
        <p:txBody>
          <a:bodyPr wrap="square" rtlCol="0">
            <a:spAutoFit/>
          </a:bodyPr>
          <a:lstStyle/>
          <a:p>
            <a:r>
              <a:rPr lang="en-US" sz="1650" b="1">
                <a:latin typeface="Arial Narrow"/>
              </a:rPr>
              <a:t>Core inflation is increasingly becoming the main driver of inflation…</a:t>
            </a:r>
            <a:endParaRPr lang="en-US" sz="1650" b="1" i="1">
              <a:latin typeface="Arial Narrow" panose="020B0606020202030204" pitchFamily="34" charset="0"/>
            </a:endParaRPr>
          </a:p>
        </p:txBody>
      </p:sp>
      <p:sp>
        <p:nvSpPr>
          <p:cNvPr id="9" name="TextBox 8">
            <a:extLst>
              <a:ext uri="{FF2B5EF4-FFF2-40B4-BE49-F238E27FC236}">
                <a16:creationId xmlns:a16="http://schemas.microsoft.com/office/drawing/2014/main" id="{0D5EED5A-16FB-45A3-9A27-021748C35A13}"/>
              </a:ext>
            </a:extLst>
          </p:cNvPr>
          <p:cNvSpPr txBox="1"/>
          <p:nvPr/>
        </p:nvSpPr>
        <p:spPr>
          <a:xfrm>
            <a:off x="6419851" y="863881"/>
            <a:ext cx="5223644" cy="600164"/>
          </a:xfrm>
          <a:prstGeom prst="rect">
            <a:avLst/>
          </a:prstGeom>
          <a:noFill/>
        </p:spPr>
        <p:txBody>
          <a:bodyPr wrap="square" rtlCol="0">
            <a:spAutoFit/>
          </a:bodyPr>
          <a:lstStyle/>
          <a:p>
            <a:pPr>
              <a:defRPr sz="1680" b="0"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…while monetary tightening appears to have paused in many countries</a:t>
            </a:r>
            <a:endParaRPr kumimoji="0" lang="en-US" sz="1650" b="0" i="0" u="none" strike="noStrike" kern="1200" cap="none" spc="0" normalizeH="0" baseline="0" noProof="0">
              <a:ln>
                <a:noFill/>
              </a:ln>
              <a:effectLst/>
              <a:uLnTx/>
              <a:uFillTx/>
              <a:latin typeface="Arial Narrow"/>
            </a:endParaRPr>
          </a:p>
        </p:txBody>
      </p:sp>
      <p:graphicFrame>
        <p:nvGraphicFramePr>
          <p:cNvPr id="15" name="Chart 14">
            <a:extLst>
              <a:ext uri="{FF2B5EF4-FFF2-40B4-BE49-F238E27FC236}">
                <a16:creationId xmlns:a16="http://schemas.microsoft.com/office/drawing/2014/main" id="{6A6967F4-B55C-1699-3731-18477EF23F43}"/>
              </a:ext>
            </a:extLst>
          </p:cNvPr>
          <p:cNvGraphicFramePr>
            <a:graphicFrameLocks/>
          </p:cNvGraphicFramePr>
          <p:nvPr>
            <p:extLst>
              <p:ext uri="{D42A27DB-BD31-4B8C-83A1-F6EECF244321}">
                <p14:modId xmlns:p14="http://schemas.microsoft.com/office/powerpoint/2010/main" val="3085233894"/>
              </p:ext>
            </p:extLst>
          </p:nvPr>
        </p:nvGraphicFramePr>
        <p:xfrm>
          <a:off x="102952" y="1520874"/>
          <a:ext cx="5993048" cy="4141241"/>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Box 1">
            <a:extLst>
              <a:ext uri="{FF2B5EF4-FFF2-40B4-BE49-F238E27FC236}">
                <a16:creationId xmlns:a16="http://schemas.microsoft.com/office/drawing/2014/main" id="{6CBDACBF-D223-E8B8-7E18-5655C5344865}"/>
              </a:ext>
            </a:extLst>
          </p:cNvPr>
          <p:cNvSpPr txBox="1"/>
          <p:nvPr/>
        </p:nvSpPr>
        <p:spPr>
          <a:xfrm>
            <a:off x="54658" y="5662115"/>
            <a:ext cx="6120147" cy="7780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Arial Narrow" panose="020B0606020202030204" pitchFamily="34" charset="0"/>
                <a:ea typeface="+mn-ea"/>
                <a:cs typeface="+mn-cs"/>
              </a:rPr>
              <a:t>Source: Haver Analytics; and IMF staff calculations.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a:ln>
                  <a:noFill/>
                </a:ln>
                <a:solidFill>
                  <a:prstClr val="black"/>
                </a:solidFill>
                <a:effectLst/>
                <a:uLnTx/>
                <a:uFillTx/>
                <a:latin typeface="Arial Narrow" panose="020B0606020202030204" pitchFamily="34" charset="0"/>
                <a:ea typeface="+mn-ea"/>
                <a:cs typeface="+mn-cs"/>
              </a:rPr>
              <a:t>Note: Core refers to CPI basket excluding food and energy, fuel, and transport. The exact categories used in the decomposition of these categories varies across countries. AE Asia includes AUS, HKG, KOR, MAC, NZL, SGP, TWN. EMDE Asia includes IDN, IND,MYS, PHL, THA. Other AE include BEL, CAN, CHE, DEU, FRA, GBR, ITA, NLD, SWE, USA. Other EMDE include BRA, CHL, COL, HUN, MEX, ZAF. </a:t>
            </a:r>
          </a:p>
        </p:txBody>
      </p:sp>
      <p:graphicFrame>
        <p:nvGraphicFramePr>
          <p:cNvPr id="4" name="Chart 3">
            <a:extLst>
              <a:ext uri="{FF2B5EF4-FFF2-40B4-BE49-F238E27FC236}">
                <a16:creationId xmlns:a16="http://schemas.microsoft.com/office/drawing/2014/main" id="{BF5242DE-DA05-4ECE-ACEF-647078718488}"/>
              </a:ext>
            </a:extLst>
          </p:cNvPr>
          <p:cNvGraphicFramePr>
            <a:graphicFrameLocks/>
          </p:cNvGraphicFramePr>
          <p:nvPr>
            <p:extLst>
              <p:ext uri="{D42A27DB-BD31-4B8C-83A1-F6EECF244321}">
                <p14:modId xmlns:p14="http://schemas.microsoft.com/office/powerpoint/2010/main" val="1293625176"/>
              </p:ext>
            </p:extLst>
          </p:nvPr>
        </p:nvGraphicFramePr>
        <p:xfrm>
          <a:off x="6419850" y="1464045"/>
          <a:ext cx="5772149" cy="52652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344323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4016-0E08-281D-EBEC-702C91849DE5}"/>
              </a:ext>
            </a:extLst>
          </p:cNvPr>
          <p:cNvSpPr>
            <a:spLocks noGrp="1"/>
          </p:cNvSpPr>
          <p:nvPr>
            <p:ph type="title"/>
          </p:nvPr>
        </p:nvSpPr>
        <p:spPr>
          <a:xfrm>
            <a:off x="0" y="0"/>
            <a:ext cx="12192000" cy="817001"/>
          </a:xfrm>
        </p:spPr>
        <p:txBody>
          <a:bodyPr/>
          <a:lstStyle/>
          <a:p>
            <a:r>
              <a:rPr lang="en-US"/>
              <a:t>Limited spillover from global financial turmoil</a:t>
            </a:r>
          </a:p>
        </p:txBody>
      </p:sp>
      <p:sp>
        <p:nvSpPr>
          <p:cNvPr id="11" name="TextBox 10">
            <a:extLst>
              <a:ext uri="{FF2B5EF4-FFF2-40B4-BE49-F238E27FC236}">
                <a16:creationId xmlns:a16="http://schemas.microsoft.com/office/drawing/2014/main" id="{C7399D16-0481-2147-ED7F-D232F2C0BBEE}"/>
              </a:ext>
            </a:extLst>
          </p:cNvPr>
          <p:cNvSpPr txBox="1"/>
          <p:nvPr/>
        </p:nvSpPr>
        <p:spPr>
          <a:xfrm>
            <a:off x="248832" y="1126189"/>
            <a:ext cx="5683800" cy="346249"/>
          </a:xfrm>
          <a:prstGeom prst="rect">
            <a:avLst/>
          </a:prstGeom>
          <a:noFill/>
        </p:spPr>
        <p:txBody>
          <a:bodyPr wrap="square" lIns="91440" tIns="45720" rIns="91440" bIns="45720" rtlCol="0" anchor="t">
            <a:spAutoFit/>
          </a:bodyPr>
          <a:lstStyle/>
          <a:p>
            <a:pPr>
              <a:defRPr sz="1680" b="1"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Spillovers from global financial stress have been limited so far…</a:t>
            </a:r>
            <a:endParaRPr lang="en-US" sz="1650" b="1" baseline="0"/>
          </a:p>
        </p:txBody>
      </p:sp>
      <p:sp>
        <p:nvSpPr>
          <p:cNvPr id="12" name="TextBox 1">
            <a:extLst>
              <a:ext uri="{FF2B5EF4-FFF2-40B4-BE49-F238E27FC236}">
                <a16:creationId xmlns:a16="http://schemas.microsoft.com/office/drawing/2014/main" id="{C22C1564-A34C-DC12-35CA-4311A79D85D0}"/>
              </a:ext>
            </a:extLst>
          </p:cNvPr>
          <p:cNvSpPr txBox="1"/>
          <p:nvPr/>
        </p:nvSpPr>
        <p:spPr>
          <a:xfrm>
            <a:off x="248832" y="6072089"/>
            <a:ext cx="5455620" cy="612393"/>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a:latin typeface="Arial Narrow" panose="020B0606020202030204" pitchFamily="34" charset="0"/>
              </a:rPr>
              <a:t>Source:</a:t>
            </a:r>
            <a:r>
              <a:rPr lang="en-US" sz="1200" baseline="0">
                <a:latin typeface="Arial Narrow" panose="020B0606020202030204" pitchFamily="34" charset="0"/>
              </a:rPr>
              <a:t> Bloomberg Finance L.P and IMF staff calculations.</a:t>
            </a:r>
          </a:p>
          <a:p>
            <a:r>
              <a:rPr lang="en-US" sz="1200" baseline="0">
                <a:latin typeface="Arial Narrow" panose="020B0606020202030204" pitchFamily="34" charset="0"/>
              </a:rPr>
              <a:t>Note: Data as of April 12, 2023.</a:t>
            </a:r>
            <a:endParaRPr lang="en-US" sz="1200">
              <a:latin typeface="Arial Narrow" panose="020B0606020202030204" pitchFamily="34" charset="0"/>
            </a:endParaRPr>
          </a:p>
        </p:txBody>
      </p:sp>
      <p:sp>
        <p:nvSpPr>
          <p:cNvPr id="13" name="TextBox 12">
            <a:extLst>
              <a:ext uri="{FF2B5EF4-FFF2-40B4-BE49-F238E27FC236}">
                <a16:creationId xmlns:a16="http://schemas.microsoft.com/office/drawing/2014/main" id="{6848D404-BEBF-F576-F2C0-ADEE51166E72}"/>
              </a:ext>
            </a:extLst>
          </p:cNvPr>
          <p:cNvSpPr txBox="1"/>
          <p:nvPr/>
        </p:nvSpPr>
        <p:spPr>
          <a:xfrm>
            <a:off x="291065" y="1713428"/>
            <a:ext cx="5371153" cy="553998"/>
          </a:xfrm>
          <a:prstGeom prst="rect">
            <a:avLst/>
          </a:prstGeom>
          <a:noFill/>
        </p:spPr>
        <p:txBody>
          <a:bodyPr wrap="square" rtlCol="0">
            <a:spAutoFit/>
          </a:bodyPr>
          <a:lstStyle/>
          <a:p>
            <a:pPr algn="l" rtl="0">
              <a:defRPr sz="1680" b="0" i="0" u="none" strike="noStrike" kern="1200" spc="0" baseline="0">
                <a:solidFill>
                  <a:sysClr val="windowText" lastClr="000000"/>
                </a:solidFill>
                <a:latin typeface="Arial Narrow" panose="020B0606020202030204" pitchFamily="34" charset="0"/>
                <a:ea typeface="+mn-ea"/>
                <a:cs typeface="+mn-cs"/>
              </a:defRPr>
            </a:pPr>
            <a:r>
              <a:rPr lang="en-US" sz="1600" b="1"/>
              <a:t>Chan</a:t>
            </a:r>
            <a:r>
              <a:rPr lang="en-US" sz="1600" b="1" baseline="0"/>
              <a:t>ge in bank equity prices</a:t>
            </a:r>
          </a:p>
          <a:p>
            <a:pPr algn="l" rtl="0">
              <a:defRPr sz="1680" b="0" i="0" u="none" strike="noStrike" kern="1200" spc="0" baseline="0">
                <a:solidFill>
                  <a:sysClr val="windowText" lastClr="000000"/>
                </a:solidFill>
                <a:latin typeface="Arial Narrow" panose="020B0606020202030204" pitchFamily="34" charset="0"/>
                <a:ea typeface="+mn-ea"/>
                <a:cs typeface="+mn-cs"/>
              </a:defRPr>
            </a:pPr>
            <a:r>
              <a:rPr lang="en-US" sz="1400" i="1" baseline="0"/>
              <a:t>(In percent)</a:t>
            </a:r>
            <a:endParaRPr lang="en-US" sz="1400" i="1"/>
          </a:p>
        </p:txBody>
      </p:sp>
      <p:sp>
        <p:nvSpPr>
          <p:cNvPr id="17" name="TextBox 16">
            <a:extLst>
              <a:ext uri="{FF2B5EF4-FFF2-40B4-BE49-F238E27FC236}">
                <a16:creationId xmlns:a16="http://schemas.microsoft.com/office/drawing/2014/main" id="{89E160F0-6355-A276-4F12-58212E55154F}"/>
              </a:ext>
            </a:extLst>
          </p:cNvPr>
          <p:cNvSpPr txBox="1"/>
          <p:nvPr/>
        </p:nvSpPr>
        <p:spPr>
          <a:xfrm>
            <a:off x="6229841" y="1126189"/>
            <a:ext cx="5765123" cy="346249"/>
          </a:xfrm>
          <a:prstGeom prst="rect">
            <a:avLst/>
          </a:prstGeom>
          <a:noFill/>
        </p:spPr>
        <p:txBody>
          <a:bodyPr wrap="square" lIns="91440" tIns="45720" rIns="91440" bIns="45720" rtlCol="0" anchor="t">
            <a:spAutoFit/>
          </a:bodyPr>
          <a:lstStyle/>
          <a:p>
            <a:pPr>
              <a:defRPr sz="1680" b="1" i="0" u="none" strike="noStrike" kern="1200" spc="0" baseline="0">
                <a:solidFill>
                  <a:sysClr val="windowText" lastClr="000000"/>
                </a:solidFill>
                <a:latin typeface="Arial Narrow" panose="020B0606020202030204" pitchFamily="34" charset="0"/>
                <a:ea typeface="+mn-ea"/>
                <a:cs typeface="+mn-cs"/>
              </a:defRPr>
            </a:pPr>
            <a:r>
              <a:rPr lang="en-US" sz="1650" b="1">
                <a:latin typeface="Arial Narrow"/>
              </a:rPr>
              <a:t>…and Asian currencies have appreciated against the US dollar</a:t>
            </a:r>
            <a:endParaRPr lang="en-US" sz="1650" b="1" baseline="0"/>
          </a:p>
        </p:txBody>
      </p:sp>
      <p:sp>
        <p:nvSpPr>
          <p:cNvPr id="18" name="TextBox 17">
            <a:extLst>
              <a:ext uri="{FF2B5EF4-FFF2-40B4-BE49-F238E27FC236}">
                <a16:creationId xmlns:a16="http://schemas.microsoft.com/office/drawing/2014/main" id="{6AF5B4EA-302C-6E8A-9832-143E06B7421D}"/>
              </a:ext>
            </a:extLst>
          </p:cNvPr>
          <p:cNvSpPr txBox="1"/>
          <p:nvPr/>
        </p:nvSpPr>
        <p:spPr>
          <a:xfrm>
            <a:off x="6096000" y="6103664"/>
            <a:ext cx="6139698" cy="685800"/>
          </a:xfrm>
          <a:prstGeom prst="rect">
            <a:avLst/>
          </a:prstGeom>
          <a:noFill/>
        </p:spPr>
        <p:txBody>
          <a:bodyPr wrap="square"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rPr>
              <a:t>Source: Bloomberg Finance L.P.</a:t>
            </a:r>
            <a:r>
              <a:rPr lang="en-US" sz="1200" baseline="0">
                <a:latin typeface="Arial Narrow" panose="020B0606020202030204" pitchFamily="34" charset="0"/>
              </a:rPr>
              <a:t> and IMF staff calculations</a:t>
            </a: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latin typeface="Arial Narrow" panose="020B0606020202030204" pitchFamily="34" charset="0"/>
              </a:rPr>
              <a:t>Note: Data as of April 12, 2023.</a:t>
            </a: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Narrow" panose="020B0606020202030204" pitchFamily="34" charset="0"/>
              <a:ea typeface="+mn-ea"/>
              <a:cs typeface="+mn-cs"/>
            </a:endParaRPr>
          </a:p>
        </p:txBody>
      </p:sp>
      <p:sp>
        <p:nvSpPr>
          <p:cNvPr id="19" name="TextBox 18">
            <a:extLst>
              <a:ext uri="{FF2B5EF4-FFF2-40B4-BE49-F238E27FC236}">
                <a16:creationId xmlns:a16="http://schemas.microsoft.com/office/drawing/2014/main" id="{FD42DD7C-F883-8F72-8C4C-2A48B4327E7A}"/>
              </a:ext>
            </a:extLst>
          </p:cNvPr>
          <p:cNvSpPr txBox="1"/>
          <p:nvPr/>
        </p:nvSpPr>
        <p:spPr>
          <a:xfrm>
            <a:off x="6229841" y="1713428"/>
            <a:ext cx="5231231" cy="553998"/>
          </a:xfrm>
          <a:prstGeom prst="rect">
            <a:avLst/>
          </a:prstGeom>
          <a:noFill/>
        </p:spPr>
        <p:txBody>
          <a:bodyPr wrap="square" rtlCol="0">
            <a:spAutoFit/>
          </a:bodyPr>
          <a:lstStyle/>
          <a:p>
            <a:pPr algn="l" rtl="0">
              <a:defRPr sz="1680" b="0" i="0" u="none" strike="noStrike" kern="1200" spc="0" baseline="0">
                <a:solidFill>
                  <a:sysClr val="windowText" lastClr="000000"/>
                </a:solidFill>
                <a:latin typeface="Arial Narrow" panose="020B0606020202030204" pitchFamily="34" charset="0"/>
                <a:ea typeface="+mn-ea"/>
                <a:cs typeface="+mn-cs"/>
              </a:defRPr>
            </a:pPr>
            <a:r>
              <a:rPr lang="en-US" sz="1600" b="1"/>
              <a:t>Change in exchange rates against USD</a:t>
            </a:r>
            <a:endParaRPr lang="en-US" sz="1600" b="1" baseline="0"/>
          </a:p>
          <a:p>
            <a:pPr algn="l" rtl="0">
              <a:defRPr sz="1680" b="0" i="0" u="none" strike="noStrike" kern="1200" spc="0" baseline="0">
                <a:solidFill>
                  <a:sysClr val="windowText" lastClr="000000"/>
                </a:solidFill>
                <a:latin typeface="Arial Narrow" panose="020B0606020202030204" pitchFamily="34" charset="0"/>
                <a:ea typeface="+mn-ea"/>
                <a:cs typeface="+mn-cs"/>
              </a:defRPr>
            </a:pPr>
            <a:r>
              <a:rPr lang="en-US" sz="1400" i="1" baseline="0"/>
              <a:t>(In percent)</a:t>
            </a:r>
            <a:endParaRPr lang="en-US" sz="1400" i="1"/>
          </a:p>
        </p:txBody>
      </p:sp>
      <p:graphicFrame>
        <p:nvGraphicFramePr>
          <p:cNvPr id="5" name="Chart 4">
            <a:extLst>
              <a:ext uri="{FF2B5EF4-FFF2-40B4-BE49-F238E27FC236}">
                <a16:creationId xmlns:a16="http://schemas.microsoft.com/office/drawing/2014/main" id="{7820755C-E845-41FE-BF88-CB8D9409732C}"/>
              </a:ext>
            </a:extLst>
          </p:cNvPr>
          <p:cNvGraphicFramePr>
            <a:graphicFrameLocks/>
          </p:cNvGraphicFramePr>
          <p:nvPr>
            <p:extLst>
              <p:ext uri="{D42A27DB-BD31-4B8C-83A1-F6EECF244321}">
                <p14:modId xmlns:p14="http://schemas.microsoft.com/office/powerpoint/2010/main" val="2472704160"/>
              </p:ext>
            </p:extLst>
          </p:nvPr>
        </p:nvGraphicFramePr>
        <p:xfrm>
          <a:off x="6229840" y="2301992"/>
          <a:ext cx="5231232" cy="37671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a:extLst>
              <a:ext uri="{FF2B5EF4-FFF2-40B4-BE49-F238E27FC236}">
                <a16:creationId xmlns:a16="http://schemas.microsoft.com/office/drawing/2014/main" id="{FEA16F3B-DF7F-4B12-8AB2-27C74C0B0499}"/>
              </a:ext>
            </a:extLst>
          </p:cNvPr>
          <p:cNvGraphicFramePr>
            <a:graphicFrameLocks/>
          </p:cNvGraphicFramePr>
          <p:nvPr>
            <p:extLst>
              <p:ext uri="{D42A27DB-BD31-4B8C-83A1-F6EECF244321}">
                <p14:modId xmlns:p14="http://schemas.microsoft.com/office/powerpoint/2010/main" val="2615068105"/>
              </p:ext>
            </p:extLst>
          </p:nvPr>
        </p:nvGraphicFramePr>
        <p:xfrm>
          <a:off x="274782" y="2301992"/>
          <a:ext cx="5593358" cy="376710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73395178"/>
      </p:ext>
    </p:extLst>
  </p:cSld>
  <p:clrMapOvr>
    <a:masterClrMapping/>
  </p:clrMapOvr>
  <p:transition>
    <p:fade/>
  </p:transition>
</p:sld>
</file>

<file path=ppt/theme/theme1.xml><?xml version="1.0" encoding="utf-8"?>
<a:theme xmlns:a="http://schemas.openxmlformats.org/drawingml/2006/main" name="1_Custom Design">
  <a:themeElements>
    <a:clrScheme name="Fund Standard Colors">
      <a:dk1>
        <a:sysClr val="windowText" lastClr="000000"/>
      </a:dk1>
      <a:lt1>
        <a:sysClr val="window" lastClr="FFFFFF"/>
      </a:lt1>
      <a:dk2>
        <a:srgbClr val="004C97"/>
      </a:dk2>
      <a:lt2>
        <a:srgbClr val="CAEDFE"/>
      </a:lt2>
      <a:accent1>
        <a:srgbClr val="009CDE"/>
      </a:accent1>
      <a:accent2>
        <a:srgbClr val="F2A900"/>
      </a:accent2>
      <a:accent3>
        <a:srgbClr val="8031A7"/>
      </a:accent3>
      <a:accent4>
        <a:srgbClr val="DA291C"/>
      </a:accent4>
      <a:accent5>
        <a:srgbClr val="78BE20"/>
      </a:accent5>
      <a:accent6>
        <a:srgbClr val="FF8200"/>
      </a:accent6>
      <a:hlink>
        <a:srgbClr val="009CDE"/>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89" id="{A3360632-A047-D240-8F8B-D12ABA1471E6}" vid="{E57F2389-E6D4-A04E-88D3-970C16F499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270bee6-851e-483a-8914-d574ef0ae8a2">
      <Terms xmlns="http://schemas.microsoft.com/office/infopath/2007/PartnerControls"/>
    </lcf76f155ced4ddcb4097134ff3c332f>
    <TaxCatchAll xmlns="e44e5a9b-7ae4-47d3-8c70-7969fbf074b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274539618FF144EB025CBF30819E6D3" ma:contentTypeVersion="14" ma:contentTypeDescription="Create a new document." ma:contentTypeScope="" ma:versionID="8c273c93b393b0c6892ec688a35f64bb">
  <xsd:schema xmlns:xsd="http://www.w3.org/2001/XMLSchema" xmlns:xs="http://www.w3.org/2001/XMLSchema" xmlns:p="http://schemas.microsoft.com/office/2006/metadata/properties" xmlns:ns2="0270bee6-851e-483a-8914-d574ef0ae8a2" xmlns:ns3="e44e5a9b-7ae4-47d3-8c70-7969fbf074b9" targetNamespace="http://schemas.microsoft.com/office/2006/metadata/properties" ma:root="true" ma:fieldsID="3e2ccc4b8ed98242530fe6cd4045755b" ns2:_="" ns3:_="">
    <xsd:import namespace="0270bee6-851e-483a-8914-d574ef0ae8a2"/>
    <xsd:import namespace="e44e5a9b-7ae4-47d3-8c70-7969fbf074b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70bee6-851e-483a-8914-d574ef0ae8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81b0229-19ef-4425-8520-9f00e8db620a"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4e5a9b-7ae4-47d3-8c70-7969fbf074b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bcce380-7e0f-434d-83c2-6efe704595e2}" ma:internalName="TaxCatchAll" ma:showField="CatchAllData" ma:web="e44e5a9b-7ae4-47d3-8c70-7969fbf074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8E5559-8D8E-47EA-934E-438C43031E6D}">
  <ds:schemaRefs>
    <ds:schemaRef ds:uri="http://schemas.microsoft.com/sharepoint/v3/contenttype/forms"/>
  </ds:schemaRefs>
</ds:datastoreItem>
</file>

<file path=customXml/itemProps2.xml><?xml version="1.0" encoding="utf-8"?>
<ds:datastoreItem xmlns:ds="http://schemas.openxmlformats.org/officeDocument/2006/customXml" ds:itemID="{77E4DD4B-0E64-49DF-B883-213CE8257D04}">
  <ds:schemaRefs>
    <ds:schemaRef ds:uri="0270bee6-851e-483a-8914-d574ef0ae8a2"/>
    <ds:schemaRef ds:uri="e44e5a9b-7ae4-47d3-8c70-7969fbf074b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CF0D2586-E8F6-4731-B84D-F9E2C3A54F17}">
  <ds:schemaRefs>
    <ds:schemaRef ds:uri="0270bee6-851e-483a-8914-d574ef0ae8a2"/>
    <ds:schemaRef ds:uri="e44e5a9b-7ae4-47d3-8c70-7969fbf074b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blank</Template>
  <Application>Microsoft Office PowerPoint</Application>
  <PresentationFormat>Widescreen</PresentationFormat>
  <Slides>5</Slides>
  <Notes>5</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1_Custom Design</vt:lpstr>
      <vt:lpstr>Recovery Unabated amid Uncertainty</vt:lpstr>
      <vt:lpstr>China’s reopening provides a boost to Asia’s growth </vt:lpstr>
      <vt:lpstr>GDP growth forecasts</vt:lpstr>
      <vt:lpstr>Inflation could be stickier than expected</vt:lpstr>
      <vt:lpstr>Limited spillover from global financial turmoil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YEAR OF DIFFICULT TRADE-OFFS</dc:title>
  <dc:creator>Kothari, Siddharth</dc:creator>
  <cp:revision>1</cp:revision>
  <cp:lastPrinted>2022-09-21T19:55:40Z</cp:lastPrinted>
  <dcterms:created xsi:type="dcterms:W3CDTF">2022-03-11T15:33:35Z</dcterms:created>
  <dcterms:modified xsi:type="dcterms:W3CDTF">2023-04-12T15:34:34Z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c07ed86-5dc5-4593-ad03-a8684b843815_Enabled">
    <vt:lpwstr>true</vt:lpwstr>
  </property>
  <property fmtid="{D5CDD505-2E9C-101B-9397-08002B2CF9AE}" pid="3" name="MSIP_Label_0c07ed86-5dc5-4593-ad03-a8684b843815_SetDate">
    <vt:lpwstr>2022-03-11T15:33:36Z</vt:lpwstr>
  </property>
  <property fmtid="{D5CDD505-2E9C-101B-9397-08002B2CF9AE}" pid="4" name="MSIP_Label_0c07ed86-5dc5-4593-ad03-a8684b843815_Method">
    <vt:lpwstr>Standard</vt:lpwstr>
  </property>
  <property fmtid="{D5CDD505-2E9C-101B-9397-08002B2CF9AE}" pid="5" name="MSIP_Label_0c07ed86-5dc5-4593-ad03-a8684b843815_Name">
    <vt:lpwstr>0c07ed86-5dc5-4593-ad03-a8684b843815</vt:lpwstr>
  </property>
  <property fmtid="{D5CDD505-2E9C-101B-9397-08002B2CF9AE}" pid="6" name="MSIP_Label_0c07ed86-5dc5-4593-ad03-a8684b843815_SiteId">
    <vt:lpwstr>8085fa43-302e-45bd-b171-a6648c3b6be7</vt:lpwstr>
  </property>
  <property fmtid="{D5CDD505-2E9C-101B-9397-08002B2CF9AE}" pid="7" name="MSIP_Label_0c07ed86-5dc5-4593-ad03-a8684b843815_ActionId">
    <vt:lpwstr>e75b5f51-3436-4e4f-9f86-6b4dc1c3f62b</vt:lpwstr>
  </property>
  <property fmtid="{D5CDD505-2E9C-101B-9397-08002B2CF9AE}" pid="8" name="MSIP_Label_0c07ed86-5dc5-4593-ad03-a8684b843815_ContentBits">
    <vt:lpwstr>0</vt:lpwstr>
  </property>
  <property fmtid="{D5CDD505-2E9C-101B-9397-08002B2CF9AE}" pid="9" name="ContentTypeId">
    <vt:lpwstr>0x0101001274539618FF144EB025CBF30819E6D3</vt:lpwstr>
  </property>
  <property fmtid="{D5CDD505-2E9C-101B-9397-08002B2CF9AE}" pid="10" name="MediaServiceImageTags">
    <vt:lpwstr/>
  </property>
</Properties>
</file>