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Ex3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8" r:id="rId2"/>
    <p:sldMasterId id="2147483692" r:id="rId3"/>
    <p:sldMasterId id="2147483708" r:id="rId4"/>
    <p:sldMasterId id="2147483724" r:id="rId5"/>
  </p:sldMasterIdLst>
  <p:notesMasterIdLst>
    <p:notesMasterId r:id="rId27"/>
  </p:notesMasterIdLst>
  <p:handoutMasterIdLst>
    <p:handoutMasterId r:id="rId28"/>
  </p:handoutMasterIdLst>
  <p:sldIdLst>
    <p:sldId id="525" r:id="rId6"/>
    <p:sldId id="702" r:id="rId7"/>
    <p:sldId id="971" r:id="rId8"/>
    <p:sldId id="1081" r:id="rId9"/>
    <p:sldId id="1102" r:id="rId10"/>
    <p:sldId id="1019" r:id="rId11"/>
    <p:sldId id="1101" r:id="rId12"/>
    <p:sldId id="1097" r:id="rId13"/>
    <p:sldId id="950" r:id="rId14"/>
    <p:sldId id="1089" r:id="rId15"/>
    <p:sldId id="1050" r:id="rId16"/>
    <p:sldId id="1029" r:id="rId17"/>
    <p:sldId id="1096" r:id="rId18"/>
    <p:sldId id="1091" r:id="rId19"/>
    <p:sldId id="1103" r:id="rId20"/>
    <p:sldId id="1106" r:id="rId21"/>
    <p:sldId id="1094" r:id="rId22"/>
    <p:sldId id="1095" r:id="rId23"/>
    <p:sldId id="1098" r:id="rId24"/>
    <p:sldId id="1072" r:id="rId25"/>
    <p:sldId id="1070" r:id="rId26"/>
  </p:sldIdLst>
  <p:sldSz cx="9144000" cy="6858000" type="screen4x3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dwa, Boaz" initials="NB" lastIdx="4" clrIdx="0">
    <p:extLst>
      <p:ext uri="{19B8F6BF-5375-455C-9EA6-DF929625EA0E}">
        <p15:presenceInfo xmlns:p15="http://schemas.microsoft.com/office/powerpoint/2012/main" userId="S-1-5-21-2133556540-1006569411-724182803-3656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74ADD1"/>
    <a:srgbClr val="FFD54F"/>
    <a:srgbClr val="A5CA80"/>
    <a:srgbClr val="8EB4E3"/>
    <a:srgbClr val="D7E4BD"/>
    <a:srgbClr val="FF7171"/>
    <a:srgbClr val="BF81F3"/>
    <a:srgbClr val="9F41ED"/>
    <a:srgbClr val="F79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81967" autoAdjust="0"/>
  </p:normalViewPr>
  <p:slideViewPr>
    <p:cSldViewPr snapToGrid="0">
      <p:cViewPr varScale="1">
        <p:scale>
          <a:sx n="57" d="100"/>
          <a:sy n="57" d="100"/>
        </p:scale>
        <p:origin x="662" y="38"/>
      </p:cViewPr>
      <p:guideLst>
        <p:guide orient="horz" pos="2160"/>
        <p:guide pos="288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102" y="102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data1\mcd\DATA\ECONRO\RSD\REO\REO%20October%202017\Presentations\REO%20presentation\Data%20for%20MENAP%20presentation\MENAP%20Growth%20Chart%2019-22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\\data1\mcd\DATA\ECONRO\RSD\REO\REO%20October%202017\Presentations\REO%20presentation\Data%20for%20MENAP%20presentation\Adults%20with%20Accoun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1\mcd\DATA\ECONRO\RSD\REO\REO%20October%202017\Presentations\REO%20presentation\Data%20for%20MENAP%20presentation\Access%20to%20Financ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1\mcd\DATA\ECONRO\RSD\REO\REO%20October%202017\Presentations\REO%20presentation\Data%20for%20MENAP%20presentation\Fig%202.6%20Public%20debt%20chart%20V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1\mcd\DATA\ECONRO\RSD\REO\REO%20October%202017\Presentations\REO%20presentation\Data%20for%20MENAP%20presentation\Current%20Account%20cha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1\mcd\DATA\ECONRO\RSD\REO\REO%20October%202017\Presentations\REO%20presentation\Data%20for%20MENAP%20presentation\Current%20Account%20char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1\mcd\DATA\ECONRO\RSD\REO\REO%20October%202017\Presentations\REO%20presentation\Data%20for%20MENAP%20presentation\Inflation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1\mcd\DATA\ECONRO\RSD\REO\REO%20October%202017\Presentations\ADU%20presentation\Data\Presentation%20for%20Jihad%20for%20the%20Arab%20Governors%20Meeting%20Sept%2018%20v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data1\mcd\DATA\ECONRO\RSD\REO\REO%20October%202017\Presentations\REO%20presentation\Data%20for%20MENAP%20presentation\Labor%20force%20calc%20v4.xls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1\MCD\DATA\ECONRO\RSD\REO\REO%20October%202017\Presentations\REO%20presentation\Data%20for%20MENAP%20presentation\Youth%20unemployment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DATA1\MCD\DATA\ECONRO\RSD\REO\REO%20October%202017\Presentations\REO%20presentation\Data%20for%20MENAP%20presentation\Export%20diversity%20index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data1\mcd\DATA\ECONRO\RSD\REO\REO%20October%202017\Presentations\REO%20presentation\Data%20for%20MENAP%20presentation\Fiscal%20Candle%20chart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\\data1\mcd\DATA\ECONRO\RSD\REO\REO%20October%202017\Presentations\REO%20presentation\Data%20for%20MENAP%20presentation\Fiscal%20Candle%20chart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Book2" TargetMode="External"/><Relationship Id="rId4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742188450419563E-2"/>
          <c:y val="0.16439841875150779"/>
          <c:w val="0.95725781154958045"/>
          <c:h val="0.6976829605789008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'Growth and Contributtions MENAP'!$AO$15</c:f>
              <c:strCache>
                <c:ptCount val="1"/>
                <c:pt idx="0">
                  <c:v>Oil contribution to real GDP growth</c:v>
                </c:pt>
              </c:strCache>
            </c:strRef>
          </c:tx>
          <c:spPr>
            <a:solidFill>
              <a:srgbClr val="3C6CC2"/>
            </a:solidFill>
            <a:ln>
              <a:noFill/>
            </a:ln>
            <a:effectLst/>
          </c:spPr>
          <c:invertIfNegative val="0"/>
          <c:cat>
            <c:multiLvlStrRef>
              <c:f>'Growth and Contributtions MENAP'!$AP$11:$BD$12</c:f>
              <c:multiLvlStrCache>
                <c:ptCount val="15"/>
                <c:lvl>
                  <c:pt idx="0">
                    <c:v>2015</c:v>
                  </c:pt>
                  <c:pt idx="1">
                    <c:v>16</c:v>
                  </c:pt>
                  <c:pt idx="2">
                    <c:v>17</c:v>
                  </c:pt>
                  <c:pt idx="3">
                    <c:v>18</c:v>
                  </c:pt>
                  <c:pt idx="4">
                    <c:v>19-22</c:v>
                  </c:pt>
                  <c:pt idx="5">
                    <c:v>2015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19-22</c:v>
                  </c:pt>
                  <c:pt idx="10">
                    <c:v>2015</c:v>
                  </c:pt>
                  <c:pt idx="11">
                    <c:v>16</c:v>
                  </c:pt>
                  <c:pt idx="12">
                    <c:v>17</c:v>
                  </c:pt>
                  <c:pt idx="13">
                    <c:v>18</c:v>
                  </c:pt>
                  <c:pt idx="14">
                    <c:v>19-22</c:v>
                  </c:pt>
                </c:lvl>
                <c:lvl>
                  <c:pt idx="0">
                    <c:v>MENAP</c:v>
                  </c:pt>
                  <c:pt idx="5">
                    <c:v>MENAP Oil Exporters</c:v>
                  </c:pt>
                  <c:pt idx="10">
                    <c:v>MENAP Oil Importers</c:v>
                  </c:pt>
                </c:lvl>
              </c:multiLvlStrCache>
            </c:multiLvlStrRef>
          </c:cat>
          <c:val>
            <c:numRef>
              <c:f>'Growth and Contributtions MENAP'!$AP$15:$BD$15</c:f>
              <c:numCache>
                <c:formatCode>General</c:formatCode>
                <c:ptCount val="15"/>
                <c:pt idx="5" formatCode="0.0">
                  <c:v>1.8656695529307461</c:v>
                </c:pt>
                <c:pt idx="6" formatCode="0.0">
                  <c:v>4.6441227532927956</c:v>
                </c:pt>
                <c:pt idx="7" formatCode="0.0">
                  <c:v>6.1431234730707329E-2</c:v>
                </c:pt>
                <c:pt idx="8" formatCode="0.0">
                  <c:v>1.3666358858400036</c:v>
                </c:pt>
                <c:pt idx="9" formatCode="0.0">
                  <c:v>0.66106809548541046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2-4D0E-A8D1-7D887119B64D}"/>
            </c:ext>
          </c:extLst>
        </c:ser>
        <c:ser>
          <c:idx val="2"/>
          <c:order val="2"/>
          <c:tx>
            <c:strRef>
              <c:f>'Growth and Contributtions MENAP'!$AO$16</c:f>
              <c:strCache>
                <c:ptCount val="1"/>
                <c:pt idx="0">
                  <c:v>Non-Oil contribution to real GDP growth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'Growth and Contributtions MENAP'!$AP$11:$BD$12</c:f>
              <c:multiLvlStrCache>
                <c:ptCount val="15"/>
                <c:lvl>
                  <c:pt idx="0">
                    <c:v>2015</c:v>
                  </c:pt>
                  <c:pt idx="1">
                    <c:v>16</c:v>
                  </c:pt>
                  <c:pt idx="2">
                    <c:v>17</c:v>
                  </c:pt>
                  <c:pt idx="3">
                    <c:v>18</c:v>
                  </c:pt>
                  <c:pt idx="4">
                    <c:v>19-22</c:v>
                  </c:pt>
                  <c:pt idx="5">
                    <c:v>2015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19-22</c:v>
                  </c:pt>
                  <c:pt idx="10">
                    <c:v>2015</c:v>
                  </c:pt>
                  <c:pt idx="11">
                    <c:v>16</c:v>
                  </c:pt>
                  <c:pt idx="12">
                    <c:v>17</c:v>
                  </c:pt>
                  <c:pt idx="13">
                    <c:v>18</c:v>
                  </c:pt>
                  <c:pt idx="14">
                    <c:v>19-22</c:v>
                  </c:pt>
                </c:lvl>
                <c:lvl>
                  <c:pt idx="0">
                    <c:v>MENAP</c:v>
                  </c:pt>
                  <c:pt idx="5">
                    <c:v>MENAP Oil Exporters</c:v>
                  </c:pt>
                  <c:pt idx="10">
                    <c:v>MENAP Oil Importers</c:v>
                  </c:pt>
                </c:lvl>
              </c:multiLvlStrCache>
            </c:multiLvlStrRef>
          </c:cat>
          <c:val>
            <c:numRef>
              <c:f>'Growth and Contributtions MENAP'!$AP$16:$BD$16</c:f>
              <c:numCache>
                <c:formatCode>General</c:formatCode>
                <c:ptCount val="15"/>
                <c:pt idx="5" formatCode="0.0">
                  <c:v>0.25466334896483744</c:v>
                </c:pt>
                <c:pt idx="6" formatCode="0.0">
                  <c:v>0.99237295487984978</c:v>
                </c:pt>
                <c:pt idx="7" formatCode="0.0">
                  <c:v>1.6731146887279356</c:v>
                </c:pt>
                <c:pt idx="8" formatCode="0.0">
                  <c:v>1.6126370380951056</c:v>
                </c:pt>
                <c:pt idx="9" formatCode="0.0">
                  <c:v>2.1585455448680371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52-4D0E-A8D1-7D887119B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7240080"/>
        <c:axId val="1932994608"/>
      </c:barChart>
      <c:lineChart>
        <c:grouping val="standard"/>
        <c:varyColors val="0"/>
        <c:ser>
          <c:idx val="0"/>
          <c:order val="0"/>
          <c:tx>
            <c:strRef>
              <c:f>'Growth and Contributtions MENAP'!$AO$14</c:f>
              <c:strCache>
                <c:ptCount val="1"/>
                <c:pt idx="0">
                  <c:v>Total real GDP growth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0">
                <a:noFill/>
              </a:ln>
              <a:effectLst/>
            </c:spPr>
          </c:marker>
          <c:dPt>
            <c:idx val="5"/>
            <c:marker>
              <c:symbol val="circle"/>
              <c:size val="9"/>
              <c:spPr>
                <a:solidFill>
                  <a:schemeClr val="tx1"/>
                </a:solidFill>
                <a:ln w="0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52-4D0E-A8D1-7D887119B64D}"/>
              </c:ext>
            </c:extLst>
          </c:dPt>
          <c:dPt>
            <c:idx val="10"/>
            <c:marker>
              <c:symbol val="circle"/>
              <c:size val="9"/>
              <c:spPr>
                <a:solidFill>
                  <a:schemeClr val="tx1"/>
                </a:solidFill>
                <a:ln w="0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52-4D0E-A8D1-7D887119B64D}"/>
              </c:ext>
            </c:extLst>
          </c:dPt>
          <c:cat>
            <c:multiLvlStrRef>
              <c:f>'Growth and Contributtions MENAP'!$AP$11:$BD$12</c:f>
              <c:multiLvlStrCache>
                <c:ptCount val="15"/>
                <c:lvl>
                  <c:pt idx="0">
                    <c:v>2015</c:v>
                  </c:pt>
                  <c:pt idx="1">
                    <c:v>16</c:v>
                  </c:pt>
                  <c:pt idx="2">
                    <c:v>17</c:v>
                  </c:pt>
                  <c:pt idx="3">
                    <c:v>18</c:v>
                  </c:pt>
                  <c:pt idx="4">
                    <c:v>19-22</c:v>
                  </c:pt>
                  <c:pt idx="5">
                    <c:v>2015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19-22</c:v>
                  </c:pt>
                  <c:pt idx="10">
                    <c:v>2015</c:v>
                  </c:pt>
                  <c:pt idx="11">
                    <c:v>16</c:v>
                  </c:pt>
                  <c:pt idx="12">
                    <c:v>17</c:v>
                  </c:pt>
                  <c:pt idx="13">
                    <c:v>18</c:v>
                  </c:pt>
                  <c:pt idx="14">
                    <c:v>19-22</c:v>
                  </c:pt>
                </c:lvl>
                <c:lvl>
                  <c:pt idx="0">
                    <c:v>MENAP</c:v>
                  </c:pt>
                  <c:pt idx="5">
                    <c:v>MENAP Oil Exporters</c:v>
                  </c:pt>
                  <c:pt idx="10">
                    <c:v>MENAP Oil Importers</c:v>
                  </c:pt>
                </c:lvl>
              </c:multiLvlStrCache>
            </c:multiLvlStrRef>
          </c:cat>
          <c:val>
            <c:numRef>
              <c:f>'Growth and Contributtions MENAP'!$AP$14:$BD$14</c:f>
              <c:numCache>
                <c:formatCode>0.0</c:formatCode>
                <c:ptCount val="15"/>
                <c:pt idx="0">
                  <c:v>2.7083271513415421</c:v>
                </c:pt>
                <c:pt idx="1">
                  <c:v>4.9894069786565636</c:v>
                </c:pt>
                <c:pt idx="2">
                  <c:v>2.5795310897979351</c:v>
                </c:pt>
                <c:pt idx="3">
                  <c:v>3.4621874836053013</c:v>
                </c:pt>
                <c:pt idx="4">
                  <c:v>3.6675683153871734</c:v>
                </c:pt>
                <c:pt idx="5">
                  <c:v>2.1203329018955834</c:v>
                </c:pt>
                <c:pt idx="6">
                  <c:v>5.636495708172645</c:v>
                </c:pt>
                <c:pt idx="7">
                  <c:v>1.7345459234586429</c:v>
                </c:pt>
                <c:pt idx="8">
                  <c:v>2.9792729239351092</c:v>
                </c:pt>
                <c:pt idx="9">
                  <c:v>2.8196136403534475</c:v>
                </c:pt>
                <c:pt idx="10">
                  <c:v>3.9164999007371852</c:v>
                </c:pt>
                <c:pt idx="11">
                  <c:v>3.6369392353814942</c:v>
                </c:pt>
                <c:pt idx="12">
                  <c:v>4.298814703307464</c:v>
                </c:pt>
                <c:pt idx="13">
                  <c:v>4.4303148595340494</c:v>
                </c:pt>
                <c:pt idx="14">
                  <c:v>5.2698155964214619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852-4D0E-A8D1-7D887119B64D}"/>
            </c:ext>
          </c:extLst>
        </c:ser>
        <c:ser>
          <c:idx val="3"/>
          <c:order val="3"/>
          <c:tx>
            <c:strRef>
              <c:f>'Growth and Contributtions MENAP'!$AO$13</c:f>
              <c:strCache>
                <c:ptCount val="1"/>
                <c:pt idx="0">
                  <c:v>Total real GDP growth 2000-10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19050" cap="rnd">
                <a:noFill/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0852-4D0E-A8D1-7D887119B64D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9050" cap="rnd">
                <a:noFill/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0852-4D0E-A8D1-7D887119B64D}"/>
              </c:ext>
            </c:extLst>
          </c:dPt>
          <c:val>
            <c:numRef>
              <c:f>'Growth and Contributtions MENAP'!$AP$13:$BD$13</c:f>
              <c:numCache>
                <c:formatCode>0.0</c:formatCode>
                <c:ptCount val="15"/>
                <c:pt idx="0">
                  <c:v>5.1026922079012529</c:v>
                </c:pt>
                <c:pt idx="1">
                  <c:v>5.1026922079012529</c:v>
                </c:pt>
                <c:pt idx="2">
                  <c:v>5.1026922079012529</c:v>
                </c:pt>
                <c:pt idx="3">
                  <c:v>5.1026922079012529</c:v>
                </c:pt>
                <c:pt idx="4">
                  <c:v>5.1026922079012529</c:v>
                </c:pt>
                <c:pt idx="5">
                  <c:v>5.1987435978122214</c:v>
                </c:pt>
                <c:pt idx="6">
                  <c:v>5.1987435978122214</c:v>
                </c:pt>
                <c:pt idx="7">
                  <c:v>5.1987435978122214</c:v>
                </c:pt>
                <c:pt idx="8">
                  <c:v>5.1987435978122214</c:v>
                </c:pt>
                <c:pt idx="9">
                  <c:v>5.1987435978122214</c:v>
                </c:pt>
                <c:pt idx="10">
                  <c:v>4.8863469593929221</c:v>
                </c:pt>
                <c:pt idx="11">
                  <c:v>4.8863469593929221</c:v>
                </c:pt>
                <c:pt idx="12">
                  <c:v>4.8863469593929221</c:v>
                </c:pt>
                <c:pt idx="13">
                  <c:v>4.8863469593929221</c:v>
                </c:pt>
                <c:pt idx="14">
                  <c:v>4.8863469593929221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852-4D0E-A8D1-7D887119B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7240080"/>
        <c:axId val="1932994608"/>
      </c:lineChart>
      <c:catAx>
        <c:axId val="86724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1932994608"/>
        <c:crosses val="autoZero"/>
        <c:auto val="1"/>
        <c:lblAlgn val="ctr"/>
        <c:lblOffset val="0"/>
        <c:noMultiLvlLbl val="0"/>
      </c:catAx>
      <c:valAx>
        <c:axId val="193299460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86724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05800593915588"/>
          <c:y val="8.1308569339832867E-2"/>
          <c:w val="0.45375143313059302"/>
          <c:h val="0.15902703774945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83463062819145E-2"/>
          <c:y val="0.19424746892261383"/>
          <c:w val="0.89672630462739433"/>
          <c:h val="0.68966336710206821"/>
        </c:manualLayout>
      </c:layout>
      <c:areaChart>
        <c:grouping val="standard"/>
        <c:varyColors val="0"/>
        <c:ser>
          <c:idx val="3"/>
          <c:order val="2"/>
          <c:tx>
            <c:v>EMDE</c:v>
          </c:tx>
          <c:spPr>
            <a:solidFill>
              <a:srgbClr val="E4E4E4"/>
            </a:solidFill>
            <a:ln>
              <a:noFill/>
            </a:ln>
            <a:effectLst/>
          </c:spPr>
          <c:cat>
            <c:multiLvlStrRef>
              <c:f>'non_oil imports'!#REF!</c:f>
            </c:multiLvlStrRef>
          </c:cat>
          <c:val>
            <c:numRef>
              <c:f>'4.1'!$B$10:$W$10</c:f>
              <c:numCache>
                <c:formatCode>General</c:formatCode>
                <c:ptCount val="22"/>
                <c:pt idx="5" formatCode="0.0">
                  <c:v>100</c:v>
                </c:pt>
                <c:pt idx="6" formatCode="0.0">
                  <c:v>99.307220135919025</c:v>
                </c:pt>
                <c:pt idx="7" formatCode="0.0">
                  <c:v>98.315148668309718</c:v>
                </c:pt>
                <c:pt idx="8" formatCode="0.0">
                  <c:v>98.70929550979622</c:v>
                </c:pt>
                <c:pt idx="9" formatCode="0.0">
                  <c:v>103.87845554348507</c:v>
                </c:pt>
                <c:pt idx="10" formatCode="0.0">
                  <c:v>106.56720212352384</c:v>
                </c:pt>
                <c:pt idx="11" formatCode="0.0">
                  <c:v>109.22562061671502</c:v>
                </c:pt>
                <c:pt idx="12" formatCode="0.0">
                  <c:v>111.42291767319128</c:v>
                </c:pt>
                <c:pt idx="13" formatCode="0.0">
                  <c:v>114.39587683357209</c:v>
                </c:pt>
                <c:pt idx="14" formatCode="0.0">
                  <c:v>102.04519870033715</c:v>
                </c:pt>
                <c:pt idx="15" formatCode="0.0">
                  <c:v>106.52944127974902</c:v>
                </c:pt>
                <c:pt idx="16" formatCode="0.0">
                  <c:v>113.67413033027627</c:v>
                </c:pt>
                <c:pt idx="17" formatCode="0.0">
                  <c:v>112.96739102017361</c:v>
                </c:pt>
                <c:pt idx="18" formatCode="0.0">
                  <c:v>110.72877703239709</c:v>
                </c:pt>
                <c:pt idx="19" formatCode="0.0">
                  <c:v>109.52694711180102</c:v>
                </c:pt>
                <c:pt idx="20" formatCode="0.0">
                  <c:v>104.46782745733843</c:v>
                </c:pt>
                <c:pt idx="21" formatCode="0.0">
                  <c:v>102.92210508132644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B4-4FDA-8A36-280CEFC42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1102368"/>
        <c:axId val="1551914784"/>
        <c:extLst>
          <c:ext xmlns:c15="http://schemas.microsoft.com/office/drawing/2012/chart" uri="{02D57815-91ED-43cb-92C2-25804820EDAC}">
            <c15:filteredAreaSeries>
              <c15:ser>
                <c:idx val="5"/>
                <c:order val="3"/>
                <c:tx>
                  <c:strRef>
                    <c:extLst>
                      <c:ext uri="{02D57815-91ED-43cb-92C2-25804820EDAC}">
                        <c15:formulaRef>
                          <c15:sqref>'4.1'!$A$5</c15:sqref>
                        </c15:formulaRef>
                      </c:ext>
                    </c:extLst>
                    <c:strCache>
                      <c:ptCount val="1"/>
                      <c:pt idx="0">
                        <c:v>MENAP and CCA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 w="25400">
                    <a:noFill/>
                  </a:ln>
                  <a:effectLst/>
                </c:spPr>
                <c:cat>
                  <c:multiLvlStrRef>
                    <c:extLst>
                      <c:ext uri="{02D57815-91ED-43cb-92C2-25804820EDAC}">
                        <c15:formulaRef>
                          <c15:sqref>'non_oil imports'!#REF!</c15:sqref>
                        </c15:formulaRef>
                      </c:ext>
                    </c:extLst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'4.1'!$B$5:$W$5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5" formatCode="0.0">
                        <c:v>100</c:v>
                      </c:pt>
                      <c:pt idx="6" formatCode="0.0">
                        <c:v>96.561792306359322</c:v>
                      </c:pt>
                      <c:pt idx="7" formatCode="0.0">
                        <c:v>97.23798985719759</c:v>
                      </c:pt>
                      <c:pt idx="8" formatCode="0.0">
                        <c:v>104.13888317277073</c:v>
                      </c:pt>
                      <c:pt idx="9" formatCode="0.0">
                        <c:v>109.25709517642524</c:v>
                      </c:pt>
                      <c:pt idx="10" formatCode="0.0">
                        <c:v>112.20657338372236</c:v>
                      </c:pt>
                      <c:pt idx="11" formatCode="0.0">
                        <c:v>114.23754918855479</c:v>
                      </c:pt>
                      <c:pt idx="12" formatCode="0.0">
                        <c:v>117.00742032059428</c:v>
                      </c:pt>
                      <c:pt idx="13" formatCode="0.0">
                        <c:v>120.27345482332845</c:v>
                      </c:pt>
                      <c:pt idx="14" formatCode="0.0">
                        <c:v>104.34193942109616</c:v>
                      </c:pt>
                      <c:pt idx="15" formatCode="0.0">
                        <c:v>104.22011713386199</c:v>
                      </c:pt>
                      <c:pt idx="16" formatCode="0.0">
                        <c:v>110.20527270088938</c:v>
                      </c:pt>
                      <c:pt idx="17" formatCode="0.0">
                        <c:v>112.75024482711045</c:v>
                      </c:pt>
                      <c:pt idx="18" formatCode="0.0">
                        <c:v>109.61969860897614</c:v>
                      </c:pt>
                      <c:pt idx="19" formatCode="0.0">
                        <c:v>103.42075730677675</c:v>
                      </c:pt>
                      <c:pt idx="20" formatCode="0.0">
                        <c:v>95.550802125829094</c:v>
                      </c:pt>
                      <c:pt idx="21" formatCode="0.0">
                        <c:v>94.391276393946782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FFB4-4FDA-8A36-280CEFC42271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0"/>
          <c:order val="0"/>
          <c:tx>
            <c:strRef>
              <c:f>'4.1'!$A$6</c:f>
              <c:strCache>
                <c:ptCount val="1"/>
                <c:pt idx="0">
                  <c:v>MENAP Oil Exporters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'4.1'!$B$2:$W$2</c:f>
              <c:numCache>
                <c:formatCode>0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'4.1'!$B$6:$W$6</c:f>
              <c:numCache>
                <c:formatCode>General</c:formatCode>
                <c:ptCount val="22"/>
                <c:pt idx="5" formatCode="0.0">
                  <c:v>100</c:v>
                </c:pt>
                <c:pt idx="6" formatCode="0.0">
                  <c:v>99.433056314071948</c:v>
                </c:pt>
                <c:pt idx="7" formatCode="0.0">
                  <c:v>104.99569150331564</c:v>
                </c:pt>
                <c:pt idx="8" formatCode="0.0">
                  <c:v>107.97482587375238</c:v>
                </c:pt>
                <c:pt idx="9" formatCode="0.0">
                  <c:v>114.27039456808374</c:v>
                </c:pt>
                <c:pt idx="10" formatCode="0.0">
                  <c:v>119.30568676260467</c:v>
                </c:pt>
                <c:pt idx="11" formatCode="0.0">
                  <c:v>120.42861668234859</c:v>
                </c:pt>
                <c:pt idx="12" formatCode="0.0">
                  <c:v>122.3622832373613</c:v>
                </c:pt>
                <c:pt idx="13" formatCode="0.0">
                  <c:v>125.41041602521237</c:v>
                </c:pt>
                <c:pt idx="14" formatCode="0.0">
                  <c:v>114.65646394501923</c:v>
                </c:pt>
                <c:pt idx="15" formatCode="0.0">
                  <c:v>115.60592226303328</c:v>
                </c:pt>
                <c:pt idx="16" formatCode="0.0">
                  <c:v>120.72315356782468</c:v>
                </c:pt>
                <c:pt idx="17" formatCode="0.0">
                  <c:v>124.97170934970086</c:v>
                </c:pt>
                <c:pt idx="18" formatCode="0.0">
                  <c:v>124.55164046418368</c:v>
                </c:pt>
                <c:pt idx="19" formatCode="0.0">
                  <c:v>120.60835501862113</c:v>
                </c:pt>
                <c:pt idx="20" formatCode="0.0">
                  <c:v>111.80923927956965</c:v>
                </c:pt>
                <c:pt idx="21" formatCode="0.0">
                  <c:v>106.3920172389514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B4-4FDA-8A36-280CEFC42271}"/>
            </c:ext>
          </c:extLst>
        </c:ser>
        <c:ser>
          <c:idx val="1"/>
          <c:order val="1"/>
          <c:tx>
            <c:strRef>
              <c:f>'4.1'!$A$7</c:f>
              <c:strCache>
                <c:ptCount val="1"/>
                <c:pt idx="0">
                  <c:v>MENAP Oil Importers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'4.1'!$B$2:$W$2</c:f>
              <c:numCache>
                <c:formatCode>0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'4.1'!$B$7:$W$7</c:f>
              <c:numCache>
                <c:formatCode>General</c:formatCode>
                <c:ptCount val="22"/>
                <c:pt idx="5" formatCode="0.0">
                  <c:v>100</c:v>
                </c:pt>
                <c:pt idx="6" formatCode="0.0">
                  <c:v>103.33673119430276</c:v>
                </c:pt>
                <c:pt idx="7" formatCode="0.0">
                  <c:v>99.027860187886276</c:v>
                </c:pt>
                <c:pt idx="8" formatCode="0.0">
                  <c:v>105.11724280119093</c:v>
                </c:pt>
                <c:pt idx="9" formatCode="0.0">
                  <c:v>117.43554302107296</c:v>
                </c:pt>
                <c:pt idx="10" formatCode="0.0">
                  <c:v>130.79490283805845</c:v>
                </c:pt>
                <c:pt idx="11" formatCode="0.0">
                  <c:v>130.37846276539747</c:v>
                </c:pt>
                <c:pt idx="12" formatCode="0.0">
                  <c:v>138.05554229591354</c:v>
                </c:pt>
                <c:pt idx="13" formatCode="0.0">
                  <c:v>143.73561990868529</c:v>
                </c:pt>
                <c:pt idx="14" formatCode="0.0">
                  <c:v>117.80569074482679</c:v>
                </c:pt>
                <c:pt idx="15" formatCode="0.0">
                  <c:v>119.13265832556745</c:v>
                </c:pt>
                <c:pt idx="16" formatCode="0.0">
                  <c:v>127.86200865643904</c:v>
                </c:pt>
                <c:pt idx="17" formatCode="0.0">
                  <c:v>126.97721420936755</c:v>
                </c:pt>
                <c:pt idx="18" formatCode="0.0">
                  <c:v>123.11610327140259</c:v>
                </c:pt>
                <c:pt idx="19" formatCode="0.0">
                  <c:v>116.60363052628153</c:v>
                </c:pt>
                <c:pt idx="20" formatCode="0.0">
                  <c:v>109.67901108052898</c:v>
                </c:pt>
                <c:pt idx="21" formatCode="0.0">
                  <c:v>106.32179176382506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B4-4FDA-8A36-280CEFC42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1102368"/>
        <c:axId val="1551914784"/>
      </c:lineChart>
      <c:catAx>
        <c:axId val="1931102368"/>
        <c:scaling>
          <c:orientation val="minMax"/>
          <c:max val="22"/>
          <c:min val="6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1551914784"/>
        <c:crosses val="autoZero"/>
        <c:auto val="1"/>
        <c:lblAlgn val="ctr"/>
        <c:lblOffset val="100"/>
        <c:tickLblSkip val="2"/>
        <c:noMultiLvlLbl val="1"/>
      </c:catAx>
      <c:valAx>
        <c:axId val="1551914784"/>
        <c:scaling>
          <c:orientation val="minMax"/>
          <c:max val="150"/>
          <c:min val="7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193110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2945465671903881E-2"/>
          <c:y val="0.13507086221580877"/>
          <c:w val="0.56153306918844237"/>
          <c:h val="0.11358569690811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247594050743664E-2"/>
          <c:y val="0.19140763963174889"/>
          <c:w val="0.89019685039370078"/>
          <c:h val="0.58940150666224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Data!$N$1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4AD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78-4BE1-B8EC-681B25D921FE}"/>
              </c:ext>
            </c:extLst>
          </c:dPt>
          <c:dPt>
            <c:idx val="1"/>
            <c:invertIfNegative val="0"/>
            <c:bubble3D val="0"/>
            <c:spPr>
              <a:solidFill>
                <a:srgbClr val="74AD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78-4BE1-B8EC-681B25D921FE}"/>
              </c:ext>
            </c:extLst>
          </c:dPt>
          <c:dPt>
            <c:idx val="2"/>
            <c:invertIfNegative val="0"/>
            <c:bubble3D val="0"/>
            <c:spPr>
              <a:solidFill>
                <a:srgbClr val="74AD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78-4BE1-B8EC-681B25D921FE}"/>
              </c:ext>
            </c:extLst>
          </c:dPt>
          <c:dPt>
            <c:idx val="3"/>
            <c:invertIfNegative val="0"/>
            <c:bubble3D val="0"/>
            <c:spPr>
              <a:solidFill>
                <a:srgbClr val="74AD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78-4BE1-B8EC-681B25D921FE}"/>
              </c:ext>
            </c:extLst>
          </c:dPt>
          <c:dPt>
            <c:idx val="4"/>
            <c:invertIfNegative val="0"/>
            <c:bubble3D val="0"/>
            <c:spPr>
              <a:solidFill>
                <a:srgbClr val="74AD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78-4BE1-B8EC-681B25D921FE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78-4BE1-B8EC-681B25D921FE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78-4BE1-B8EC-681B25D921FE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778-4BE1-B8EC-681B25D921FE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778-4BE1-B8EC-681B25D921FE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778-4BE1-B8EC-681B25D921FE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778-4BE1-B8EC-681B25D921FE}"/>
              </c:ext>
            </c:extLst>
          </c:dPt>
          <c:cat>
            <c:numRef>
              <c:f>[1]Data!$J$2:$J$15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cat>
          <c:val>
            <c:numRef>
              <c:f>Data!$N$2:$N$15</c:f>
              <c:numCache>
                <c:formatCode>General</c:formatCode>
                <c:ptCount val="14"/>
                <c:pt idx="0">
                  <c:v>50.475790000000003</c:v>
                </c:pt>
                <c:pt idx="1">
                  <c:v>81.939350000000005</c:v>
                </c:pt>
                <c:pt idx="2">
                  <c:v>72.908180000000002</c:v>
                </c:pt>
                <c:pt idx="3">
                  <c:v>69.409580000000005</c:v>
                </c:pt>
                <c:pt idx="4">
                  <c:v>83.204319999999996</c:v>
                </c:pt>
                <c:pt idx="6">
                  <c:v>13.65175</c:v>
                </c:pt>
                <c:pt idx="7">
                  <c:v>24.61591</c:v>
                </c:pt>
                <c:pt idx="8">
                  <c:v>46.927140000000001</c:v>
                </c:pt>
                <c:pt idx="9">
                  <c:v>27.26323</c:v>
                </c:pt>
                <c:pt idx="11">
                  <c:v>51.772443333333335</c:v>
                </c:pt>
                <c:pt idx="12">
                  <c:v>24.187650000000001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778-4BE1-B8EC-681B25D92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0860880"/>
        <c:axId val="666714656"/>
      </c:barChart>
      <c:lineChart>
        <c:grouping val="standard"/>
        <c:varyColors val="0"/>
        <c:ser>
          <c:idx val="0"/>
          <c:order val="0"/>
          <c:tx>
            <c:strRef>
              <c:f>Data!$M$1</c:f>
              <c:strCache>
                <c:ptCount val="1"/>
                <c:pt idx="0">
                  <c:v>2011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Data!$K$2:$K$14</c:f>
              <c:strCache>
                <c:ptCount val="13"/>
                <c:pt idx="0">
                  <c:v>DZA</c:v>
                </c:pt>
                <c:pt idx="1">
                  <c:v>BHR</c:v>
                </c:pt>
                <c:pt idx="2">
                  <c:v>KWT</c:v>
                </c:pt>
                <c:pt idx="3">
                  <c:v>SAU</c:v>
                </c:pt>
                <c:pt idx="4">
                  <c:v>UAE</c:v>
                </c:pt>
                <c:pt idx="6">
                  <c:v>EGY</c:v>
                </c:pt>
                <c:pt idx="7">
                  <c:v>JOR</c:v>
                </c:pt>
                <c:pt idx="8">
                  <c:v>LBN</c:v>
                </c:pt>
                <c:pt idx="9">
                  <c:v>TUN</c:v>
                </c:pt>
                <c:pt idx="11">
                  <c:v>Other OE</c:v>
                </c:pt>
                <c:pt idx="12">
                  <c:v>Other OI</c:v>
                </c:pt>
              </c:strCache>
            </c:strRef>
          </c:cat>
          <c:val>
            <c:numRef>
              <c:f>Data!$M$2:$M$15</c:f>
              <c:numCache>
                <c:formatCode>General</c:formatCode>
                <c:ptCount val="14"/>
                <c:pt idx="0">
                  <c:v>33.286110000000001</c:v>
                </c:pt>
                <c:pt idx="1">
                  <c:v>64.514570000000006</c:v>
                </c:pt>
                <c:pt idx="2">
                  <c:v>86.773250000000004</c:v>
                </c:pt>
                <c:pt idx="3">
                  <c:v>46.420659999999998</c:v>
                </c:pt>
                <c:pt idx="4">
                  <c:v>59.732370000000003</c:v>
                </c:pt>
                <c:pt idx="6">
                  <c:v>9.7199799999999996</c:v>
                </c:pt>
                <c:pt idx="7">
                  <c:v>25.4711</c:v>
                </c:pt>
                <c:pt idx="8">
                  <c:v>37.027320000000003</c:v>
                </c:pt>
                <c:pt idx="11">
                  <c:v>37.728393333333337</c:v>
                </c:pt>
                <c:pt idx="12">
                  <c:v>18.924284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C778-4BE1-B8EC-681B25D921FE}"/>
            </c:ext>
          </c:extLst>
        </c:ser>
        <c:ser>
          <c:idx val="2"/>
          <c:order val="2"/>
          <c:tx>
            <c:strRef>
              <c:f>Data!$O$1</c:f>
              <c:strCache>
                <c:ptCount val="1"/>
              </c:strCache>
            </c:strRef>
          </c:tx>
          <c:spPr>
            <a:ln w="952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Data!$K$2:$K$14</c:f>
              <c:strCache>
                <c:ptCount val="13"/>
                <c:pt idx="0">
                  <c:v>DZA</c:v>
                </c:pt>
                <c:pt idx="1">
                  <c:v>BHR</c:v>
                </c:pt>
                <c:pt idx="2">
                  <c:v>KWT</c:v>
                </c:pt>
                <c:pt idx="3">
                  <c:v>SAU</c:v>
                </c:pt>
                <c:pt idx="4">
                  <c:v>UAE</c:v>
                </c:pt>
                <c:pt idx="6">
                  <c:v>EGY</c:v>
                </c:pt>
                <c:pt idx="7">
                  <c:v>JOR</c:v>
                </c:pt>
                <c:pt idx="8">
                  <c:v>LBN</c:v>
                </c:pt>
                <c:pt idx="9">
                  <c:v>TUN</c:v>
                </c:pt>
                <c:pt idx="11">
                  <c:v>Other OE</c:v>
                </c:pt>
                <c:pt idx="12">
                  <c:v>Other OI</c:v>
                </c:pt>
              </c:strCache>
            </c:strRef>
          </c:cat>
          <c:val>
            <c:numRef>
              <c:f>Data!$O$2:$O$14</c:f>
              <c:numCache>
                <c:formatCode>General</c:formatCode>
                <c:ptCount val="13"/>
                <c:pt idx="0">
                  <c:v>36.9</c:v>
                </c:pt>
                <c:pt idx="1">
                  <c:v>36.9</c:v>
                </c:pt>
                <c:pt idx="2">
                  <c:v>36.9</c:v>
                </c:pt>
                <c:pt idx="3">
                  <c:v>36.9</c:v>
                </c:pt>
                <c:pt idx="4">
                  <c:v>36.9</c:v>
                </c:pt>
                <c:pt idx="5">
                  <c:v>36.9</c:v>
                </c:pt>
                <c:pt idx="6">
                  <c:v>36.9</c:v>
                </c:pt>
                <c:pt idx="7">
                  <c:v>36.9</c:v>
                </c:pt>
                <c:pt idx="8">
                  <c:v>36.9</c:v>
                </c:pt>
                <c:pt idx="9">
                  <c:v>36.9</c:v>
                </c:pt>
                <c:pt idx="10">
                  <c:v>36.9</c:v>
                </c:pt>
                <c:pt idx="11">
                  <c:v>36.9</c:v>
                </c:pt>
                <c:pt idx="12">
                  <c:v>36.9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C778-4BE1-B8EC-681B25D92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60880"/>
        <c:axId val="666714656"/>
      </c:lineChart>
      <c:catAx>
        <c:axId val="7086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666714656"/>
        <c:crosses val="autoZero"/>
        <c:auto val="1"/>
        <c:lblAlgn val="ctr"/>
        <c:lblOffset val="100"/>
        <c:noMultiLvlLbl val="0"/>
      </c:catAx>
      <c:valAx>
        <c:axId val="66671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7086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8331671321623766"/>
          <c:y val="0.12485039986577932"/>
          <c:w val="0.16244462719951688"/>
          <c:h val="5.9552683768331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692317951988"/>
          <c:y val="8.302953760349209E-2"/>
          <c:w val="0.76098860249214872"/>
          <c:h val="0.60769701090133865"/>
        </c:manualLayout>
      </c:layout>
      <c:scatterChart>
        <c:scatterStyle val="lineMarker"/>
        <c:varyColors val="0"/>
        <c:ser>
          <c:idx val="0"/>
          <c:order val="0"/>
          <c:tx>
            <c:strRef>
              <c:f>'Access to finance for PPT'!$C$1</c:f>
              <c:strCache>
                <c:ptCount val="1"/>
                <c:pt idx="0">
                  <c:v>Percent of firms with a bank loan/line of credit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>
                  <a:lumMod val="50000"/>
                </a:schemeClr>
              </a:solidFill>
              <a:ln w="9525">
                <a:noFill/>
              </a:ln>
              <a:effectLst/>
            </c:spPr>
          </c:marker>
          <c:dPt>
            <c:idx val="0"/>
            <c:marker>
              <c:spPr>
                <a:solidFill>
                  <a:srgbClr val="5B9BD5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0E7-43C4-A341-C414282AB99F}"/>
              </c:ext>
            </c:extLst>
          </c:dPt>
          <c:dPt>
            <c:idx val="1"/>
            <c:marker>
              <c:spPr>
                <a:solidFill>
                  <a:srgbClr val="5B9BD5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0E7-43C4-A341-C414282AB99F}"/>
              </c:ext>
            </c:extLst>
          </c:dPt>
          <c:dPt>
            <c:idx val="10"/>
            <c:marker>
              <c:spPr>
                <a:solidFill>
                  <a:srgbClr val="5B9BD5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0E7-43C4-A341-C414282AB99F}"/>
              </c:ext>
            </c:extLst>
          </c:dPt>
          <c:dPt>
            <c:idx val="1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0E7-43C4-A341-C414282AB99F}"/>
              </c:ext>
            </c:extLst>
          </c:dPt>
          <c:dPt>
            <c:idx val="13"/>
            <c:marker>
              <c:symbol val="circle"/>
              <c:size val="10"/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0E7-43C4-A341-C414282AB99F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50E7-43C4-A341-C414282AB99F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50E7-43C4-A341-C414282AB99F}"/>
              </c:ext>
            </c:extLst>
          </c:dPt>
          <c:dLbls>
            <c:dLbl>
              <c:idx val="0"/>
              <c:layout>
                <c:manualLayout>
                  <c:x val="-4.2105292923751668E-2"/>
                  <c:y val="-6.6461642076046185E-2"/>
                </c:manualLayout>
              </c:layout>
              <c:tx>
                <c:strRef>
                  <c:f>'Access to finance for PPT'!$B$2</c:f>
                  <c:strCache>
                    <c:ptCount val="1"/>
                    <c:pt idx="0">
                      <c:v>AFG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{09B0EB12-859F-42CF-B1AE-1640B53ACEEE}</c15:txfldGUID>
                      <c15:f>'Access to finance for PPT'!$B$2</c15:f>
                      <c15:dlblFieldTableCache>
                        <c:ptCount val="1"/>
                        <c:pt idx="0">
                          <c:v>AFG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50E7-43C4-A341-C414282AB99F}"/>
                </c:ext>
              </c:extLst>
            </c:dLbl>
            <c:dLbl>
              <c:idx val="1"/>
              <c:tx>
                <c:strRef>
                  <c:f>'Access to finance for PPT'!$B$3</c:f>
                  <c:strCache>
                    <c:ptCount val="1"/>
                    <c:pt idx="0">
                      <c:v>DZA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{3D37DBC3-C0EB-4A5A-9A69-0326F86A8965}</c15:txfldGUID>
                      <c15:f>'Access to finance for PPT'!$B$3</c15:f>
                      <c15:dlblFieldTableCache>
                        <c:ptCount val="1"/>
                        <c:pt idx="0">
                          <c:v>DZA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50E7-43C4-A341-C414282AB99F}"/>
                </c:ext>
              </c:extLst>
            </c:dLbl>
            <c:dLbl>
              <c:idx val="2"/>
              <c:tx>
                <c:strRef>
                  <c:f>'Access to finance for PPT'!$B$4</c:f>
                  <c:strCache>
                    <c:ptCount val="1"/>
                    <c:pt idx="0">
                      <c:v>DJI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{CB8486D0-B7E8-4358-A66A-BF300FB6F20C}</c15:txfldGUID>
                      <c15:f>'Access to finance for PPT'!$B$4</c15:f>
                      <c15:dlblFieldTableCache>
                        <c:ptCount val="1"/>
                        <c:pt idx="0">
                          <c:v>DJI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50E7-43C4-A341-C414282AB99F}"/>
                </c:ext>
              </c:extLst>
            </c:dLbl>
            <c:dLbl>
              <c:idx val="3"/>
              <c:tx>
                <c:strRef>
                  <c:f>'Access to finance for PPT'!$B$5</c:f>
                  <c:strCache>
                    <c:ptCount val="1"/>
                    <c:pt idx="0">
                      <c:v>EGY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{6EBB2F70-F659-4527-B4DB-C83AFD08FC2E}</c15:txfldGUID>
                      <c15:f>'Access to finance for PPT'!$B$5</c15:f>
                      <c15:dlblFieldTableCache>
                        <c:ptCount val="1"/>
                        <c:pt idx="0">
                          <c:v>EGY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50E7-43C4-A341-C414282AB99F}"/>
                </c:ext>
              </c:extLst>
            </c:dLbl>
            <c:dLbl>
              <c:idx val="4"/>
              <c:layout>
                <c:manualLayout>
                  <c:x val="5.4499113616188546E-3"/>
                  <c:y val="-2.8481070515788635E-3"/>
                </c:manualLayout>
              </c:layout>
              <c:tx>
                <c:strRef>
                  <c:f>'Access to finance for PPT'!$B$6</c:f>
                  <c:strCache>
                    <c:ptCount val="1"/>
                    <c:pt idx="0">
                      <c:v>IRQ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101754385964909E-2"/>
                      <c:h val="4.1594900510607997E-2"/>
                    </c:manualLayout>
                  </c15:layout>
                  <c15:dlblFieldTable>
                    <c15:dlblFTEntry>
                      <c15:txfldGUID>{58653668-CF77-4AAA-B27E-E9436BAABA3C}</c15:txfldGUID>
                      <c15:f>'Access to finance for PPT'!$B$6</c15:f>
                      <c15:dlblFieldTableCache>
                        <c:ptCount val="1"/>
                        <c:pt idx="0">
                          <c:v>IRQ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50E7-43C4-A341-C414282AB99F}"/>
                </c:ext>
              </c:extLst>
            </c:dLbl>
            <c:dLbl>
              <c:idx val="5"/>
              <c:tx>
                <c:strRef>
                  <c:f>'Access to finance for PPT'!$B$7</c:f>
                  <c:strCache>
                    <c:ptCount val="1"/>
                    <c:pt idx="0">
                      <c:v>JOR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{D9AF622C-CF90-4D99-8290-19F6A5B6397A}</c15:txfldGUID>
                      <c15:f>'Access to finance for PPT'!$B$7</c15:f>
                      <c15:dlblFieldTableCache>
                        <c:ptCount val="1"/>
                        <c:pt idx="0">
                          <c:v>JOR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50E7-43C4-A341-C414282AB99F}"/>
                </c:ext>
              </c:extLst>
            </c:dLbl>
            <c:dLbl>
              <c:idx val="6"/>
              <c:tx>
                <c:strRef>
                  <c:f>'Access to finance for PPT'!$B$8</c:f>
                  <c:strCache>
                    <c:ptCount val="1"/>
                    <c:pt idx="0">
                      <c:v>LBN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{C111B021-A3C0-4B20-8E66-7681E442E568}</c15:txfldGUID>
                      <c15:f>'Access to finance for PPT'!$B$8</c15:f>
                      <c15:dlblFieldTableCache>
                        <c:ptCount val="1"/>
                        <c:pt idx="0">
                          <c:v>LBN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50E7-43C4-A341-C414282AB99F}"/>
                </c:ext>
              </c:extLst>
            </c:dLbl>
            <c:dLbl>
              <c:idx val="7"/>
              <c:tx>
                <c:strRef>
                  <c:f>'Access to finance for PPT'!$B$9</c:f>
                  <c:strCache>
                    <c:ptCount val="1"/>
                    <c:pt idx="0">
                      <c:v>MAR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{91053511-0C1D-4ABB-944D-2A8808F7D36A}</c15:txfldGUID>
                      <c15:f>'Access to finance for PPT'!$B$9</c15:f>
                      <c15:dlblFieldTableCache>
                        <c:ptCount val="1"/>
                        <c:pt idx="0">
                          <c:v>MAR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50E7-43C4-A341-C414282AB99F}"/>
                </c:ext>
              </c:extLst>
            </c:dLbl>
            <c:dLbl>
              <c:idx val="8"/>
              <c:tx>
                <c:strRef>
                  <c:f>'Access to finance for PPT'!$B$10</c:f>
                  <c:strCache>
                    <c:ptCount val="1"/>
                    <c:pt idx="0">
                      <c:v>PAK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{036C1EFF-BD90-4140-B516-0DD2540A21A8}</c15:txfldGUID>
                      <c15:f>'Access to finance for PPT'!$B$10</c15:f>
                      <c15:dlblFieldTableCache>
                        <c:ptCount val="1"/>
                        <c:pt idx="0">
                          <c:v>PAK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50E7-43C4-A341-C414282AB99F}"/>
                </c:ext>
              </c:extLst>
            </c:dLbl>
            <c:dLbl>
              <c:idx val="9"/>
              <c:tx>
                <c:strRef>
                  <c:f>'Access to finance for PPT'!$B$11</c:f>
                  <c:strCache>
                    <c:ptCount val="1"/>
                    <c:pt idx="0">
                      <c:v>TUN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{57BABF62-3513-4A68-947C-9A061359F885}</c15:txfldGUID>
                      <c15:f>'Access to finance for PPT'!$B$11</c15:f>
                      <c15:dlblFieldTableCache>
                        <c:ptCount val="1"/>
                        <c:pt idx="0">
                          <c:v>TUN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50E7-43C4-A341-C414282AB99F}"/>
                </c:ext>
              </c:extLst>
            </c:dLbl>
            <c:dLbl>
              <c:idx val="10"/>
              <c:layout>
                <c:manualLayout>
                  <c:x val="-2.1679465799111E-5"/>
                  <c:y val="3.8869847651677496E-2"/>
                </c:manualLayout>
              </c:layout>
              <c:tx>
                <c:strRef>
                  <c:f>'Access to finance for PPT'!$B$12</c:f>
                  <c:strCache>
                    <c:ptCount val="1"/>
                    <c:pt idx="0">
                      <c:v>YEM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{E0FBA524-5FDD-44BA-82C9-FA741AF69FF7}</c15:txfldGUID>
                      <c15:f>'Access to finance for PPT'!$B$12</c15:f>
                      <c15:dlblFieldTableCache>
                        <c:ptCount val="1"/>
                        <c:pt idx="0">
                          <c:v>YEM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50E7-43C4-A341-C414282AB99F}"/>
                </c:ext>
              </c:extLst>
            </c:dLbl>
            <c:dLbl>
              <c:idx val="11"/>
              <c:tx>
                <c:strRef>
                  <c:f>'Access to finance for PPT'!$B$13</c:f>
                  <c:strCache>
                    <c:ptCount val="1"/>
                    <c:pt idx="0">
                      <c:v>WBG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{E0B59A1C-342E-4B1B-8AB1-516F40C1DC31}</c15:txfldGUID>
                      <c15:f>'Access to finance for PPT'!$B$13</c15:f>
                      <c15:dlblFieldTableCache>
                        <c:ptCount val="1"/>
                        <c:pt idx="0">
                          <c:v>WBG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50E7-43C4-A341-C414282AB99F}"/>
                </c:ext>
              </c:extLst>
            </c:dLbl>
            <c:dLbl>
              <c:idx val="12"/>
              <c:layout>
                <c:manualLayout>
                  <c:x val="-8.9918846471003892E-3"/>
                  <c:y val="-2.699929801825201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EMDE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E7-43C4-A341-C414282AB99F}"/>
                </c:ext>
              </c:extLst>
            </c:dLbl>
            <c:dLbl>
              <c:idx val="13"/>
              <c:tx>
                <c:strRef>
                  <c:f>'Access to finance for PPT'!$B$15</c:f>
                  <c:strCache>
                    <c:ptCount val="1"/>
                    <c:pt idx="0">
                      <c:v>MENAP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{699AF384-70BB-468B-AF11-02C703DF3111}</c15:txfldGUID>
                      <c15:f>'Access to finance for PPT'!$B$15</c15:f>
                      <c15:dlblFieldTableCache>
                        <c:ptCount val="1"/>
                        <c:pt idx="0">
                          <c:v>MENAP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50E7-43C4-A341-C414282AB99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E7-43C4-A341-C414282AB9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Segoe UI"/>
                    <a:ea typeface="Segoe UI"/>
                    <a:cs typeface="Segoe U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'Access to finance for PPT'!$C$2:$C$15</c:f>
              <c:numCache>
                <c:formatCode>General</c:formatCode>
                <c:ptCount val="14"/>
                <c:pt idx="0">
                  <c:v>5.0999999999999996</c:v>
                </c:pt>
                <c:pt idx="1">
                  <c:v>31.1</c:v>
                </c:pt>
                <c:pt idx="2">
                  <c:v>30.5</c:v>
                </c:pt>
                <c:pt idx="3">
                  <c:v>6.6</c:v>
                </c:pt>
                <c:pt idx="4">
                  <c:v>3.8</c:v>
                </c:pt>
                <c:pt idx="5">
                  <c:v>16.7</c:v>
                </c:pt>
                <c:pt idx="6">
                  <c:v>57.3</c:v>
                </c:pt>
                <c:pt idx="7">
                  <c:v>51.9</c:v>
                </c:pt>
                <c:pt idx="8">
                  <c:v>6.7</c:v>
                </c:pt>
                <c:pt idx="9">
                  <c:v>53.6</c:v>
                </c:pt>
                <c:pt idx="10">
                  <c:v>4.7</c:v>
                </c:pt>
                <c:pt idx="11">
                  <c:v>6</c:v>
                </c:pt>
                <c:pt idx="12">
                  <c:v>34.095312499999999</c:v>
                </c:pt>
                <c:pt idx="13" formatCode="0.0">
                  <c:v>22.833333333333332</c:v>
                </c:pt>
              </c:numCache>
            </c:numRef>
          </c:xVal>
          <c:yVal>
            <c:numRef>
              <c:f>'Access to finance for PPT'!$D$2:$D$15</c:f>
              <c:numCache>
                <c:formatCode>General</c:formatCode>
                <c:ptCount val="14"/>
                <c:pt idx="0">
                  <c:v>52.4</c:v>
                </c:pt>
                <c:pt idx="1">
                  <c:v>49.9</c:v>
                </c:pt>
                <c:pt idx="2">
                  <c:v>88.2</c:v>
                </c:pt>
                <c:pt idx="3">
                  <c:v>71.5</c:v>
                </c:pt>
                <c:pt idx="4">
                  <c:v>53.8</c:v>
                </c:pt>
                <c:pt idx="5">
                  <c:v>57.2</c:v>
                </c:pt>
                <c:pt idx="6">
                  <c:v>58.5</c:v>
                </c:pt>
                <c:pt idx="7">
                  <c:v>72.3</c:v>
                </c:pt>
                <c:pt idx="8">
                  <c:v>86.8</c:v>
                </c:pt>
                <c:pt idx="9">
                  <c:v>76.099999999999994</c:v>
                </c:pt>
                <c:pt idx="10">
                  <c:v>54.5</c:v>
                </c:pt>
                <c:pt idx="11">
                  <c:v>46.7</c:v>
                </c:pt>
                <c:pt idx="12">
                  <c:v>73.425781250000014</c:v>
                </c:pt>
                <c:pt idx="13" formatCode="0.0">
                  <c:v>64.416666666666657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50E7-43C4-A341-C414282AB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5031648"/>
        <c:axId val="1124357232"/>
      </c:scatterChart>
      <c:valAx>
        <c:axId val="101503164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 dirty="0"/>
                  <a:t>Percent of firms with bank credit</a:t>
                </a:r>
              </a:p>
            </c:rich>
          </c:tx>
          <c:layout>
            <c:manualLayout>
              <c:xMode val="edge"/>
              <c:yMode val="edge"/>
              <c:x val="0.31286472004557775"/>
              <c:y val="0.778713753442410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24357232"/>
        <c:crosses val="autoZero"/>
        <c:crossBetween val="midCat"/>
        <c:majorUnit val="10"/>
      </c:valAx>
      <c:valAx>
        <c:axId val="1124357232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0" dirty="0"/>
                  <a:t>Firms </a:t>
                </a:r>
                <a:r>
                  <a:rPr lang="en-US" b="1" dirty="0"/>
                  <a:t>not</a:t>
                </a:r>
                <a:r>
                  <a:rPr lang="en-US" b="0" dirty="0"/>
                  <a:t> identifying access</a:t>
                </a:r>
              </a:p>
              <a:p>
                <a:pPr>
                  <a:defRPr b="1"/>
                </a:pPr>
                <a:r>
                  <a:rPr lang="en-US" b="0" dirty="0"/>
                  <a:t> as major constraint</a:t>
                </a:r>
              </a:p>
            </c:rich>
          </c:tx>
          <c:layout>
            <c:manualLayout>
              <c:xMode val="edge"/>
              <c:yMode val="edge"/>
              <c:x val="2.0362202605447625E-3"/>
              <c:y val="0.176357501319138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01503164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15828398632928"/>
          <c:y val="7.8891545102487845E-2"/>
          <c:w val="0.68849571148030919"/>
          <c:h val="0.70898715115692013"/>
        </c:manualLayout>
      </c:layout>
      <c:scatterChart>
        <c:scatterStyle val="lineMarker"/>
        <c:varyColors val="0"/>
        <c:ser>
          <c:idx val="1"/>
          <c:order val="0"/>
          <c:tx>
            <c:v>MENAPOI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489475433356063E-2"/>
                  <c:y val="-3.7164426413440033E-2"/>
                </c:manualLayout>
              </c:layout>
              <c:tx>
                <c:strRef>
                  <c:f>Data!$B$2</c:f>
                  <c:strCache>
                    <c:ptCount val="1"/>
                    <c:pt idx="0">
                      <c:v>AFG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{01FB0C2B-FD7E-4A6E-ADBF-7429CE7C486A}</c15:txfldGUID>
                      <c15:f>Data!$B$2</c15:f>
                      <c15:dlblFieldTableCache>
                        <c:ptCount val="1"/>
                        <c:pt idx="0">
                          <c:v>AFG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FAC6-43E2-A14D-35FB9F6BFF4B}"/>
                </c:ext>
              </c:extLst>
            </c:dLbl>
            <c:dLbl>
              <c:idx val="1"/>
              <c:tx>
                <c:strRef>
                  <c:f>Data!$B$3</c:f>
                  <c:strCache>
                    <c:ptCount val="1"/>
                    <c:pt idx="0">
                      <c:v>ALB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{CD7C128D-5910-4521-BAD4-09070AF91F72}</c15:txfldGUID>
                      <c15:f>Data!$B$3</c15:f>
                      <c15:dlblFieldTableCache>
                        <c:ptCount val="1"/>
                        <c:pt idx="0">
                          <c:v>ALB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FAC6-43E2-A14D-35FB9F6BFF4B}"/>
                </c:ext>
              </c:extLst>
            </c:dLbl>
            <c:dLbl>
              <c:idx val="2"/>
              <c:tx>
                <c:strRef>
                  <c:f>Data!$B$4</c:f>
                  <c:strCache>
                    <c:ptCount val="1"/>
                    <c:pt idx="0">
                      <c:v>DZA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{5456ADB8-164D-456C-9CEB-AE5ED3F9F811}</c15:txfldGUID>
                      <c15:f>Data!$B$4</c15:f>
                      <c15:dlblFieldTableCache>
                        <c:ptCount val="1"/>
                        <c:pt idx="0">
                          <c:v>DZA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FAC6-43E2-A14D-35FB9F6BFF4B}"/>
                </c:ext>
              </c:extLst>
            </c:dLbl>
            <c:dLbl>
              <c:idx val="3"/>
              <c:tx>
                <c:strRef>
                  <c:f>Data!$B$5</c:f>
                  <c:strCache>
                    <c:ptCount val="1"/>
                    <c:pt idx="0">
                      <c:v>AGO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{57BBAD00-746F-4877-B953-F60E72F33BE2}</c15:txfldGUID>
                      <c15:f>Data!$B$5</c15:f>
                      <c15:dlblFieldTableCache>
                        <c:ptCount val="1"/>
                        <c:pt idx="0">
                          <c:v>AGO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FAC6-43E2-A14D-35FB9F6BFF4B}"/>
                </c:ext>
              </c:extLst>
            </c:dLbl>
            <c:dLbl>
              <c:idx val="4"/>
              <c:tx>
                <c:strRef>
                  <c:f>Data!$B$6</c:f>
                  <c:strCache>
                    <c:ptCount val="1"/>
                    <c:pt idx="0">
                      <c:v>ATG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{2E139B87-39C4-4363-A99B-6FF0771EB36A}</c15:txfldGUID>
                      <c15:f>Data!$B$6</c15:f>
                      <c15:dlblFieldTableCache>
                        <c:ptCount val="1"/>
                        <c:pt idx="0">
                          <c:v>ATG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FAC6-43E2-A14D-35FB9F6BFF4B}"/>
                </c:ext>
              </c:extLst>
            </c:dLbl>
            <c:dLbl>
              <c:idx val="5"/>
              <c:tx>
                <c:strRef>
                  <c:f>Data!$B$7</c:f>
                  <c:strCache>
                    <c:ptCount val="1"/>
                    <c:pt idx="0">
                      <c:v>ARG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{AD754C29-63CB-49E5-96FA-7AE2D20E2DB6}</c15:txfldGUID>
                      <c15:f>Data!$B$7</c15:f>
                      <c15:dlblFieldTableCache>
                        <c:ptCount val="1"/>
                        <c:pt idx="0">
                          <c:v>ARG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FAC6-43E2-A14D-35FB9F6BFF4B}"/>
                </c:ext>
              </c:extLst>
            </c:dLbl>
            <c:dLbl>
              <c:idx val="6"/>
              <c:tx>
                <c:strRef>
                  <c:f>Data!$B$8</c:f>
                  <c:strCache>
                    <c:ptCount val="1"/>
                    <c:pt idx="0">
                      <c:v>ARM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{1FEDC5DB-D27B-4E57-97D7-74F3106CAA3D}</c15:txfldGUID>
                      <c15:f>Data!$B$8</c15:f>
                      <c15:dlblFieldTableCache>
                        <c:ptCount val="1"/>
                        <c:pt idx="0">
                          <c:v>ARM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FAC6-43E2-A14D-35FB9F6BFF4B}"/>
                </c:ext>
              </c:extLst>
            </c:dLbl>
            <c:dLbl>
              <c:idx val="7"/>
              <c:tx>
                <c:strRef>
                  <c:f>Data!$B$9</c:f>
                  <c:strCache>
                    <c:ptCount val="1"/>
                    <c:pt idx="0">
                      <c:v>AZE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{035F73E4-DEB3-402C-972F-5FD76F89E255}</c15:txfldGUID>
                      <c15:f>Data!$B$9</c15:f>
                      <c15:dlblFieldTableCache>
                        <c:ptCount val="1"/>
                        <c:pt idx="0">
                          <c:v>AZE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FAC6-43E2-A14D-35FB9F6BFF4B}"/>
                </c:ext>
              </c:extLst>
            </c:dLbl>
            <c:dLbl>
              <c:idx val="8"/>
              <c:tx>
                <c:strRef>
                  <c:f>Data!$B$10</c:f>
                  <c:strCache>
                    <c:ptCount val="1"/>
                    <c:pt idx="0">
                      <c:v>BHS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{0A580F8D-FA77-45AD-9E00-36AEEC361C89}</c15:txfldGUID>
                      <c15:f>Data!$B$10</c15:f>
                      <c15:dlblFieldTableCache>
                        <c:ptCount val="1"/>
                        <c:pt idx="0">
                          <c:v>BHS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FAC6-43E2-A14D-35FB9F6BFF4B}"/>
                </c:ext>
              </c:extLst>
            </c:dLbl>
            <c:dLbl>
              <c:idx val="9"/>
              <c:tx>
                <c:strRef>
                  <c:f>Data!$B$11</c:f>
                  <c:strCache>
                    <c:ptCount val="1"/>
                    <c:pt idx="0">
                      <c:v>BHR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{F7AFDE52-3667-4468-AA4A-924E1530A8BB}</c15:txfldGUID>
                      <c15:f>Data!$B$11</c15:f>
                      <c15:dlblFieldTableCache>
                        <c:ptCount val="1"/>
                        <c:pt idx="0">
                          <c:v>BHR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FAC6-43E2-A14D-35FB9F6BFF4B}"/>
                </c:ext>
              </c:extLst>
            </c:dLbl>
            <c:dLbl>
              <c:idx val="10"/>
              <c:tx>
                <c:strRef>
                  <c:f>Data!$B$12</c:f>
                  <c:strCache>
                    <c:ptCount val="1"/>
                    <c:pt idx="0">
                      <c:v>BGD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{81771E0C-0B3A-4039-B593-6C13609BDB6D}</c15:txfldGUID>
                      <c15:f>Data!$B$12</c15:f>
                      <c15:dlblFieldTableCache>
                        <c:ptCount val="1"/>
                        <c:pt idx="0">
                          <c:v>BGD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FAC6-43E2-A14D-35FB9F6BFF4B}"/>
                </c:ext>
              </c:extLst>
            </c:dLbl>
            <c:dLbl>
              <c:idx val="11"/>
              <c:tx>
                <c:strRef>
                  <c:f>Data!$B$13</c:f>
                  <c:strCache>
                    <c:ptCount val="1"/>
                    <c:pt idx="0">
                      <c:v>BRB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{1A4782DE-91FE-446F-9C98-17F8ACE6241C}</c15:txfldGUID>
                      <c15:f>Data!$B$13</c15:f>
                      <c15:dlblFieldTableCache>
                        <c:ptCount val="1"/>
                        <c:pt idx="0">
                          <c:v>BRB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FAC6-43E2-A14D-35FB9F6BFF4B}"/>
                </c:ext>
              </c:extLst>
            </c:dLbl>
            <c:dLbl>
              <c:idx val="12"/>
              <c:tx>
                <c:strRef>
                  <c:f>Data!$B$14</c:f>
                  <c:strCache>
                    <c:ptCount val="1"/>
                    <c:pt idx="0">
                      <c:v>BLR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{FCB3682F-22C2-4841-84EC-35363BCBA5A0}</c15:txfldGUID>
                      <c15:f>Data!$B$14</c15:f>
                      <c15:dlblFieldTableCache>
                        <c:ptCount val="1"/>
                        <c:pt idx="0">
                          <c:v>BLR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FAC6-43E2-A14D-35FB9F6BFF4B}"/>
                </c:ext>
              </c:extLst>
            </c:dLbl>
            <c:dLbl>
              <c:idx val="13"/>
              <c:tx>
                <c:strRef>
                  <c:f>Data!$B$15</c:f>
                  <c:strCache>
                    <c:ptCount val="1"/>
                    <c:pt idx="0">
                      <c:v>BLZ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{5E24DBEE-9F01-4995-95E3-4C40E977D2CC}</c15:txfldGUID>
                      <c15:f>Data!$B$15</c15:f>
                      <c15:dlblFieldTableCache>
                        <c:ptCount val="1"/>
                        <c:pt idx="0">
                          <c:v>BLZ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FAC6-43E2-A14D-35FB9F6BFF4B}"/>
                </c:ext>
              </c:extLst>
            </c:dLbl>
            <c:dLbl>
              <c:idx val="14"/>
              <c:tx>
                <c:strRef>
                  <c:f>Data!$B$16</c:f>
                  <c:strCache>
                    <c:ptCount val="1"/>
                    <c:pt idx="0">
                      <c:v>BEN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{559035EB-7891-434E-9B91-A4335E4D2A77}</c15:txfldGUID>
                      <c15:f>Data!$B$16</c15:f>
                      <c15:dlblFieldTableCache>
                        <c:ptCount val="1"/>
                        <c:pt idx="0">
                          <c:v>BEN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FAC6-43E2-A14D-35FB9F6BFF4B}"/>
                </c:ext>
              </c:extLst>
            </c:dLbl>
            <c:dLbl>
              <c:idx val="15"/>
              <c:tx>
                <c:strRef>
                  <c:f>Data!$B$17</c:f>
                  <c:strCache>
                    <c:ptCount val="1"/>
                    <c:pt idx="0">
                      <c:v>BTN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{59C246C5-A0E2-449B-B1F5-A252D5753AC5}</c15:txfldGUID>
                      <c15:f>Data!$B$17</c15:f>
                      <c15:dlblFieldTableCache>
                        <c:ptCount val="1"/>
                        <c:pt idx="0">
                          <c:v>BTN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FAC6-43E2-A14D-35FB9F6BFF4B}"/>
                </c:ext>
              </c:extLst>
            </c:dLbl>
            <c:dLbl>
              <c:idx val="16"/>
              <c:tx>
                <c:strRef>
                  <c:f>Data!$B$18</c:f>
                  <c:strCache>
                    <c:ptCount val="1"/>
                    <c:pt idx="0">
                      <c:v>BOL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{E6F77234-F761-4A50-97FC-1CAD17EFDC0B}</c15:txfldGUID>
                      <c15:f>Data!$B$18</c15:f>
                      <c15:dlblFieldTableCache>
                        <c:ptCount val="1"/>
                        <c:pt idx="0">
                          <c:v>BOL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FAC6-43E2-A14D-35FB9F6BFF4B}"/>
                </c:ext>
              </c:extLst>
            </c:dLbl>
            <c:dLbl>
              <c:idx val="17"/>
              <c:tx>
                <c:strRef>
                  <c:f>Data!$B$19</c:f>
                  <c:strCache>
                    <c:ptCount val="1"/>
                    <c:pt idx="0">
                      <c:v>BIH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{1D6D74EB-CDAF-4CBA-A9FC-D35AF5CCF420}</c15:txfldGUID>
                      <c15:f>Data!$B$19</c15:f>
                      <c15:dlblFieldTableCache>
                        <c:ptCount val="1"/>
                        <c:pt idx="0">
                          <c:v>BIH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FAC6-43E2-A14D-35FB9F6BFF4B}"/>
                </c:ext>
              </c:extLst>
            </c:dLbl>
            <c:dLbl>
              <c:idx val="18"/>
              <c:tx>
                <c:strRef>
                  <c:f>Data!$B$20</c:f>
                  <c:strCache>
                    <c:ptCount val="1"/>
                    <c:pt idx="0">
                      <c:v>BWA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{BFD16B64-72C0-4B01-92A4-6F0165BC39B7}</c15:txfldGUID>
                      <c15:f>Data!$B$20</c15:f>
                      <c15:dlblFieldTableCache>
                        <c:ptCount val="1"/>
                        <c:pt idx="0">
                          <c:v>BWA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FAC6-43E2-A14D-35FB9F6BFF4B}"/>
                </c:ext>
              </c:extLst>
            </c:dLbl>
            <c:dLbl>
              <c:idx val="19"/>
              <c:tx>
                <c:strRef>
                  <c:f>Data!$B$21</c:f>
                  <c:strCache>
                    <c:ptCount val="1"/>
                    <c:pt idx="0">
                      <c:v>BRA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{1F0A9DA3-ED4B-4D33-BA2A-0F3694B2CF61}</c15:txfldGUID>
                      <c15:f>Data!$B$21</c15:f>
                      <c15:dlblFieldTableCache>
                        <c:ptCount val="1"/>
                        <c:pt idx="0">
                          <c:v>BRA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FAC6-43E2-A14D-35FB9F6BFF4B}"/>
                </c:ext>
              </c:extLst>
            </c:dLbl>
            <c:dLbl>
              <c:idx val="20"/>
              <c:tx>
                <c:strRef>
                  <c:f>Data!$B$22</c:f>
                  <c:strCache>
                    <c:ptCount val="1"/>
                    <c:pt idx="0">
                      <c:v>BRN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{F492ABD0-9116-4744-ABC8-2D11271B1035}</c15:txfldGUID>
                      <c15:f>Data!$B$22</c15:f>
                      <c15:dlblFieldTableCache>
                        <c:ptCount val="1"/>
                        <c:pt idx="0">
                          <c:v>BRN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FAC6-43E2-A14D-35FB9F6BFF4B}"/>
                </c:ext>
              </c:extLst>
            </c:dLbl>
            <c:dLbl>
              <c:idx val="21"/>
              <c:tx>
                <c:strRef>
                  <c:f>Data!$B$23</c:f>
                  <c:strCache>
                    <c:ptCount val="1"/>
                    <c:pt idx="0">
                      <c:v>BGR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{242E6F7E-4049-4F2A-ABF8-AFC10E78F094}</c15:txfldGUID>
                      <c15:f>Data!$B$23</c15:f>
                      <c15:dlblFieldTableCache>
                        <c:ptCount val="1"/>
                        <c:pt idx="0">
                          <c:v>BGR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FAC6-43E2-A14D-35FB9F6BFF4B}"/>
                </c:ext>
              </c:extLst>
            </c:dLbl>
            <c:dLbl>
              <c:idx val="22"/>
              <c:tx>
                <c:strRef>
                  <c:f>Data!$B$24</c:f>
                  <c:strCache>
                    <c:ptCount val="1"/>
                    <c:pt idx="0">
                      <c:v>BFA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{872C64D3-23BF-4AC6-97BD-7EF556064380}</c15:txfldGUID>
                      <c15:f>Data!$B$24</c15:f>
                      <c15:dlblFieldTableCache>
                        <c:ptCount val="1"/>
                        <c:pt idx="0">
                          <c:v>BFA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FAC6-43E2-A14D-35FB9F6BFF4B}"/>
                </c:ext>
              </c:extLst>
            </c:dLbl>
            <c:dLbl>
              <c:idx val="23"/>
              <c:tx>
                <c:strRef>
                  <c:f>Data!$B$25</c:f>
                  <c:strCache>
                    <c:ptCount val="1"/>
                    <c:pt idx="0">
                      <c:v>BDI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{99B7D99F-8221-4CA2-96B2-5ED8BC59053B}</c15:txfldGUID>
                      <c15:f>Data!$B$25</c15:f>
                      <c15:dlblFieldTableCache>
                        <c:ptCount val="1"/>
                        <c:pt idx="0">
                          <c:v>BDI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FAC6-43E2-A14D-35FB9F6BFF4B}"/>
                </c:ext>
              </c:extLst>
            </c:dLbl>
            <c:dLbl>
              <c:idx val="24"/>
              <c:tx>
                <c:strRef>
                  <c:f>Data!$B$26</c:f>
                  <c:strCache>
                    <c:ptCount val="1"/>
                    <c:pt idx="0">
                      <c:v>KHM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{D7A3D0B2-C7BA-43D2-B44E-192BD4126B0F}</c15:txfldGUID>
                      <c15:f>Data!$B$26</c15:f>
                      <c15:dlblFieldTableCache>
                        <c:ptCount val="1"/>
                        <c:pt idx="0">
                          <c:v>KHM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FAC6-43E2-A14D-35FB9F6BFF4B}"/>
                </c:ext>
              </c:extLst>
            </c:dLbl>
            <c:dLbl>
              <c:idx val="25"/>
              <c:tx>
                <c:strRef>
                  <c:f>Data!$B$27</c:f>
                  <c:strCache>
                    <c:ptCount val="1"/>
                    <c:pt idx="0">
                      <c:v>CMR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{81DB7793-25F1-4F6C-B96B-3F20E0F089B5}</c15:txfldGUID>
                      <c15:f>Data!$B$27</c15:f>
                      <c15:dlblFieldTableCache>
                        <c:ptCount val="1"/>
                        <c:pt idx="0">
                          <c:v>CMR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FAC6-43E2-A14D-35FB9F6BFF4B}"/>
                </c:ext>
              </c:extLst>
            </c:dLbl>
            <c:dLbl>
              <c:idx val="26"/>
              <c:tx>
                <c:strRef>
                  <c:f>Data!$B$28</c:f>
                  <c:strCache>
                    <c:ptCount val="1"/>
                    <c:pt idx="0">
                      <c:v>CPV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{615CD1E1-46EA-485B-A79B-8117C590D37E}</c15:txfldGUID>
                      <c15:f>Data!$B$28</c15:f>
                      <c15:dlblFieldTableCache>
                        <c:ptCount val="1"/>
                        <c:pt idx="0">
                          <c:v>CPV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FAC6-43E2-A14D-35FB9F6BFF4B}"/>
                </c:ext>
              </c:extLst>
            </c:dLbl>
            <c:dLbl>
              <c:idx val="27"/>
              <c:tx>
                <c:strRef>
                  <c:f>Data!$B$29</c:f>
                  <c:strCache>
                    <c:ptCount val="1"/>
                    <c:pt idx="0">
                      <c:v>CAF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{100AFB2B-BDE7-4C2E-9C52-CD4EF288CD34}</c15:txfldGUID>
                      <c15:f>Data!$B$29</c15:f>
                      <c15:dlblFieldTableCache>
                        <c:ptCount val="1"/>
                        <c:pt idx="0">
                          <c:v>CAF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FAC6-43E2-A14D-35FB9F6BFF4B}"/>
                </c:ext>
              </c:extLst>
            </c:dLbl>
            <c:dLbl>
              <c:idx val="28"/>
              <c:tx>
                <c:strRef>
                  <c:f>Data!$B$30</c:f>
                  <c:strCache>
                    <c:ptCount val="1"/>
                    <c:pt idx="0">
                      <c:v>TCD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{FF7B394F-524C-44B6-878A-F4361A8E0046}</c15:txfldGUID>
                      <c15:f>Data!$B$30</c15:f>
                      <c15:dlblFieldTableCache>
                        <c:ptCount val="1"/>
                        <c:pt idx="0">
                          <c:v>TCD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FAC6-43E2-A14D-35FB9F6BFF4B}"/>
                </c:ext>
              </c:extLst>
            </c:dLbl>
            <c:dLbl>
              <c:idx val="29"/>
              <c:tx>
                <c:strRef>
                  <c:f>Data!$B$31</c:f>
                  <c:strCache>
                    <c:ptCount val="1"/>
                    <c:pt idx="0">
                      <c:v>CHL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{702F0F6B-4D12-4AE8-B15C-9D2107BFBB21}</c15:txfldGUID>
                      <c15:f>Data!$B$31</c15:f>
                      <c15:dlblFieldTableCache>
                        <c:ptCount val="1"/>
                        <c:pt idx="0">
                          <c:v>CHL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FAC6-43E2-A14D-35FB9F6BFF4B}"/>
                </c:ext>
              </c:extLst>
            </c:dLbl>
            <c:dLbl>
              <c:idx val="30"/>
              <c:tx>
                <c:strRef>
                  <c:f>Data!$B$32</c:f>
                  <c:strCache>
                    <c:ptCount val="1"/>
                    <c:pt idx="0">
                      <c:v>CHN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{44C054E6-CDE1-459F-9A17-1BF029361091}</c15:txfldGUID>
                      <c15:f>Data!$B$32</c15:f>
                      <c15:dlblFieldTableCache>
                        <c:ptCount val="1"/>
                        <c:pt idx="0">
                          <c:v>CHN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FAC6-43E2-A14D-35FB9F6BFF4B}"/>
                </c:ext>
              </c:extLst>
            </c:dLbl>
            <c:dLbl>
              <c:idx val="31"/>
              <c:tx>
                <c:strRef>
                  <c:f>Data!$B$33</c:f>
                  <c:strCache>
                    <c:ptCount val="1"/>
                    <c:pt idx="0">
                      <c:v>COL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{2B7E8D42-6D10-48C0-A853-2F49D121CCE1}</c15:txfldGUID>
                      <c15:f>Data!$B$33</c15:f>
                      <c15:dlblFieldTableCache>
                        <c:ptCount val="1"/>
                        <c:pt idx="0">
                          <c:v>COL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FAC6-43E2-A14D-35FB9F6BFF4B}"/>
                </c:ext>
              </c:extLst>
            </c:dLbl>
            <c:dLbl>
              <c:idx val="32"/>
              <c:tx>
                <c:strRef>
                  <c:f>Data!$B$34</c:f>
                  <c:strCache>
                    <c:ptCount val="1"/>
                    <c:pt idx="0">
                      <c:v>COM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{A3B1B549-5E43-4F80-AC8B-3F885D8A7063}</c15:txfldGUID>
                      <c15:f>Data!$B$34</c15:f>
                      <c15:dlblFieldTableCache>
                        <c:ptCount val="1"/>
                        <c:pt idx="0">
                          <c:v>COM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FAC6-43E2-A14D-35FB9F6BFF4B}"/>
                </c:ext>
              </c:extLst>
            </c:dLbl>
            <c:dLbl>
              <c:idx val="33"/>
              <c:tx>
                <c:strRef>
                  <c:f>Data!$B$35</c:f>
                  <c:strCache>
                    <c:ptCount val="1"/>
                    <c:pt idx="0">
                      <c:v>COD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{FF46AE86-EE25-4125-9096-E6D2E2E489E1}</c15:txfldGUID>
                      <c15:f>Data!$B$35</c15:f>
                      <c15:dlblFieldTableCache>
                        <c:ptCount val="1"/>
                        <c:pt idx="0">
                          <c:v>COD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FAC6-43E2-A14D-35FB9F6BFF4B}"/>
                </c:ext>
              </c:extLst>
            </c:dLbl>
            <c:dLbl>
              <c:idx val="34"/>
              <c:tx>
                <c:strRef>
                  <c:f>Data!$B$36</c:f>
                  <c:strCache>
                    <c:ptCount val="1"/>
                    <c:pt idx="0">
                      <c:v>COG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{06728418-F1B1-4D5C-BE47-58F66457C2EF}</c15:txfldGUID>
                      <c15:f>Data!$B$36</c15:f>
                      <c15:dlblFieldTableCache>
                        <c:ptCount val="1"/>
                        <c:pt idx="0">
                          <c:v>COG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FAC6-43E2-A14D-35FB9F6BFF4B}"/>
                </c:ext>
              </c:extLst>
            </c:dLbl>
            <c:dLbl>
              <c:idx val="35"/>
              <c:tx>
                <c:strRef>
                  <c:f>Data!$B$37</c:f>
                  <c:strCache>
                    <c:ptCount val="1"/>
                    <c:pt idx="0">
                      <c:v>CRI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{328F23D0-EDB7-4374-BF63-DD2911656449}</c15:txfldGUID>
                      <c15:f>Data!$B$37</c15:f>
                      <c15:dlblFieldTableCache>
                        <c:ptCount val="1"/>
                        <c:pt idx="0">
                          <c:v>CRI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FAC6-43E2-A14D-35FB9F6BFF4B}"/>
                </c:ext>
              </c:extLst>
            </c:dLbl>
            <c:dLbl>
              <c:idx val="36"/>
              <c:tx>
                <c:strRef>
                  <c:f>Data!$B$38</c:f>
                  <c:strCache>
                    <c:ptCount val="1"/>
                    <c:pt idx="0">
                      <c:v>CIV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{AB78FA5A-2562-4608-A551-BA0480B0736A}</c15:txfldGUID>
                      <c15:f>Data!$B$38</c15:f>
                      <c15:dlblFieldTableCache>
                        <c:ptCount val="1"/>
                        <c:pt idx="0">
                          <c:v>CIV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FAC6-43E2-A14D-35FB9F6BFF4B}"/>
                </c:ext>
              </c:extLst>
            </c:dLbl>
            <c:dLbl>
              <c:idx val="37"/>
              <c:tx>
                <c:strRef>
                  <c:f>Data!$B$39</c:f>
                  <c:strCache>
                    <c:ptCount val="1"/>
                    <c:pt idx="0">
                      <c:v>HRV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{F72D973A-2525-4EA4-B96B-5DDC19772437}</c15:txfldGUID>
                      <c15:f>Data!$B$39</c15:f>
                      <c15:dlblFieldTableCache>
                        <c:ptCount val="1"/>
                        <c:pt idx="0">
                          <c:v>HRV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FAC6-43E2-A14D-35FB9F6BFF4B}"/>
                </c:ext>
              </c:extLst>
            </c:dLbl>
            <c:dLbl>
              <c:idx val="38"/>
              <c:layout>
                <c:manualLayout>
                  <c:x val="-4.4661086756606738E-2"/>
                  <c:y val="-2.0000792571622468E-2"/>
                </c:manualLayout>
              </c:layout>
              <c:tx>
                <c:strRef>
                  <c:f>Data!$B$40</c:f>
                  <c:strCache>
                    <c:ptCount val="1"/>
                    <c:pt idx="0">
                      <c:v>DJI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{B5985E0D-4CF9-4CB5-BA34-E8DB7EFE3B94}</c15:txfldGUID>
                      <c15:f>Data!$B$40</c15:f>
                      <c15:dlblFieldTableCache>
                        <c:ptCount val="1"/>
                        <c:pt idx="0">
                          <c:v>DJI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6-FAC6-43E2-A14D-35FB9F6BFF4B}"/>
                </c:ext>
              </c:extLst>
            </c:dLbl>
            <c:dLbl>
              <c:idx val="39"/>
              <c:tx>
                <c:strRef>
                  <c:f>Data!$B$41</c:f>
                  <c:strCache>
                    <c:ptCount val="1"/>
                    <c:pt idx="0">
                      <c:v>DMA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{D7B5B4A9-219A-4F50-B879-E1C6802531DB}</c15:txfldGUID>
                      <c15:f>Data!$B$41</c15:f>
                      <c15:dlblFieldTableCache>
                        <c:ptCount val="1"/>
                        <c:pt idx="0">
                          <c:v>DMA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FAC6-43E2-A14D-35FB9F6BFF4B}"/>
                </c:ext>
              </c:extLst>
            </c:dLbl>
            <c:dLbl>
              <c:idx val="40"/>
              <c:tx>
                <c:strRef>
                  <c:f>Data!$B$42</c:f>
                  <c:strCache>
                    <c:ptCount val="1"/>
                    <c:pt idx="0">
                      <c:v>DOM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{A1F164A8-C0F1-4A94-A862-EFD7B5188295}</c15:txfldGUID>
                      <c15:f>Data!$B$42</c15:f>
                      <c15:dlblFieldTableCache>
                        <c:ptCount val="1"/>
                        <c:pt idx="0">
                          <c:v>DOM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8-FAC6-43E2-A14D-35FB9F6BFF4B}"/>
                </c:ext>
              </c:extLst>
            </c:dLbl>
            <c:dLbl>
              <c:idx val="41"/>
              <c:tx>
                <c:strRef>
                  <c:f>Data!$B$43</c:f>
                  <c:strCache>
                    <c:ptCount val="1"/>
                    <c:pt idx="0">
                      <c:v>ECU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{8A701224-2A65-4D4F-AD14-EC9CCC3CA6C2}</c15:txfldGUID>
                      <c15:f>Data!$B$43</c15:f>
                      <c15:dlblFieldTableCache>
                        <c:ptCount val="1"/>
                        <c:pt idx="0">
                          <c:v>ECU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FAC6-43E2-A14D-35FB9F6BFF4B}"/>
                </c:ext>
              </c:extLst>
            </c:dLbl>
            <c:dLbl>
              <c:idx val="42"/>
              <c:layout>
                <c:manualLayout>
                  <c:x val="-6.8457294017275237E-3"/>
                  <c:y val="-1.0509004356667137E-3"/>
                </c:manualLayout>
              </c:layout>
              <c:tx>
                <c:strRef>
                  <c:f>Data!$B$44</c:f>
                  <c:strCache>
                    <c:ptCount val="1"/>
                    <c:pt idx="0">
                      <c:v>EGY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{1E95AC52-7946-49D4-866D-9EB8BABFC6E9}</c15:txfldGUID>
                      <c15:f>Data!$B$44</c15:f>
                      <c15:dlblFieldTableCache>
                        <c:ptCount val="1"/>
                        <c:pt idx="0">
                          <c:v>EGY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A-FAC6-43E2-A14D-35FB9F6BFF4B}"/>
                </c:ext>
              </c:extLst>
            </c:dLbl>
            <c:dLbl>
              <c:idx val="43"/>
              <c:tx>
                <c:strRef>
                  <c:f>Data!$B$45</c:f>
                  <c:strCache>
                    <c:ptCount val="1"/>
                    <c:pt idx="0">
                      <c:v>SLV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{B6D4E504-ECB2-4874-8C5A-CAF9BE001514}</c15:txfldGUID>
                      <c15:f>Data!$B$45</c15:f>
                      <c15:dlblFieldTableCache>
                        <c:ptCount val="1"/>
                        <c:pt idx="0">
                          <c:v>SLV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B-FAC6-43E2-A14D-35FB9F6BFF4B}"/>
                </c:ext>
              </c:extLst>
            </c:dLbl>
            <c:dLbl>
              <c:idx val="44"/>
              <c:tx>
                <c:strRef>
                  <c:f>Data!$B$46</c:f>
                  <c:strCache>
                    <c:ptCount val="1"/>
                    <c:pt idx="0">
                      <c:v>GNQ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{6E0130F0-681E-4BDE-B198-275297E2CDB5}</c15:txfldGUID>
                      <c15:f>Data!$B$46</c15:f>
                      <c15:dlblFieldTableCache>
                        <c:ptCount val="1"/>
                        <c:pt idx="0">
                          <c:v>GNQ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C-FAC6-43E2-A14D-35FB9F6BFF4B}"/>
                </c:ext>
              </c:extLst>
            </c:dLbl>
            <c:dLbl>
              <c:idx val="45"/>
              <c:tx>
                <c:strRef>
                  <c:f>Data!$B$47</c:f>
                  <c:strCache>
                    <c:ptCount val="1"/>
                    <c:pt idx="0">
                      <c:v>ERI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{7ACBCADC-9731-4959-858D-2290AB052F1F}</c15:txfldGUID>
                      <c15:f>Data!$B$47</c15:f>
                      <c15:dlblFieldTableCache>
                        <c:ptCount val="1"/>
                        <c:pt idx="0">
                          <c:v>ERI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D-FAC6-43E2-A14D-35FB9F6BFF4B}"/>
                </c:ext>
              </c:extLst>
            </c:dLbl>
            <c:dLbl>
              <c:idx val="46"/>
              <c:tx>
                <c:strRef>
                  <c:f>Data!$B$48</c:f>
                  <c:strCache>
                    <c:ptCount val="1"/>
                    <c:pt idx="0">
                      <c:v>ETH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{79031492-28E9-443D-8F01-BC6EA582B381}</c15:txfldGUID>
                      <c15:f>Data!$B$48</c15:f>
                      <c15:dlblFieldTableCache>
                        <c:ptCount val="1"/>
                        <c:pt idx="0">
                          <c:v>ETH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E-FAC6-43E2-A14D-35FB9F6BFF4B}"/>
                </c:ext>
              </c:extLst>
            </c:dLbl>
            <c:dLbl>
              <c:idx val="47"/>
              <c:tx>
                <c:strRef>
                  <c:f>Data!$B$49</c:f>
                  <c:strCache>
                    <c:ptCount val="1"/>
                    <c:pt idx="0">
                      <c:v>FJI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{DBFD0123-DB8F-4B98-8A1B-5D629A33E580}</c15:txfldGUID>
                      <c15:f>Data!$B$49</c15:f>
                      <c15:dlblFieldTableCache>
                        <c:ptCount val="1"/>
                        <c:pt idx="0">
                          <c:v>FJI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F-FAC6-43E2-A14D-35FB9F6BFF4B}"/>
                </c:ext>
              </c:extLst>
            </c:dLbl>
            <c:dLbl>
              <c:idx val="48"/>
              <c:tx>
                <c:strRef>
                  <c:f>Data!$B$50</c:f>
                  <c:strCache>
                    <c:ptCount val="1"/>
                    <c:pt idx="0">
                      <c:v>GAB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{0D8869D6-6FF2-473D-B226-AA21B677290D}</c15:txfldGUID>
                      <c15:f>Data!$B$50</c15:f>
                      <c15:dlblFieldTableCache>
                        <c:ptCount val="1"/>
                        <c:pt idx="0">
                          <c:v>GAB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0-FAC6-43E2-A14D-35FB9F6BFF4B}"/>
                </c:ext>
              </c:extLst>
            </c:dLbl>
            <c:dLbl>
              <c:idx val="49"/>
              <c:tx>
                <c:strRef>
                  <c:f>Data!$B$51</c:f>
                  <c:strCache>
                    <c:ptCount val="1"/>
                    <c:pt idx="0">
                      <c:v>GMB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{D7345592-7F0E-4732-9524-FEF8153E1B4D}</c15:txfldGUID>
                      <c15:f>Data!$B$51</c15:f>
                      <c15:dlblFieldTableCache>
                        <c:ptCount val="1"/>
                        <c:pt idx="0">
                          <c:v>GMB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1-FAC6-43E2-A14D-35FB9F6BFF4B}"/>
                </c:ext>
              </c:extLst>
            </c:dLbl>
            <c:dLbl>
              <c:idx val="50"/>
              <c:tx>
                <c:strRef>
                  <c:f>Data!$B$52</c:f>
                  <c:strCache>
                    <c:ptCount val="1"/>
                    <c:pt idx="0">
                      <c:v>GEO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{944A3ED0-5D42-4B98-894A-8BFA8553181D}</c15:txfldGUID>
                      <c15:f>Data!$B$52</c15:f>
                      <c15:dlblFieldTableCache>
                        <c:ptCount val="1"/>
                        <c:pt idx="0">
                          <c:v>GEO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2-FAC6-43E2-A14D-35FB9F6BFF4B}"/>
                </c:ext>
              </c:extLst>
            </c:dLbl>
            <c:dLbl>
              <c:idx val="51"/>
              <c:tx>
                <c:strRef>
                  <c:f>Data!$B$53</c:f>
                  <c:strCache>
                    <c:ptCount val="1"/>
                    <c:pt idx="0">
                      <c:v>GHA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{F04FC947-9C3F-49FC-8FEA-F712437B1CC6}</c15:txfldGUID>
                      <c15:f>Data!$B$53</c15:f>
                      <c15:dlblFieldTableCache>
                        <c:ptCount val="1"/>
                        <c:pt idx="0">
                          <c:v>GHA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3-FAC6-43E2-A14D-35FB9F6BFF4B}"/>
                </c:ext>
              </c:extLst>
            </c:dLbl>
            <c:dLbl>
              <c:idx val="52"/>
              <c:tx>
                <c:strRef>
                  <c:f>Data!$B$54</c:f>
                  <c:strCache>
                    <c:ptCount val="1"/>
                    <c:pt idx="0">
                      <c:v>GRD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{895E6E58-9810-47DF-A28A-B7FC7AC94AD3}</c15:txfldGUID>
                      <c15:f>Data!$B$54</c15:f>
                      <c15:dlblFieldTableCache>
                        <c:ptCount val="1"/>
                        <c:pt idx="0">
                          <c:v>GRD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4-FAC6-43E2-A14D-35FB9F6BFF4B}"/>
                </c:ext>
              </c:extLst>
            </c:dLbl>
            <c:dLbl>
              <c:idx val="53"/>
              <c:tx>
                <c:strRef>
                  <c:f>Data!$B$55</c:f>
                  <c:strCache>
                    <c:ptCount val="1"/>
                    <c:pt idx="0">
                      <c:v>GTM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{46935C79-4308-4858-9260-49947AEF5B52}</c15:txfldGUID>
                      <c15:f>Data!$B$55</c15:f>
                      <c15:dlblFieldTableCache>
                        <c:ptCount val="1"/>
                        <c:pt idx="0">
                          <c:v>GTM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5-FAC6-43E2-A14D-35FB9F6BFF4B}"/>
                </c:ext>
              </c:extLst>
            </c:dLbl>
            <c:dLbl>
              <c:idx val="54"/>
              <c:tx>
                <c:strRef>
                  <c:f>Data!$B$56</c:f>
                  <c:strCache>
                    <c:ptCount val="1"/>
                    <c:pt idx="0">
                      <c:v>GIN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{22699A34-E1BA-4714-9856-0B5C26248245}</c15:txfldGUID>
                      <c15:f>Data!$B$56</c15:f>
                      <c15:dlblFieldTableCache>
                        <c:ptCount val="1"/>
                        <c:pt idx="0">
                          <c:v>GIN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6-FAC6-43E2-A14D-35FB9F6BFF4B}"/>
                </c:ext>
              </c:extLst>
            </c:dLbl>
            <c:dLbl>
              <c:idx val="55"/>
              <c:tx>
                <c:strRef>
                  <c:f>Data!$B$57</c:f>
                  <c:strCache>
                    <c:ptCount val="1"/>
                    <c:pt idx="0">
                      <c:v>GNB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{4D7C2470-8A60-485A-9C65-978FE76E0841}</c15:txfldGUID>
                      <c15:f>Data!$B$57</c15:f>
                      <c15:dlblFieldTableCache>
                        <c:ptCount val="1"/>
                        <c:pt idx="0">
                          <c:v>GNB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7-FAC6-43E2-A14D-35FB9F6BFF4B}"/>
                </c:ext>
              </c:extLst>
            </c:dLbl>
            <c:dLbl>
              <c:idx val="56"/>
              <c:tx>
                <c:strRef>
                  <c:f>Data!$B$58</c:f>
                  <c:strCache>
                    <c:ptCount val="1"/>
                    <c:pt idx="0">
                      <c:v>GUY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{C27FAA2B-DE1F-4F93-8213-C17EBD4EB8AE}</c15:txfldGUID>
                      <c15:f>Data!$B$58</c15:f>
                      <c15:dlblFieldTableCache>
                        <c:ptCount val="1"/>
                        <c:pt idx="0">
                          <c:v>GUY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8-FAC6-43E2-A14D-35FB9F6BFF4B}"/>
                </c:ext>
              </c:extLst>
            </c:dLbl>
            <c:dLbl>
              <c:idx val="57"/>
              <c:tx>
                <c:strRef>
                  <c:f>Data!$B$59</c:f>
                  <c:strCache>
                    <c:ptCount val="1"/>
                    <c:pt idx="0">
                      <c:v>HTI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{FE6C826D-EE4F-49D6-8F13-71F819689302}</c15:txfldGUID>
                      <c15:f>Data!$B$59</c15:f>
                      <c15:dlblFieldTableCache>
                        <c:ptCount val="1"/>
                        <c:pt idx="0">
                          <c:v>HTI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9-FAC6-43E2-A14D-35FB9F6BFF4B}"/>
                </c:ext>
              </c:extLst>
            </c:dLbl>
            <c:dLbl>
              <c:idx val="58"/>
              <c:tx>
                <c:strRef>
                  <c:f>Data!$B$60</c:f>
                  <c:strCache>
                    <c:ptCount val="1"/>
                    <c:pt idx="0">
                      <c:v>HND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{BBB427DF-CDDB-4371-BBD4-D8EA556B27EC}</c15:txfldGUID>
                      <c15:f>Data!$B$60</c15:f>
                      <c15:dlblFieldTableCache>
                        <c:ptCount val="1"/>
                        <c:pt idx="0">
                          <c:v>HND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A-FAC6-43E2-A14D-35FB9F6BFF4B}"/>
                </c:ext>
              </c:extLst>
            </c:dLbl>
            <c:dLbl>
              <c:idx val="59"/>
              <c:tx>
                <c:strRef>
                  <c:f>Data!$B$61</c:f>
                  <c:strCache>
                    <c:ptCount val="1"/>
                    <c:pt idx="0">
                      <c:v>HUN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{1C6C9399-3EB0-4B19-91AE-B8D26DF6EF24}</c15:txfldGUID>
                      <c15:f>Data!$B$61</c15:f>
                      <c15:dlblFieldTableCache>
                        <c:ptCount val="1"/>
                        <c:pt idx="0">
                          <c:v>HUN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B-FAC6-43E2-A14D-35FB9F6BFF4B}"/>
                </c:ext>
              </c:extLst>
            </c:dLbl>
            <c:dLbl>
              <c:idx val="60"/>
              <c:tx>
                <c:strRef>
                  <c:f>Data!$B$62</c:f>
                  <c:strCache>
                    <c:ptCount val="1"/>
                    <c:pt idx="0">
                      <c:v>IND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{A96FEA8C-B257-4E3C-965C-7FC14AB0349B}</c15:txfldGUID>
                      <c15:f>Data!$B$62</c15:f>
                      <c15:dlblFieldTableCache>
                        <c:ptCount val="1"/>
                        <c:pt idx="0">
                          <c:v>IND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C-FAC6-43E2-A14D-35FB9F6BFF4B}"/>
                </c:ext>
              </c:extLst>
            </c:dLbl>
            <c:dLbl>
              <c:idx val="61"/>
              <c:tx>
                <c:strRef>
                  <c:f>Data!$B$63</c:f>
                  <c:strCache>
                    <c:ptCount val="1"/>
                    <c:pt idx="0">
                      <c:v>IDN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{4707F910-B0CC-4142-BFD3-96A827B64CEC}</c15:txfldGUID>
                      <c15:f>Data!$B$63</c15:f>
                      <c15:dlblFieldTableCache>
                        <c:ptCount val="1"/>
                        <c:pt idx="0">
                          <c:v>IDN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D-FAC6-43E2-A14D-35FB9F6BFF4B}"/>
                </c:ext>
              </c:extLst>
            </c:dLbl>
            <c:dLbl>
              <c:idx val="62"/>
              <c:tx>
                <c:strRef>
                  <c:f>Data!$B$64</c:f>
                  <c:strCache>
                    <c:ptCount val="1"/>
                    <c:pt idx="0">
                      <c:v>IRN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{F5CEB0B5-EAF6-4515-B607-E453BDA69051}</c15:txfldGUID>
                      <c15:f>Data!$B$64</c15:f>
                      <c15:dlblFieldTableCache>
                        <c:ptCount val="1"/>
                        <c:pt idx="0">
                          <c:v>IRN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E-FAC6-43E2-A14D-35FB9F6BFF4B}"/>
                </c:ext>
              </c:extLst>
            </c:dLbl>
            <c:dLbl>
              <c:idx val="63"/>
              <c:tx>
                <c:strRef>
                  <c:f>Data!$B$65</c:f>
                  <c:strCache>
                    <c:ptCount val="1"/>
                    <c:pt idx="0">
                      <c:v>IRQ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{0631A72B-C96D-41CF-A583-B9095877D493}</c15:txfldGUID>
                      <c15:f>Data!$B$65</c15:f>
                      <c15:dlblFieldTableCache>
                        <c:ptCount val="1"/>
                        <c:pt idx="0">
                          <c:v>IRQ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F-FAC6-43E2-A14D-35FB9F6BFF4B}"/>
                </c:ext>
              </c:extLst>
            </c:dLbl>
            <c:dLbl>
              <c:idx val="64"/>
              <c:tx>
                <c:strRef>
                  <c:f>Data!$B$66</c:f>
                  <c:strCache>
                    <c:ptCount val="1"/>
                    <c:pt idx="0">
                      <c:v>JAM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{A6742423-43A6-4795-BAF4-D25673CEC226}</c15:txfldGUID>
                      <c15:f>Data!$B$66</c15:f>
                      <c15:dlblFieldTableCache>
                        <c:ptCount val="1"/>
                        <c:pt idx="0">
                          <c:v>JAM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0-FAC6-43E2-A14D-35FB9F6BFF4B}"/>
                </c:ext>
              </c:extLst>
            </c:dLbl>
            <c:dLbl>
              <c:idx val="65"/>
              <c:layout>
                <c:manualLayout>
                  <c:x val="-3.5353657736247206E-2"/>
                  <c:y val="-2.025441549081242E-2"/>
                </c:manualLayout>
              </c:layout>
              <c:tx>
                <c:strRef>
                  <c:f>Data!$B$67</c:f>
                  <c:strCache>
                    <c:ptCount val="1"/>
                    <c:pt idx="0">
                      <c:v>JOR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{F5F61C18-D9EA-46D3-B41E-B064AAC0B81B}</c15:txfldGUID>
                      <c15:f>Data!$B$67</c15:f>
                      <c15:dlblFieldTableCache>
                        <c:ptCount val="1"/>
                        <c:pt idx="0">
                          <c:v>JOR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1-FAC6-43E2-A14D-35FB9F6BFF4B}"/>
                </c:ext>
              </c:extLst>
            </c:dLbl>
            <c:dLbl>
              <c:idx val="66"/>
              <c:tx>
                <c:strRef>
                  <c:f>Data!$B$68</c:f>
                  <c:strCache>
                    <c:ptCount val="1"/>
                    <c:pt idx="0">
                      <c:v>KAZ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{238183E3-FE99-46D8-8451-6A36C9F8B5B5}</c15:txfldGUID>
                      <c15:f>Data!$B$68</c15:f>
                      <c15:dlblFieldTableCache>
                        <c:ptCount val="1"/>
                        <c:pt idx="0">
                          <c:v>KAZ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2-FAC6-43E2-A14D-35FB9F6BFF4B}"/>
                </c:ext>
              </c:extLst>
            </c:dLbl>
            <c:dLbl>
              <c:idx val="67"/>
              <c:tx>
                <c:strRef>
                  <c:f>Data!$B$69</c:f>
                  <c:strCache>
                    <c:ptCount val="1"/>
                    <c:pt idx="0">
                      <c:v>KEN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{98D3F680-647C-479F-B580-1FD50C45F54E}</c15:txfldGUID>
                      <c15:f>Data!$B$69</c15:f>
                      <c15:dlblFieldTableCache>
                        <c:ptCount val="1"/>
                        <c:pt idx="0">
                          <c:v>KEN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3-FAC6-43E2-A14D-35FB9F6BFF4B}"/>
                </c:ext>
              </c:extLst>
            </c:dLbl>
            <c:dLbl>
              <c:idx val="68"/>
              <c:tx>
                <c:strRef>
                  <c:f>Data!$B$70</c:f>
                  <c:strCache>
                    <c:ptCount val="1"/>
                    <c:pt idx="0">
                      <c:v>KIR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{0EECEEAA-B0D8-46C1-BFD3-8FBE706B53AD}</c15:txfldGUID>
                      <c15:f>Data!$B$70</c15:f>
                      <c15:dlblFieldTableCache>
                        <c:ptCount val="1"/>
                        <c:pt idx="0">
                          <c:v>KIR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4-FAC6-43E2-A14D-35FB9F6BFF4B}"/>
                </c:ext>
              </c:extLst>
            </c:dLbl>
            <c:dLbl>
              <c:idx val="69"/>
              <c:tx>
                <c:strRef>
                  <c:f>Data!$B$71</c:f>
                  <c:strCache>
                    <c:ptCount val="1"/>
                    <c:pt idx="0">
                      <c:v>KOS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{44F5DEFB-14FB-4BBD-A83E-385E3866EF67}</c15:txfldGUID>
                      <c15:f>Data!$B$71</c15:f>
                      <c15:dlblFieldTableCache>
                        <c:ptCount val="1"/>
                        <c:pt idx="0">
                          <c:v>KOS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5-FAC6-43E2-A14D-35FB9F6BFF4B}"/>
                </c:ext>
              </c:extLst>
            </c:dLbl>
            <c:dLbl>
              <c:idx val="70"/>
              <c:tx>
                <c:strRef>
                  <c:f>Data!$B$72</c:f>
                  <c:strCache>
                    <c:ptCount val="1"/>
                    <c:pt idx="0">
                      <c:v>KWT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{26CE4B61-2A40-45A7-B8B2-DF8E68B5577F}</c15:txfldGUID>
                      <c15:f>Data!$B$72</c15:f>
                      <c15:dlblFieldTableCache>
                        <c:ptCount val="1"/>
                        <c:pt idx="0">
                          <c:v>KWT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6-FAC6-43E2-A14D-35FB9F6BFF4B}"/>
                </c:ext>
              </c:extLst>
            </c:dLbl>
            <c:dLbl>
              <c:idx val="71"/>
              <c:tx>
                <c:strRef>
                  <c:f>Data!$B$73</c:f>
                  <c:strCache>
                    <c:ptCount val="1"/>
                    <c:pt idx="0">
                      <c:v>KGZ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{8EEB7C40-6B91-46E3-9906-B8958F3EA697}</c15:txfldGUID>
                      <c15:f>Data!$B$73</c15:f>
                      <c15:dlblFieldTableCache>
                        <c:ptCount val="1"/>
                        <c:pt idx="0">
                          <c:v>KGZ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7-FAC6-43E2-A14D-35FB9F6BFF4B}"/>
                </c:ext>
              </c:extLst>
            </c:dLbl>
            <c:dLbl>
              <c:idx val="72"/>
              <c:tx>
                <c:strRef>
                  <c:f>Data!$B$74</c:f>
                  <c:strCache>
                    <c:ptCount val="1"/>
                    <c:pt idx="0">
                      <c:v>LAO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{FB63A7C0-55D8-4A5B-93B9-1E84E5F67DC1}</c15:txfldGUID>
                      <c15:f>Data!$B$74</c15:f>
                      <c15:dlblFieldTableCache>
                        <c:ptCount val="1"/>
                        <c:pt idx="0">
                          <c:v>LAO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8-FAC6-43E2-A14D-35FB9F6BFF4B}"/>
                </c:ext>
              </c:extLst>
            </c:dLbl>
            <c:dLbl>
              <c:idx val="73"/>
              <c:layout>
                <c:manualLayout>
                  <c:x val="-2.2874292608803203E-2"/>
                  <c:y val="2.9213942325553747E-2"/>
                </c:manualLayout>
              </c:layout>
              <c:tx>
                <c:strRef>
                  <c:f>Data!$B$75</c:f>
                  <c:strCache>
                    <c:ptCount val="1"/>
                    <c:pt idx="0">
                      <c:v>LBN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{FB641AD8-1634-42BC-8308-A68CA5C2E8C0}</c15:txfldGUID>
                      <c15:f>Data!$B$75</c15:f>
                      <c15:dlblFieldTableCache>
                        <c:ptCount val="1"/>
                        <c:pt idx="0">
                          <c:v>LBN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9-FAC6-43E2-A14D-35FB9F6BFF4B}"/>
                </c:ext>
              </c:extLst>
            </c:dLbl>
            <c:dLbl>
              <c:idx val="74"/>
              <c:tx>
                <c:strRef>
                  <c:f>Data!$B$76</c:f>
                  <c:strCache>
                    <c:ptCount val="1"/>
                    <c:pt idx="0">
                      <c:v>LSO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{202154F7-67E9-40D1-B8FC-73A726CBB5AA}</c15:txfldGUID>
                      <c15:f>Data!$B$76</c15:f>
                      <c15:dlblFieldTableCache>
                        <c:ptCount val="1"/>
                        <c:pt idx="0">
                          <c:v>LSO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A-FAC6-43E2-A14D-35FB9F6BFF4B}"/>
                </c:ext>
              </c:extLst>
            </c:dLbl>
            <c:dLbl>
              <c:idx val="75"/>
              <c:tx>
                <c:strRef>
                  <c:f>Data!$B$77</c:f>
                  <c:strCache>
                    <c:ptCount val="1"/>
                    <c:pt idx="0">
                      <c:v>LBR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{5D5804DE-7119-4E0B-BA76-99E941974E90}</c15:txfldGUID>
                      <c15:f>Data!$B$77</c15:f>
                      <c15:dlblFieldTableCache>
                        <c:ptCount val="1"/>
                        <c:pt idx="0">
                          <c:v>LBR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B-FAC6-43E2-A14D-35FB9F6BFF4B}"/>
                </c:ext>
              </c:extLst>
            </c:dLbl>
            <c:dLbl>
              <c:idx val="76"/>
              <c:tx>
                <c:strRef>
                  <c:f>Data!$B$78</c:f>
                  <c:strCache>
                    <c:ptCount val="1"/>
                    <c:pt idx="0">
                      <c:v>LBY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{83A27021-1C27-4F23-87E8-EA2C3CDF46F5}</c15:txfldGUID>
                      <c15:f>Data!$B$78</c15:f>
                      <c15:dlblFieldTableCache>
                        <c:ptCount val="1"/>
                        <c:pt idx="0">
                          <c:v>LBY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C-FAC6-43E2-A14D-35FB9F6BFF4B}"/>
                </c:ext>
              </c:extLst>
            </c:dLbl>
            <c:dLbl>
              <c:idx val="77"/>
              <c:tx>
                <c:strRef>
                  <c:f>Data!$B$79</c:f>
                  <c:strCache>
                    <c:ptCount val="1"/>
                    <c:pt idx="0">
                      <c:v>MKD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{44A652D9-6247-4EB0-B774-06AA8DBF6293}</c15:txfldGUID>
                      <c15:f>Data!$B$79</c15:f>
                      <c15:dlblFieldTableCache>
                        <c:ptCount val="1"/>
                        <c:pt idx="0">
                          <c:v>MKD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D-FAC6-43E2-A14D-35FB9F6BFF4B}"/>
                </c:ext>
              </c:extLst>
            </c:dLbl>
            <c:dLbl>
              <c:idx val="78"/>
              <c:tx>
                <c:strRef>
                  <c:f>Data!$B$80</c:f>
                  <c:strCache>
                    <c:ptCount val="1"/>
                    <c:pt idx="0">
                      <c:v>MDG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{070C7F5E-0593-4EF6-A290-2CD6CEDB2DFD}</c15:txfldGUID>
                      <c15:f>Data!$B$80</c15:f>
                      <c15:dlblFieldTableCache>
                        <c:ptCount val="1"/>
                        <c:pt idx="0">
                          <c:v>MDG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E-FAC6-43E2-A14D-35FB9F6BFF4B}"/>
                </c:ext>
              </c:extLst>
            </c:dLbl>
            <c:dLbl>
              <c:idx val="79"/>
              <c:tx>
                <c:strRef>
                  <c:f>Data!$B$81</c:f>
                  <c:strCache>
                    <c:ptCount val="1"/>
                    <c:pt idx="0">
                      <c:v>MWI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{43131D66-D1D6-4857-BED2-8C9B2B535ECC}</c15:txfldGUID>
                      <c15:f>Data!$B$81</c15:f>
                      <c15:dlblFieldTableCache>
                        <c:ptCount val="1"/>
                        <c:pt idx="0">
                          <c:v>MWI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F-FAC6-43E2-A14D-35FB9F6BFF4B}"/>
                </c:ext>
              </c:extLst>
            </c:dLbl>
            <c:dLbl>
              <c:idx val="80"/>
              <c:tx>
                <c:strRef>
                  <c:f>Data!$B$82</c:f>
                  <c:strCache>
                    <c:ptCount val="1"/>
                    <c:pt idx="0">
                      <c:v>MYS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{E7E8F649-314E-4E8C-AB06-8EEC85EEDB6F}</c15:txfldGUID>
                      <c15:f>Data!$B$82</c15:f>
                      <c15:dlblFieldTableCache>
                        <c:ptCount val="1"/>
                        <c:pt idx="0">
                          <c:v>MYS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0-FAC6-43E2-A14D-35FB9F6BFF4B}"/>
                </c:ext>
              </c:extLst>
            </c:dLbl>
            <c:dLbl>
              <c:idx val="81"/>
              <c:tx>
                <c:strRef>
                  <c:f>Data!$B$83</c:f>
                  <c:strCache>
                    <c:ptCount val="1"/>
                    <c:pt idx="0">
                      <c:v>MDV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{18862C4E-2FE1-40EB-BD1B-A5F8BF20E61B}</c15:txfldGUID>
                      <c15:f>Data!$B$83</c15:f>
                      <c15:dlblFieldTableCache>
                        <c:ptCount val="1"/>
                        <c:pt idx="0">
                          <c:v>MDV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1-FAC6-43E2-A14D-35FB9F6BFF4B}"/>
                </c:ext>
              </c:extLst>
            </c:dLbl>
            <c:dLbl>
              <c:idx val="82"/>
              <c:tx>
                <c:strRef>
                  <c:f>Data!$B$84</c:f>
                  <c:strCache>
                    <c:ptCount val="1"/>
                    <c:pt idx="0">
                      <c:v>MLI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{6A92F7F6-75AE-47E7-A2FE-66701B9CCF33}</c15:txfldGUID>
                      <c15:f>Data!$B$84</c15:f>
                      <c15:dlblFieldTableCache>
                        <c:ptCount val="1"/>
                        <c:pt idx="0">
                          <c:v>MLI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2-FAC6-43E2-A14D-35FB9F6BFF4B}"/>
                </c:ext>
              </c:extLst>
            </c:dLbl>
            <c:dLbl>
              <c:idx val="83"/>
              <c:tx>
                <c:strRef>
                  <c:f>Data!$B$85</c:f>
                  <c:strCache>
                    <c:ptCount val="1"/>
                    <c:pt idx="0">
                      <c:v>MHL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{CF5C6950-FBBE-4000-822D-304664E2BBEF}</c15:txfldGUID>
                      <c15:f>Data!$B$85</c15:f>
                      <c15:dlblFieldTableCache>
                        <c:ptCount val="1"/>
                        <c:pt idx="0">
                          <c:v>MHL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3-FAC6-43E2-A14D-35FB9F6BFF4B}"/>
                </c:ext>
              </c:extLst>
            </c:dLbl>
            <c:dLbl>
              <c:idx val="84"/>
              <c:layout>
                <c:manualLayout>
                  <c:x val="-5.8425461968769057E-4"/>
                  <c:y val="1.0541160552605225E-2"/>
                </c:manualLayout>
              </c:layout>
              <c:tx>
                <c:strRef>
                  <c:f>Data!$B$86</c:f>
                  <c:strCache>
                    <c:ptCount val="1"/>
                    <c:pt idx="0">
                      <c:v>MRT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{FFB76C9B-67EF-44B4-BE8E-13B803149D4B}</c15:txfldGUID>
                      <c15:f>Data!$B$86</c15:f>
                      <c15:dlblFieldTableCache>
                        <c:ptCount val="1"/>
                        <c:pt idx="0">
                          <c:v>MRT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4-FAC6-43E2-A14D-35FB9F6BFF4B}"/>
                </c:ext>
              </c:extLst>
            </c:dLbl>
            <c:dLbl>
              <c:idx val="85"/>
              <c:tx>
                <c:strRef>
                  <c:f>Data!$B$87</c:f>
                  <c:strCache>
                    <c:ptCount val="1"/>
                    <c:pt idx="0">
                      <c:v>MUS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{C1DB0F82-ECE2-47D6-9420-EAA8D7C2FE0B}</c15:txfldGUID>
                      <c15:f>Data!$B$87</c15:f>
                      <c15:dlblFieldTableCache>
                        <c:ptCount val="1"/>
                        <c:pt idx="0">
                          <c:v>MUS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5-FAC6-43E2-A14D-35FB9F6BFF4B}"/>
                </c:ext>
              </c:extLst>
            </c:dLbl>
            <c:dLbl>
              <c:idx val="86"/>
              <c:tx>
                <c:strRef>
                  <c:f>Data!$B$88</c:f>
                  <c:strCache>
                    <c:ptCount val="1"/>
                    <c:pt idx="0">
                      <c:v>MEX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{07D3E79C-2730-4B40-AED8-AE38C0A8C8F5}</c15:txfldGUID>
                      <c15:f>Data!$B$88</c15:f>
                      <c15:dlblFieldTableCache>
                        <c:ptCount val="1"/>
                        <c:pt idx="0">
                          <c:v>MEX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6-FAC6-43E2-A14D-35FB9F6BFF4B}"/>
                </c:ext>
              </c:extLst>
            </c:dLbl>
            <c:dLbl>
              <c:idx val="87"/>
              <c:tx>
                <c:strRef>
                  <c:f>Data!$B$89</c:f>
                  <c:strCache>
                    <c:ptCount val="1"/>
                    <c:pt idx="0">
                      <c:v>FSM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{65C35898-130F-4922-B772-3129C8BFBD6D}</c15:txfldGUID>
                      <c15:f>Data!$B$89</c15:f>
                      <c15:dlblFieldTableCache>
                        <c:ptCount val="1"/>
                        <c:pt idx="0">
                          <c:v>FSM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7-FAC6-43E2-A14D-35FB9F6BFF4B}"/>
                </c:ext>
              </c:extLst>
            </c:dLbl>
            <c:dLbl>
              <c:idx val="88"/>
              <c:tx>
                <c:strRef>
                  <c:f>Data!$B$90</c:f>
                  <c:strCache>
                    <c:ptCount val="1"/>
                    <c:pt idx="0">
                      <c:v>MDA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{E1FC6112-7DAB-4581-A6F6-85708F40304F}</c15:txfldGUID>
                      <c15:f>Data!$B$90</c15:f>
                      <c15:dlblFieldTableCache>
                        <c:ptCount val="1"/>
                        <c:pt idx="0">
                          <c:v>MDA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8-FAC6-43E2-A14D-35FB9F6BFF4B}"/>
                </c:ext>
              </c:extLst>
            </c:dLbl>
            <c:dLbl>
              <c:idx val="89"/>
              <c:tx>
                <c:strRef>
                  <c:f>Data!$B$91</c:f>
                  <c:strCache>
                    <c:ptCount val="1"/>
                    <c:pt idx="0">
                      <c:v>MNG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{BA9C4516-BAE2-497D-97A6-27ECB166A576}</c15:txfldGUID>
                      <c15:f>Data!$B$91</c15:f>
                      <c15:dlblFieldTableCache>
                        <c:ptCount val="1"/>
                        <c:pt idx="0">
                          <c:v>MNG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9-FAC6-43E2-A14D-35FB9F6BFF4B}"/>
                </c:ext>
              </c:extLst>
            </c:dLbl>
            <c:dLbl>
              <c:idx val="90"/>
              <c:tx>
                <c:strRef>
                  <c:f>Data!$B$92</c:f>
                  <c:strCache>
                    <c:ptCount val="1"/>
                    <c:pt idx="0">
                      <c:v>MNE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{1CF0709B-260C-4F2E-B744-08227C41C581}</c15:txfldGUID>
                      <c15:f>Data!$B$92</c15:f>
                      <c15:dlblFieldTableCache>
                        <c:ptCount val="1"/>
                        <c:pt idx="0">
                          <c:v>MNE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A-FAC6-43E2-A14D-35FB9F6BFF4B}"/>
                </c:ext>
              </c:extLst>
            </c:dLbl>
            <c:dLbl>
              <c:idx val="91"/>
              <c:layout>
                <c:manualLayout>
                  <c:x val="-2.6330190997533231E-3"/>
                  <c:y val="-2.3278819266425426E-2"/>
                </c:manualLayout>
              </c:layout>
              <c:tx>
                <c:strRef>
                  <c:f>Data!$B$93</c:f>
                  <c:strCache>
                    <c:ptCount val="1"/>
                    <c:pt idx="0">
                      <c:v>MAR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{C503C495-4BF4-4173-B6E0-DF49CBD457F9}</c15:txfldGUID>
                      <c15:f>Data!$B$93</c15:f>
                      <c15:dlblFieldTableCache>
                        <c:ptCount val="1"/>
                        <c:pt idx="0">
                          <c:v>MAR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B-FAC6-43E2-A14D-35FB9F6BFF4B}"/>
                </c:ext>
              </c:extLst>
            </c:dLbl>
            <c:dLbl>
              <c:idx val="92"/>
              <c:tx>
                <c:strRef>
                  <c:f>Data!$B$94</c:f>
                  <c:strCache>
                    <c:ptCount val="1"/>
                    <c:pt idx="0">
                      <c:v>MOZ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{5DEAC31C-3592-432A-80DA-04FD4077F0EA}</c15:txfldGUID>
                      <c15:f>Data!$B$94</c15:f>
                      <c15:dlblFieldTableCache>
                        <c:ptCount val="1"/>
                        <c:pt idx="0">
                          <c:v>MOZ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C-FAC6-43E2-A14D-35FB9F6BFF4B}"/>
                </c:ext>
              </c:extLst>
            </c:dLbl>
            <c:dLbl>
              <c:idx val="93"/>
              <c:tx>
                <c:strRef>
                  <c:f>Data!$B$95</c:f>
                  <c:strCache>
                    <c:ptCount val="1"/>
                    <c:pt idx="0">
                      <c:v>MMR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{E279F82E-CF3A-41FF-932C-653CDA1A979A}</c15:txfldGUID>
                      <c15:f>Data!$B$95</c15:f>
                      <c15:dlblFieldTableCache>
                        <c:ptCount val="1"/>
                        <c:pt idx="0">
                          <c:v>MMR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D-FAC6-43E2-A14D-35FB9F6BFF4B}"/>
                </c:ext>
              </c:extLst>
            </c:dLbl>
            <c:dLbl>
              <c:idx val="94"/>
              <c:tx>
                <c:strRef>
                  <c:f>Data!$B$96</c:f>
                  <c:strCache>
                    <c:ptCount val="1"/>
                    <c:pt idx="0">
                      <c:v>NAM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{0B50C0D0-6BAB-4032-B949-F92A421DFE46}</c15:txfldGUID>
                      <c15:f>Data!$B$96</c15:f>
                      <c15:dlblFieldTableCache>
                        <c:ptCount val="1"/>
                        <c:pt idx="0">
                          <c:v>NAM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E-FAC6-43E2-A14D-35FB9F6BFF4B}"/>
                </c:ext>
              </c:extLst>
            </c:dLbl>
            <c:dLbl>
              <c:idx val="95"/>
              <c:tx>
                <c:strRef>
                  <c:f>Data!$B$97</c:f>
                  <c:strCache>
                    <c:ptCount val="1"/>
                    <c:pt idx="0">
                      <c:v>NRU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{005AEE90-1B4C-43E4-A97F-CC05730E84C8}</c15:txfldGUID>
                      <c15:f>Data!$B$97</c15:f>
                      <c15:dlblFieldTableCache>
                        <c:ptCount val="1"/>
                        <c:pt idx="0">
                          <c:v>NRU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F-FAC6-43E2-A14D-35FB9F6BFF4B}"/>
                </c:ext>
              </c:extLst>
            </c:dLbl>
            <c:dLbl>
              <c:idx val="96"/>
              <c:tx>
                <c:strRef>
                  <c:f>Data!$B$98</c:f>
                  <c:strCache>
                    <c:ptCount val="1"/>
                    <c:pt idx="0">
                      <c:v>NPL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{82B41F27-3989-4239-86F1-5DBF3B07521A}</c15:txfldGUID>
                      <c15:f>Data!$B$98</c15:f>
                      <c15:dlblFieldTableCache>
                        <c:ptCount val="1"/>
                        <c:pt idx="0">
                          <c:v>NPL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0-FAC6-43E2-A14D-35FB9F6BFF4B}"/>
                </c:ext>
              </c:extLst>
            </c:dLbl>
            <c:dLbl>
              <c:idx val="97"/>
              <c:tx>
                <c:strRef>
                  <c:f>Data!$B$99</c:f>
                  <c:strCache>
                    <c:ptCount val="1"/>
                    <c:pt idx="0">
                      <c:v>NIC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{F75C6BD0-FAAF-407A-B7B9-CA07DDB826AE}</c15:txfldGUID>
                      <c15:f>Data!$B$99</c15:f>
                      <c15:dlblFieldTableCache>
                        <c:ptCount val="1"/>
                        <c:pt idx="0">
                          <c:v>NIC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1-FAC6-43E2-A14D-35FB9F6BFF4B}"/>
                </c:ext>
              </c:extLst>
            </c:dLbl>
            <c:dLbl>
              <c:idx val="98"/>
              <c:tx>
                <c:strRef>
                  <c:f>Data!$B$100</c:f>
                  <c:strCache>
                    <c:ptCount val="1"/>
                    <c:pt idx="0">
                      <c:v>NER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{A32F2E09-2ACE-4320-8124-B5B523EF0E67}</c15:txfldGUID>
                      <c15:f>Data!$B$100</c15:f>
                      <c15:dlblFieldTableCache>
                        <c:ptCount val="1"/>
                        <c:pt idx="0">
                          <c:v>NER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2-FAC6-43E2-A14D-35FB9F6BFF4B}"/>
                </c:ext>
              </c:extLst>
            </c:dLbl>
            <c:dLbl>
              <c:idx val="99"/>
              <c:tx>
                <c:strRef>
                  <c:f>Data!$B$101</c:f>
                  <c:strCache>
                    <c:ptCount val="1"/>
                    <c:pt idx="0">
                      <c:v>NGA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{860F7671-E686-4807-ACD9-B089F1E71510}</c15:txfldGUID>
                      <c15:f>Data!$B$101</c15:f>
                      <c15:dlblFieldTableCache>
                        <c:ptCount val="1"/>
                        <c:pt idx="0">
                          <c:v>NGA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3-FAC6-43E2-A14D-35FB9F6BFF4B}"/>
                </c:ext>
              </c:extLst>
            </c:dLbl>
            <c:dLbl>
              <c:idx val="100"/>
              <c:tx>
                <c:strRef>
                  <c:f>Data!$B$102</c:f>
                  <c:strCache>
                    <c:ptCount val="1"/>
                    <c:pt idx="0">
                      <c:v>OMN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{F8F3BABE-9AA5-49D0-A301-92F790F69A70}</c15:txfldGUID>
                      <c15:f>Data!$B$102</c15:f>
                      <c15:dlblFieldTableCache>
                        <c:ptCount val="1"/>
                        <c:pt idx="0">
                          <c:v>OMN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4-FAC6-43E2-A14D-35FB9F6BFF4B}"/>
                </c:ext>
              </c:extLst>
            </c:dLbl>
            <c:dLbl>
              <c:idx val="101"/>
              <c:layout>
                <c:manualLayout>
                  <c:x val="-1.0301029345691539E-2"/>
                  <c:y val="-1.1356065278180255E-2"/>
                </c:manualLayout>
              </c:layout>
              <c:tx>
                <c:strRef>
                  <c:f>Data!$B$103</c:f>
                  <c:strCache>
                    <c:ptCount val="1"/>
                    <c:pt idx="0">
                      <c:v>PAK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{210F9437-171F-4599-ADF1-CBC3E1C437E3}</c15:txfldGUID>
                      <c15:f>Data!$B$103</c15:f>
                      <c15:dlblFieldTableCache>
                        <c:ptCount val="1"/>
                        <c:pt idx="0">
                          <c:v>PAK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5-FAC6-43E2-A14D-35FB9F6BFF4B}"/>
                </c:ext>
              </c:extLst>
            </c:dLbl>
            <c:dLbl>
              <c:idx val="102"/>
              <c:tx>
                <c:strRef>
                  <c:f>Data!$B$104</c:f>
                  <c:strCache>
                    <c:ptCount val="1"/>
                    <c:pt idx="0">
                      <c:v>PLW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{A7294ED4-B6BC-439A-B25A-050EA2335A8F}</c15:txfldGUID>
                      <c15:f>Data!$B$104</c15:f>
                      <c15:dlblFieldTableCache>
                        <c:ptCount val="1"/>
                        <c:pt idx="0">
                          <c:v>PLW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6-FAC6-43E2-A14D-35FB9F6BFF4B}"/>
                </c:ext>
              </c:extLst>
            </c:dLbl>
            <c:dLbl>
              <c:idx val="103"/>
              <c:tx>
                <c:strRef>
                  <c:f>Data!$B$105</c:f>
                  <c:strCache>
                    <c:ptCount val="1"/>
                    <c:pt idx="0">
                      <c:v>PAN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{250D38C2-3F6F-4219-8568-C4CF5044141D}</c15:txfldGUID>
                      <c15:f>Data!$B$105</c15:f>
                      <c15:dlblFieldTableCache>
                        <c:ptCount val="1"/>
                        <c:pt idx="0">
                          <c:v>PAN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7-FAC6-43E2-A14D-35FB9F6BFF4B}"/>
                </c:ext>
              </c:extLst>
            </c:dLbl>
            <c:dLbl>
              <c:idx val="104"/>
              <c:tx>
                <c:strRef>
                  <c:f>Data!$B$106</c:f>
                  <c:strCache>
                    <c:ptCount val="1"/>
                    <c:pt idx="0">
                      <c:v>PNG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{D58047A3-98C7-4514-96E8-FBF6C343CEE8}</c15:txfldGUID>
                      <c15:f>Data!$B$106</c15:f>
                      <c15:dlblFieldTableCache>
                        <c:ptCount val="1"/>
                        <c:pt idx="0">
                          <c:v>PNG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8-FAC6-43E2-A14D-35FB9F6BFF4B}"/>
                </c:ext>
              </c:extLst>
            </c:dLbl>
            <c:dLbl>
              <c:idx val="105"/>
              <c:tx>
                <c:strRef>
                  <c:f>Data!$B$107</c:f>
                  <c:strCache>
                    <c:ptCount val="1"/>
                    <c:pt idx="0">
                      <c:v>PRY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{169D2C0F-CF03-483B-91AD-1AC4B55B0443}</c15:txfldGUID>
                      <c15:f>Data!$B$107</c15:f>
                      <c15:dlblFieldTableCache>
                        <c:ptCount val="1"/>
                        <c:pt idx="0">
                          <c:v>PRY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9-FAC6-43E2-A14D-35FB9F6BFF4B}"/>
                </c:ext>
              </c:extLst>
            </c:dLbl>
            <c:dLbl>
              <c:idx val="106"/>
              <c:tx>
                <c:strRef>
                  <c:f>Data!$B$108</c:f>
                  <c:strCache>
                    <c:ptCount val="1"/>
                    <c:pt idx="0">
                      <c:v>PER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{3D056816-AAEC-4328-BA7C-A2E078BF942F}</c15:txfldGUID>
                      <c15:f>Data!$B$108</c15:f>
                      <c15:dlblFieldTableCache>
                        <c:ptCount val="1"/>
                        <c:pt idx="0">
                          <c:v>PER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A-FAC6-43E2-A14D-35FB9F6BFF4B}"/>
                </c:ext>
              </c:extLst>
            </c:dLbl>
            <c:dLbl>
              <c:idx val="107"/>
              <c:tx>
                <c:strRef>
                  <c:f>Data!$B$109</c:f>
                  <c:strCache>
                    <c:ptCount val="1"/>
                    <c:pt idx="0">
                      <c:v>PHL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{C3FE2BCB-CB90-4F97-B925-D298730E104A}</c15:txfldGUID>
                      <c15:f>Data!$B$109</c15:f>
                      <c15:dlblFieldTableCache>
                        <c:ptCount val="1"/>
                        <c:pt idx="0">
                          <c:v>PHL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B-FAC6-43E2-A14D-35FB9F6BFF4B}"/>
                </c:ext>
              </c:extLst>
            </c:dLbl>
            <c:dLbl>
              <c:idx val="108"/>
              <c:tx>
                <c:strRef>
                  <c:f>Data!$B$110</c:f>
                  <c:strCache>
                    <c:ptCount val="1"/>
                    <c:pt idx="0">
                      <c:v>POL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{960C1396-3365-44A3-8807-E762064998AB}</c15:txfldGUID>
                      <c15:f>Data!$B$110</c15:f>
                      <c15:dlblFieldTableCache>
                        <c:ptCount val="1"/>
                        <c:pt idx="0">
                          <c:v>POL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C-FAC6-43E2-A14D-35FB9F6BFF4B}"/>
                </c:ext>
              </c:extLst>
            </c:dLbl>
            <c:dLbl>
              <c:idx val="109"/>
              <c:tx>
                <c:strRef>
                  <c:f>Data!$B$111</c:f>
                  <c:strCache>
                    <c:ptCount val="1"/>
                    <c:pt idx="0">
                      <c:v>QAT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{E8B38196-D20F-410C-9D14-033055B91944}</c15:txfldGUID>
                      <c15:f>Data!$B$111</c15:f>
                      <c15:dlblFieldTableCache>
                        <c:ptCount val="1"/>
                        <c:pt idx="0">
                          <c:v>QAT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D-FAC6-43E2-A14D-35FB9F6BFF4B}"/>
                </c:ext>
              </c:extLst>
            </c:dLbl>
            <c:dLbl>
              <c:idx val="110"/>
              <c:tx>
                <c:strRef>
                  <c:f>Data!$B$112</c:f>
                  <c:strCache>
                    <c:ptCount val="1"/>
                    <c:pt idx="0">
                      <c:v>ROU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{946E2F90-0946-4C28-A608-5C99B7D27366}</c15:txfldGUID>
                      <c15:f>Data!$B$112</c15:f>
                      <c15:dlblFieldTableCache>
                        <c:ptCount val="1"/>
                        <c:pt idx="0">
                          <c:v>ROU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E-FAC6-43E2-A14D-35FB9F6BFF4B}"/>
                </c:ext>
              </c:extLst>
            </c:dLbl>
            <c:dLbl>
              <c:idx val="111"/>
              <c:tx>
                <c:strRef>
                  <c:f>Data!$B$113</c:f>
                  <c:strCache>
                    <c:ptCount val="1"/>
                    <c:pt idx="0">
                      <c:v>RUS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{A5445B77-A29D-4275-AE37-06B9D4FA954F}</c15:txfldGUID>
                      <c15:f>Data!$B$113</c15:f>
                      <c15:dlblFieldTableCache>
                        <c:ptCount val="1"/>
                        <c:pt idx="0">
                          <c:v>RUS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F-FAC6-43E2-A14D-35FB9F6BFF4B}"/>
                </c:ext>
              </c:extLst>
            </c:dLbl>
            <c:dLbl>
              <c:idx val="112"/>
              <c:tx>
                <c:strRef>
                  <c:f>Data!$B$114</c:f>
                  <c:strCache>
                    <c:ptCount val="1"/>
                    <c:pt idx="0">
                      <c:v>RWA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{5A21CEDB-487A-4932-86A9-CB712DE28D2B}</c15:txfldGUID>
                      <c15:f>Data!$B$114</c15:f>
                      <c15:dlblFieldTableCache>
                        <c:ptCount val="1"/>
                        <c:pt idx="0">
                          <c:v>RWA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0-FAC6-43E2-A14D-35FB9F6BFF4B}"/>
                </c:ext>
              </c:extLst>
            </c:dLbl>
            <c:dLbl>
              <c:idx val="113"/>
              <c:tx>
                <c:strRef>
                  <c:f>Data!$B$115</c:f>
                  <c:strCache>
                    <c:ptCount val="1"/>
                    <c:pt idx="0">
                      <c:v>WSM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{35B6F185-E13A-4940-B95A-8D816C45CF8D}</c15:txfldGUID>
                      <c15:f>Data!$B$115</c15:f>
                      <c15:dlblFieldTableCache>
                        <c:ptCount val="1"/>
                        <c:pt idx="0">
                          <c:v>WSM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1-FAC6-43E2-A14D-35FB9F6BFF4B}"/>
                </c:ext>
              </c:extLst>
            </c:dLbl>
            <c:dLbl>
              <c:idx val="114"/>
              <c:tx>
                <c:strRef>
                  <c:f>Data!$B$116</c:f>
                  <c:strCache>
                    <c:ptCount val="1"/>
                    <c:pt idx="0">
                      <c:v>STP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{D4ED26AA-EC7A-43E2-8CED-2715038BDE99}</c15:txfldGUID>
                      <c15:f>Data!$B$116</c15:f>
                      <c15:dlblFieldTableCache>
                        <c:ptCount val="1"/>
                        <c:pt idx="0">
                          <c:v>STP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2-FAC6-43E2-A14D-35FB9F6BFF4B}"/>
                </c:ext>
              </c:extLst>
            </c:dLbl>
            <c:dLbl>
              <c:idx val="115"/>
              <c:tx>
                <c:strRef>
                  <c:f>Data!$B$117</c:f>
                  <c:strCache>
                    <c:ptCount val="1"/>
                    <c:pt idx="0">
                      <c:v>SAU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{22C4CFE9-D60B-4DD4-BF15-A2EFD5F71AC6}</c15:txfldGUID>
                      <c15:f>Data!$B$117</c15:f>
                      <c15:dlblFieldTableCache>
                        <c:ptCount val="1"/>
                        <c:pt idx="0">
                          <c:v>SAU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3-FAC6-43E2-A14D-35FB9F6BFF4B}"/>
                </c:ext>
              </c:extLst>
            </c:dLbl>
            <c:dLbl>
              <c:idx val="116"/>
              <c:tx>
                <c:strRef>
                  <c:f>Data!$B$118</c:f>
                  <c:strCache>
                    <c:ptCount val="1"/>
                    <c:pt idx="0">
                      <c:v>SEN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{47A639B3-79B0-415C-8A43-3F60424DEFF3}</c15:txfldGUID>
                      <c15:f>Data!$B$118</c15:f>
                      <c15:dlblFieldTableCache>
                        <c:ptCount val="1"/>
                        <c:pt idx="0">
                          <c:v>SEN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4-FAC6-43E2-A14D-35FB9F6BFF4B}"/>
                </c:ext>
              </c:extLst>
            </c:dLbl>
            <c:dLbl>
              <c:idx val="117"/>
              <c:tx>
                <c:strRef>
                  <c:f>Data!$B$119</c:f>
                  <c:strCache>
                    <c:ptCount val="1"/>
                    <c:pt idx="0">
                      <c:v>SRB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{95BDD427-32FF-4128-8F7A-F19E05607C4F}</c15:txfldGUID>
                      <c15:f>Data!$B$119</c15:f>
                      <c15:dlblFieldTableCache>
                        <c:ptCount val="1"/>
                        <c:pt idx="0">
                          <c:v>SRB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5-FAC6-43E2-A14D-35FB9F6BFF4B}"/>
                </c:ext>
              </c:extLst>
            </c:dLbl>
            <c:dLbl>
              <c:idx val="118"/>
              <c:tx>
                <c:strRef>
                  <c:f>Data!$B$120</c:f>
                  <c:strCache>
                    <c:ptCount val="1"/>
                    <c:pt idx="0">
                      <c:v>SYC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{E2028EDC-65D0-411F-9780-A6C5378FB5D5}</c15:txfldGUID>
                      <c15:f>Data!$B$120</c15:f>
                      <c15:dlblFieldTableCache>
                        <c:ptCount val="1"/>
                        <c:pt idx="0">
                          <c:v>SYC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6-FAC6-43E2-A14D-35FB9F6BFF4B}"/>
                </c:ext>
              </c:extLst>
            </c:dLbl>
            <c:dLbl>
              <c:idx val="119"/>
              <c:tx>
                <c:strRef>
                  <c:f>Data!$B$121</c:f>
                  <c:strCache>
                    <c:ptCount val="1"/>
                    <c:pt idx="0">
                      <c:v>SLE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{AF9DD664-EB18-4341-9C63-D735C01B6240}</c15:txfldGUID>
                      <c15:f>Data!$B$121</c15:f>
                      <c15:dlblFieldTableCache>
                        <c:ptCount val="1"/>
                        <c:pt idx="0">
                          <c:v>SLE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7-FAC6-43E2-A14D-35FB9F6BFF4B}"/>
                </c:ext>
              </c:extLst>
            </c:dLbl>
            <c:dLbl>
              <c:idx val="120"/>
              <c:tx>
                <c:strRef>
                  <c:f>Data!$B$122</c:f>
                  <c:strCache>
                    <c:ptCount val="1"/>
                    <c:pt idx="0">
                      <c:v>SLB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{118CCD36-91C9-4FFA-A855-FE8FD6F1844C}</c15:txfldGUID>
                      <c15:f>Data!$B$122</c15:f>
                      <c15:dlblFieldTableCache>
                        <c:ptCount val="1"/>
                        <c:pt idx="0">
                          <c:v>SLB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8-FAC6-43E2-A14D-35FB9F6BFF4B}"/>
                </c:ext>
              </c:extLst>
            </c:dLbl>
            <c:dLbl>
              <c:idx val="121"/>
              <c:tx>
                <c:strRef>
                  <c:f>Data!$B$123</c:f>
                  <c:strCache>
                    <c:ptCount val="1"/>
                    <c:pt idx="0">
                      <c:v>ZAF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{2F84A1AE-8889-49BC-80A6-E7C6C435B96B}</c15:txfldGUID>
                      <c15:f>Data!$B$123</c15:f>
                      <c15:dlblFieldTableCache>
                        <c:ptCount val="1"/>
                        <c:pt idx="0">
                          <c:v>ZAF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9-FAC6-43E2-A14D-35FB9F6BFF4B}"/>
                </c:ext>
              </c:extLst>
            </c:dLbl>
            <c:dLbl>
              <c:idx val="122"/>
              <c:tx>
                <c:strRef>
                  <c:f>Data!$B$124</c:f>
                  <c:strCache>
                    <c:ptCount val="1"/>
                    <c:pt idx="0">
                      <c:v>SSD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{5B947F6D-7004-4140-B737-80F629423C51}</c15:txfldGUID>
                      <c15:f>Data!$B$124</c15:f>
                      <c15:dlblFieldTableCache>
                        <c:ptCount val="1"/>
                        <c:pt idx="0">
                          <c:v>SSD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A-FAC6-43E2-A14D-35FB9F6BFF4B}"/>
                </c:ext>
              </c:extLst>
            </c:dLbl>
            <c:dLbl>
              <c:idx val="123"/>
              <c:tx>
                <c:strRef>
                  <c:f>Data!$B$125</c:f>
                  <c:strCache>
                    <c:ptCount val="1"/>
                    <c:pt idx="0">
                      <c:v>LKA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{EC89E267-A671-4978-8DAE-D71AB87B0425}</c15:txfldGUID>
                      <c15:f>Data!$B$125</c15:f>
                      <c15:dlblFieldTableCache>
                        <c:ptCount val="1"/>
                        <c:pt idx="0">
                          <c:v>LKA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B-FAC6-43E2-A14D-35FB9F6BFF4B}"/>
                </c:ext>
              </c:extLst>
            </c:dLbl>
            <c:dLbl>
              <c:idx val="124"/>
              <c:tx>
                <c:strRef>
                  <c:f>Data!$B$126</c:f>
                  <c:strCache>
                    <c:ptCount val="1"/>
                    <c:pt idx="0">
                      <c:v>KNA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{D460226D-03D2-4F86-A69C-BBA3BB32FE0E}</c15:txfldGUID>
                      <c15:f>Data!$B$126</c15:f>
                      <c15:dlblFieldTableCache>
                        <c:ptCount val="1"/>
                        <c:pt idx="0">
                          <c:v>KNA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C-FAC6-43E2-A14D-35FB9F6BFF4B}"/>
                </c:ext>
              </c:extLst>
            </c:dLbl>
            <c:dLbl>
              <c:idx val="125"/>
              <c:tx>
                <c:strRef>
                  <c:f>Data!$B$127</c:f>
                  <c:strCache>
                    <c:ptCount val="1"/>
                    <c:pt idx="0">
                      <c:v>LCA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{672E5672-EE17-4ECD-B931-130826598D88}</c15:txfldGUID>
                      <c15:f>Data!$B$127</c15:f>
                      <c15:dlblFieldTableCache>
                        <c:ptCount val="1"/>
                        <c:pt idx="0">
                          <c:v>LCA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D-FAC6-43E2-A14D-35FB9F6BFF4B}"/>
                </c:ext>
              </c:extLst>
            </c:dLbl>
            <c:dLbl>
              <c:idx val="126"/>
              <c:tx>
                <c:strRef>
                  <c:f>Data!$B$128</c:f>
                  <c:strCache>
                    <c:ptCount val="1"/>
                    <c:pt idx="0">
                      <c:v>VCT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{DC14B4DB-EC64-4840-B1F9-AFA94181628B}</c15:txfldGUID>
                      <c15:f>Data!$B$128</c15:f>
                      <c15:dlblFieldTableCache>
                        <c:ptCount val="1"/>
                        <c:pt idx="0">
                          <c:v>VCT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E-FAC6-43E2-A14D-35FB9F6BFF4B}"/>
                </c:ext>
              </c:extLst>
            </c:dLbl>
            <c:dLbl>
              <c:idx val="127"/>
              <c:layout>
                <c:manualLayout>
                  <c:x val="-8.4118130429669379E-3"/>
                  <c:y val="-1.6404498834672151E-2"/>
                </c:manualLayout>
              </c:layout>
              <c:tx>
                <c:strRef>
                  <c:f>Data!$B$129</c:f>
                  <c:strCache>
                    <c:ptCount val="1"/>
                    <c:pt idx="0">
                      <c:v>SDN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{1FACC7FC-C9E2-4EBE-A5D3-50BFDD3CA7D3}</c15:txfldGUID>
                      <c15:f>Data!$B$129</c15:f>
                      <c15:dlblFieldTableCache>
                        <c:ptCount val="1"/>
                        <c:pt idx="0">
                          <c:v>SDN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F-FAC6-43E2-A14D-35FB9F6BFF4B}"/>
                </c:ext>
              </c:extLst>
            </c:dLbl>
            <c:dLbl>
              <c:idx val="128"/>
              <c:tx>
                <c:strRef>
                  <c:f>Data!$B$130</c:f>
                  <c:strCache>
                    <c:ptCount val="1"/>
                    <c:pt idx="0">
                      <c:v>SUR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{B0FC74D6-4BCE-4797-91DB-0415D467C693}</c15:txfldGUID>
                      <c15:f>Data!$B$130</c15:f>
                      <c15:dlblFieldTableCache>
                        <c:ptCount val="1"/>
                        <c:pt idx="0">
                          <c:v>SUR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0-FAC6-43E2-A14D-35FB9F6BFF4B}"/>
                </c:ext>
              </c:extLst>
            </c:dLbl>
            <c:dLbl>
              <c:idx val="129"/>
              <c:tx>
                <c:strRef>
                  <c:f>Data!$B$131</c:f>
                  <c:strCache>
                    <c:ptCount val="1"/>
                    <c:pt idx="0">
                      <c:v>SWZ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{103F6954-DA01-44BA-A13D-33CDB6049A64}</c15:txfldGUID>
                      <c15:f>Data!$B$131</c15:f>
                      <c15:dlblFieldTableCache>
                        <c:ptCount val="1"/>
                        <c:pt idx="0">
                          <c:v>SWZ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1-FAC6-43E2-A14D-35FB9F6BFF4B}"/>
                </c:ext>
              </c:extLst>
            </c:dLbl>
            <c:dLbl>
              <c:idx val="130"/>
              <c:tx>
                <c:strRef>
                  <c:f>Data!$B$132</c:f>
                  <c:strCache>
                    <c:ptCount val="1"/>
                    <c:pt idx="0">
                      <c:v>SYR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{7C8FCF6B-5E0C-4F01-9E9E-E6D0652663BB}</c15:txfldGUID>
                      <c15:f>Data!$B$132</c15:f>
                      <c15:dlblFieldTableCache>
                        <c:ptCount val="1"/>
                        <c:pt idx="0">
                          <c:v>SYR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2-FAC6-43E2-A14D-35FB9F6BFF4B}"/>
                </c:ext>
              </c:extLst>
            </c:dLbl>
            <c:dLbl>
              <c:idx val="131"/>
              <c:tx>
                <c:strRef>
                  <c:f>Data!$B$133</c:f>
                  <c:strCache>
                    <c:ptCount val="1"/>
                    <c:pt idx="0">
                      <c:v>TJK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{B842988D-99AD-4CA2-AAB4-E9728F080480}</c15:txfldGUID>
                      <c15:f>Data!$B$133</c15:f>
                      <c15:dlblFieldTableCache>
                        <c:ptCount val="1"/>
                        <c:pt idx="0">
                          <c:v>TJK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3-FAC6-43E2-A14D-35FB9F6BFF4B}"/>
                </c:ext>
              </c:extLst>
            </c:dLbl>
            <c:dLbl>
              <c:idx val="132"/>
              <c:tx>
                <c:strRef>
                  <c:f>Data!$B$134</c:f>
                  <c:strCache>
                    <c:ptCount val="1"/>
                    <c:pt idx="0">
                      <c:v>TZA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{DBF31405-01D4-4D4E-B8FE-D1F130E548A5}</c15:txfldGUID>
                      <c15:f>Data!$B$134</c15:f>
                      <c15:dlblFieldTableCache>
                        <c:ptCount val="1"/>
                        <c:pt idx="0">
                          <c:v>TZA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4-FAC6-43E2-A14D-35FB9F6BFF4B}"/>
                </c:ext>
              </c:extLst>
            </c:dLbl>
            <c:dLbl>
              <c:idx val="133"/>
              <c:tx>
                <c:strRef>
                  <c:f>Data!$B$135</c:f>
                  <c:strCache>
                    <c:ptCount val="1"/>
                    <c:pt idx="0">
                      <c:v>THA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{9B9AD44D-0DC6-4EF7-8C53-C49320D926C6}</c15:txfldGUID>
                      <c15:f>Data!$B$135</c15:f>
                      <c15:dlblFieldTableCache>
                        <c:ptCount val="1"/>
                        <c:pt idx="0">
                          <c:v>THA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5-FAC6-43E2-A14D-35FB9F6BFF4B}"/>
                </c:ext>
              </c:extLst>
            </c:dLbl>
            <c:dLbl>
              <c:idx val="134"/>
              <c:tx>
                <c:strRef>
                  <c:f>Data!$B$136</c:f>
                  <c:strCache>
                    <c:ptCount val="1"/>
                    <c:pt idx="0">
                      <c:v>TLS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{1488E63E-1F3F-4BE6-BB65-119B9CB7006A}</c15:txfldGUID>
                      <c15:f>Data!$B$136</c15:f>
                      <c15:dlblFieldTableCache>
                        <c:ptCount val="1"/>
                        <c:pt idx="0">
                          <c:v>TLS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6-FAC6-43E2-A14D-35FB9F6BFF4B}"/>
                </c:ext>
              </c:extLst>
            </c:dLbl>
            <c:dLbl>
              <c:idx val="135"/>
              <c:tx>
                <c:strRef>
                  <c:f>Data!$B$137</c:f>
                  <c:strCache>
                    <c:ptCount val="1"/>
                    <c:pt idx="0">
                      <c:v>TGO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{295F4992-B76B-4F3F-8327-C41EF4022B13}</c15:txfldGUID>
                      <c15:f>Data!$B$137</c15:f>
                      <c15:dlblFieldTableCache>
                        <c:ptCount val="1"/>
                        <c:pt idx="0">
                          <c:v>TGO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7-FAC6-43E2-A14D-35FB9F6BFF4B}"/>
                </c:ext>
              </c:extLst>
            </c:dLbl>
            <c:dLbl>
              <c:idx val="136"/>
              <c:tx>
                <c:strRef>
                  <c:f>Data!$B$138</c:f>
                  <c:strCache>
                    <c:ptCount val="1"/>
                    <c:pt idx="0">
                      <c:v>TON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{16625D7B-CA15-4B08-9AE4-AF77578E7318}</c15:txfldGUID>
                      <c15:f>Data!$B$138</c15:f>
                      <c15:dlblFieldTableCache>
                        <c:ptCount val="1"/>
                        <c:pt idx="0">
                          <c:v>TON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8-FAC6-43E2-A14D-35FB9F6BFF4B}"/>
                </c:ext>
              </c:extLst>
            </c:dLbl>
            <c:dLbl>
              <c:idx val="137"/>
              <c:tx>
                <c:strRef>
                  <c:f>Data!$B$139</c:f>
                  <c:strCache>
                    <c:ptCount val="1"/>
                    <c:pt idx="0">
                      <c:v>TTO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{F2FBC9FF-18CD-41A0-96FE-8313833E16B3}</c15:txfldGUID>
                      <c15:f>Data!$B$139</c15:f>
                      <c15:dlblFieldTableCache>
                        <c:ptCount val="1"/>
                        <c:pt idx="0">
                          <c:v>TTO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9-FAC6-43E2-A14D-35FB9F6BFF4B}"/>
                </c:ext>
              </c:extLst>
            </c:dLbl>
            <c:dLbl>
              <c:idx val="138"/>
              <c:layout>
                <c:manualLayout>
                  <c:x val="-1.4681533886829915E-2"/>
                  <c:y val="1.4166722394358755E-2"/>
                </c:manualLayout>
              </c:layout>
              <c:tx>
                <c:strRef>
                  <c:f>Data!$B$140</c:f>
                  <c:strCache>
                    <c:ptCount val="1"/>
                    <c:pt idx="0">
                      <c:v>TUN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{2C02B25E-7DCF-4B48-B047-8BF85095A2A7}</c15:txfldGUID>
                      <c15:f>Data!$B$140</c15:f>
                      <c15:dlblFieldTableCache>
                        <c:ptCount val="1"/>
                        <c:pt idx="0">
                          <c:v>TUN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A-FAC6-43E2-A14D-35FB9F6BFF4B}"/>
                </c:ext>
              </c:extLst>
            </c:dLbl>
            <c:dLbl>
              <c:idx val="139"/>
              <c:tx>
                <c:strRef>
                  <c:f>Data!$B$141</c:f>
                  <c:strCache>
                    <c:ptCount val="1"/>
                    <c:pt idx="0">
                      <c:v>TUR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{A9961B42-090F-4AD7-B78E-0C2F1B782D7F}</c15:txfldGUID>
                      <c15:f>Data!$B$141</c15:f>
                      <c15:dlblFieldTableCache>
                        <c:ptCount val="1"/>
                        <c:pt idx="0">
                          <c:v>TUR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B-FAC6-43E2-A14D-35FB9F6BFF4B}"/>
                </c:ext>
              </c:extLst>
            </c:dLbl>
            <c:dLbl>
              <c:idx val="140"/>
              <c:tx>
                <c:strRef>
                  <c:f>Data!$B$142</c:f>
                  <c:strCache>
                    <c:ptCount val="1"/>
                    <c:pt idx="0">
                      <c:v>TKM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{B12E993B-3281-4013-9C50-BF98E73A2807}</c15:txfldGUID>
                      <c15:f>Data!$B$142</c15:f>
                      <c15:dlblFieldTableCache>
                        <c:ptCount val="1"/>
                        <c:pt idx="0">
                          <c:v>TKM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C-FAC6-43E2-A14D-35FB9F6BFF4B}"/>
                </c:ext>
              </c:extLst>
            </c:dLbl>
            <c:dLbl>
              <c:idx val="141"/>
              <c:tx>
                <c:strRef>
                  <c:f>Data!$B$143</c:f>
                  <c:strCache>
                    <c:ptCount val="1"/>
                    <c:pt idx="0">
                      <c:v>TUV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{0F31C2E3-7318-45A5-AB07-3770C6311EED}</c15:txfldGUID>
                      <c15:f>Data!$B$143</c15:f>
                      <c15:dlblFieldTableCache>
                        <c:ptCount val="1"/>
                        <c:pt idx="0">
                          <c:v>TUV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D-FAC6-43E2-A14D-35FB9F6BFF4B}"/>
                </c:ext>
              </c:extLst>
            </c:dLbl>
            <c:dLbl>
              <c:idx val="142"/>
              <c:tx>
                <c:strRef>
                  <c:f>Data!$B$144</c:f>
                  <c:strCache>
                    <c:ptCount val="1"/>
                    <c:pt idx="0">
                      <c:v>UGA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{2A76EEDB-CC3A-40E7-9610-6F0EBE8AAA03}</c15:txfldGUID>
                      <c15:f>Data!$B$144</c15:f>
                      <c15:dlblFieldTableCache>
                        <c:ptCount val="1"/>
                        <c:pt idx="0">
                          <c:v>UGA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E-FAC6-43E2-A14D-35FB9F6BFF4B}"/>
                </c:ext>
              </c:extLst>
            </c:dLbl>
            <c:dLbl>
              <c:idx val="143"/>
              <c:tx>
                <c:strRef>
                  <c:f>Data!$B$145</c:f>
                  <c:strCache>
                    <c:ptCount val="1"/>
                    <c:pt idx="0">
                      <c:v>UKR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{7BF65907-5887-4B18-93B8-0BF8FF33637C}</c15:txfldGUID>
                      <c15:f>Data!$B$145</c15:f>
                      <c15:dlblFieldTableCache>
                        <c:ptCount val="1"/>
                        <c:pt idx="0">
                          <c:v>UKR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F-FAC6-43E2-A14D-35FB9F6BFF4B}"/>
                </c:ext>
              </c:extLst>
            </c:dLbl>
            <c:dLbl>
              <c:idx val="144"/>
              <c:tx>
                <c:strRef>
                  <c:f>Data!$B$146</c:f>
                  <c:strCache>
                    <c:ptCount val="1"/>
                    <c:pt idx="0">
                      <c:v>UAE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{90B06D70-B1AA-4725-A34E-658BC6921471}</c15:txfldGUID>
                      <c15:f>Data!$B$146</c15:f>
                      <c15:dlblFieldTableCache>
                        <c:ptCount val="1"/>
                        <c:pt idx="0">
                          <c:v>UAE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0-FAC6-43E2-A14D-35FB9F6BFF4B}"/>
                </c:ext>
              </c:extLst>
            </c:dLbl>
            <c:dLbl>
              <c:idx val="145"/>
              <c:tx>
                <c:strRef>
                  <c:f>Data!$B$147</c:f>
                  <c:strCache>
                    <c:ptCount val="1"/>
                    <c:pt idx="0">
                      <c:v>URY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{1CA3C764-39D7-4A04-A19A-3C8AAFED49F8}</c15:txfldGUID>
                      <c15:f>Data!$B$147</c15:f>
                      <c15:dlblFieldTableCache>
                        <c:ptCount val="1"/>
                        <c:pt idx="0">
                          <c:v>URY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1-FAC6-43E2-A14D-35FB9F6BFF4B}"/>
                </c:ext>
              </c:extLst>
            </c:dLbl>
            <c:dLbl>
              <c:idx val="146"/>
              <c:tx>
                <c:strRef>
                  <c:f>Data!$B$148</c:f>
                  <c:strCache>
                    <c:ptCount val="1"/>
                    <c:pt idx="0">
                      <c:v>UZB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{86E5725D-6063-4E6D-8D34-0D49C77B254C}</c15:txfldGUID>
                      <c15:f>Data!$B$148</c15:f>
                      <c15:dlblFieldTableCache>
                        <c:ptCount val="1"/>
                        <c:pt idx="0">
                          <c:v>UZB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2-FAC6-43E2-A14D-35FB9F6BFF4B}"/>
                </c:ext>
              </c:extLst>
            </c:dLbl>
            <c:dLbl>
              <c:idx val="147"/>
              <c:tx>
                <c:strRef>
                  <c:f>Data!$B$149</c:f>
                  <c:strCache>
                    <c:ptCount val="1"/>
                    <c:pt idx="0">
                      <c:v>VUT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{07ABCF0A-5C6B-41AA-8206-1985EBAF12BC}</c15:txfldGUID>
                      <c15:f>Data!$B$149</c15:f>
                      <c15:dlblFieldTableCache>
                        <c:ptCount val="1"/>
                        <c:pt idx="0">
                          <c:v>VUT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3-FAC6-43E2-A14D-35FB9F6BFF4B}"/>
                </c:ext>
              </c:extLst>
            </c:dLbl>
            <c:dLbl>
              <c:idx val="148"/>
              <c:tx>
                <c:strRef>
                  <c:f>Data!$B$150</c:f>
                  <c:strCache>
                    <c:ptCount val="1"/>
                    <c:pt idx="0">
                      <c:v>VEN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{057FFB19-60C8-4795-9F2E-1D51DD9691DB}</c15:txfldGUID>
                      <c15:f>Data!$B$150</c15:f>
                      <c15:dlblFieldTableCache>
                        <c:ptCount val="1"/>
                        <c:pt idx="0">
                          <c:v>VEN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4-FAC6-43E2-A14D-35FB9F6BFF4B}"/>
                </c:ext>
              </c:extLst>
            </c:dLbl>
            <c:dLbl>
              <c:idx val="149"/>
              <c:tx>
                <c:strRef>
                  <c:f>Data!$B$151</c:f>
                  <c:strCache>
                    <c:ptCount val="1"/>
                    <c:pt idx="0">
                      <c:v>VNM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{62E7ED06-6C3E-4CD3-B5CB-9678A563E00C}</c15:txfldGUID>
                      <c15:f>Data!$B$151</c15:f>
                      <c15:dlblFieldTableCache>
                        <c:ptCount val="1"/>
                        <c:pt idx="0">
                          <c:v>VNM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5-FAC6-43E2-A14D-35FB9F6BFF4B}"/>
                </c:ext>
              </c:extLst>
            </c:dLbl>
            <c:dLbl>
              <c:idx val="150"/>
              <c:tx>
                <c:strRef>
                  <c:f>Data!$B$152</c:f>
                  <c:strCache>
                    <c:ptCount val="1"/>
                    <c:pt idx="0">
                      <c:v>YEM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{1CD4A86A-D077-4133-B15A-E4968921B92A}</c15:txfldGUID>
                      <c15:f>Data!$B$152</c15:f>
                      <c15:dlblFieldTableCache>
                        <c:ptCount val="1"/>
                        <c:pt idx="0">
                          <c:v>YEM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6-FAC6-43E2-A14D-35FB9F6BFF4B}"/>
                </c:ext>
              </c:extLst>
            </c:dLbl>
            <c:dLbl>
              <c:idx val="151"/>
              <c:tx>
                <c:strRef>
                  <c:f>Data!$B$153</c:f>
                  <c:strCache>
                    <c:ptCount val="1"/>
                    <c:pt idx="0">
                      <c:v>ZMB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{75A4FA3C-F3A2-40B0-983B-0B0B47F93EBA}</c15:txfldGUID>
                      <c15:f>Data!$B$153</c15:f>
                      <c15:dlblFieldTableCache>
                        <c:ptCount val="1"/>
                        <c:pt idx="0">
                          <c:v>ZMB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7-FAC6-43E2-A14D-35FB9F6BFF4B}"/>
                </c:ext>
              </c:extLst>
            </c:dLbl>
            <c:dLbl>
              <c:idx val="152"/>
              <c:tx>
                <c:strRef>
                  <c:f>Data!$B$154</c:f>
                  <c:strCache>
                    <c:ptCount val="1"/>
                    <c:pt idx="0">
                      <c:v>ZWE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{55869822-B40B-4725-9B1E-80F403280269}</c15:txfldGUID>
                      <c15:f>Data!$B$154</c15:f>
                      <c15:dlblFieldTableCache>
                        <c:ptCount val="1"/>
                        <c:pt idx="0">
                          <c:v>ZWE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8-FAC6-43E2-A14D-35FB9F6BF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Data!$K$2:$K$154</c:f>
              <c:numCache>
                <c:formatCode>General</c:formatCode>
                <c:ptCount val="153"/>
                <c:pt idx="0" formatCode="0.00">
                  <c:v>7.6397259349735442</c:v>
                </c:pt>
                <c:pt idx="38" formatCode="0.00">
                  <c:v>29.026143446419066</c:v>
                </c:pt>
                <c:pt idx="42" formatCode="0.00">
                  <c:v>101.24093061159316</c:v>
                </c:pt>
                <c:pt idx="65" formatCode="0.00">
                  <c:v>95.556542919850187</c:v>
                </c:pt>
                <c:pt idx="73" formatCode="0.00">
                  <c:v>152.28782456631075</c:v>
                </c:pt>
                <c:pt idx="84" formatCode="0.00">
                  <c:v>77.34860176418583</c:v>
                </c:pt>
                <c:pt idx="91" formatCode="0.00">
                  <c:v>62.812066755077112</c:v>
                </c:pt>
                <c:pt idx="101" formatCode="0.00">
                  <c:v>67.98997890534929</c:v>
                </c:pt>
                <c:pt idx="127" formatCode="0.00">
                  <c:v>53.496549524324408</c:v>
                </c:pt>
                <c:pt idx="138" formatCode="0.00">
                  <c:v>69.228503392227893</c:v>
                </c:pt>
              </c:numCache>
            </c:numRef>
          </c:xVal>
          <c:yVal>
            <c:numRef>
              <c:f>Data!$L$2:$L$154</c:f>
              <c:numCache>
                <c:formatCode>General</c:formatCode>
                <c:ptCount val="153"/>
                <c:pt idx="0" formatCode="0.00">
                  <c:v>8.3470748272344839E-2</c:v>
                </c:pt>
                <c:pt idx="38" formatCode="0.00">
                  <c:v>6.1593732486221091</c:v>
                </c:pt>
                <c:pt idx="42" formatCode="0.00">
                  <c:v>38.453537004049899</c:v>
                </c:pt>
                <c:pt idx="65" formatCode="0.00">
                  <c:v>12.027240586150775</c:v>
                </c:pt>
                <c:pt idx="73" formatCode="0.00">
                  <c:v>53.27639242935426</c:v>
                </c:pt>
                <c:pt idx="84" formatCode="0.00">
                  <c:v>4.2414323593942909</c:v>
                </c:pt>
                <c:pt idx="91" formatCode="0.00">
                  <c:v>9.8974674963545262</c:v>
                </c:pt>
                <c:pt idx="101" formatCode="0.00">
                  <c:v>27.430764261745715</c:v>
                </c:pt>
                <c:pt idx="127" formatCode="0.00">
                  <c:v>5.9173532719401134</c:v>
                </c:pt>
                <c:pt idx="138" formatCode="0.00">
                  <c:v>9.2514679728697509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99-FAC6-43E2-A14D-35FB9F6BFF4B}"/>
            </c:ext>
          </c:extLst>
        </c:ser>
        <c:ser>
          <c:idx val="2"/>
          <c:order val="1"/>
          <c:tx>
            <c:v>MENAPOE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tx>
                <c:strRef>
                  <c:f>Data!$O$2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{832517BB-D6F4-4499-9319-C53EA059F883}</c15:txfldGUID>
                      <c15:f>Data!$O$2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A-FAC6-43E2-A14D-35FB9F6BFF4B}"/>
                </c:ext>
              </c:extLst>
            </c:dLbl>
            <c:dLbl>
              <c:idx val="1"/>
              <c:tx>
                <c:strRef>
                  <c:f>Data!$O$3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{A09998C6-228B-4A2C-80FA-DEFB0D88621B}</c15:txfldGUID>
                      <c15:f>Data!$O$3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B-FAC6-43E2-A14D-35FB9F6BFF4B}"/>
                </c:ext>
              </c:extLst>
            </c:dLbl>
            <c:dLbl>
              <c:idx val="2"/>
              <c:layout>
                <c:manualLayout>
                  <c:x val="-5.0859556736171999E-2"/>
                  <c:y val="-5.0328298026744336E-2"/>
                </c:manualLayout>
              </c:layout>
              <c:tx>
                <c:strRef>
                  <c:f>Data!$O$4</c:f>
                  <c:strCache>
                    <c:ptCount val="1"/>
                    <c:pt idx="0">
                      <c:v>DZA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{F64F335C-63A0-464B-BEEA-1204CDE8FBED}</c15:txfldGUID>
                      <c15:f>Data!$O$4</c15:f>
                      <c15:dlblFieldTableCache>
                        <c:ptCount val="1"/>
                        <c:pt idx="0">
                          <c:v>DZA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C-FAC6-43E2-A14D-35FB9F6BFF4B}"/>
                </c:ext>
              </c:extLst>
            </c:dLbl>
            <c:dLbl>
              <c:idx val="3"/>
              <c:tx>
                <c:strRef>
                  <c:f>Data!$O$5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{027D8171-48BA-40AD-ACA2-A98710054199}</c15:txfldGUID>
                      <c15:f>Data!$O$5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D-FAC6-43E2-A14D-35FB9F6BFF4B}"/>
                </c:ext>
              </c:extLst>
            </c:dLbl>
            <c:dLbl>
              <c:idx val="4"/>
              <c:tx>
                <c:strRef>
                  <c:f>Data!$O$6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{45149272-A4CD-497B-8BEF-10033E6563B4}</c15:txfldGUID>
                      <c15:f>Data!$O$6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E-FAC6-43E2-A14D-35FB9F6BFF4B}"/>
                </c:ext>
              </c:extLst>
            </c:dLbl>
            <c:dLbl>
              <c:idx val="5"/>
              <c:tx>
                <c:strRef>
                  <c:f>Data!$O$7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{0A111975-CD9E-43BF-8C33-A63144ED9956}</c15:txfldGUID>
                      <c15:f>Data!$O$7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F-FAC6-43E2-A14D-35FB9F6BFF4B}"/>
                </c:ext>
              </c:extLst>
            </c:dLbl>
            <c:dLbl>
              <c:idx val="6"/>
              <c:tx>
                <c:strRef>
                  <c:f>Data!$O$8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{33AD9F69-8EB7-4FC7-B376-43D31ECC9C12}</c15:txfldGUID>
                      <c15:f>Data!$O$8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0-FAC6-43E2-A14D-35FB9F6BFF4B}"/>
                </c:ext>
              </c:extLst>
            </c:dLbl>
            <c:dLbl>
              <c:idx val="7"/>
              <c:tx>
                <c:strRef>
                  <c:f>Data!$O$9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{08920F92-C98B-4ABE-9EBB-A0D3A65A67D1}</c15:txfldGUID>
                      <c15:f>Data!$O$9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1-FAC6-43E2-A14D-35FB9F6BFF4B}"/>
                </c:ext>
              </c:extLst>
            </c:dLbl>
            <c:dLbl>
              <c:idx val="8"/>
              <c:tx>
                <c:strRef>
                  <c:f>Data!$O$10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{8C66D936-E0D6-46A5-B93C-91A0B8CDA021}</c15:txfldGUID>
                      <c15:f>Data!$O$10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2-FAC6-43E2-A14D-35FB9F6BFF4B}"/>
                </c:ext>
              </c:extLst>
            </c:dLbl>
            <c:dLbl>
              <c:idx val="9"/>
              <c:layout>
                <c:manualLayout>
                  <c:x val="-7.0410981033586255E-3"/>
                  <c:y val="-1.1533435062569548E-16"/>
                </c:manualLayout>
              </c:layout>
              <c:tx>
                <c:strRef>
                  <c:f>Data!$O$11</c:f>
                  <c:strCache>
                    <c:ptCount val="1"/>
                    <c:pt idx="0">
                      <c:v>BHR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{3529625F-CABE-439E-8EB7-F1DB469CF308}</c15:txfldGUID>
                      <c15:f>Data!$O$11</c15:f>
                      <c15:dlblFieldTableCache>
                        <c:ptCount val="1"/>
                        <c:pt idx="0">
                          <c:v>BHR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3-FAC6-43E2-A14D-35FB9F6BFF4B}"/>
                </c:ext>
              </c:extLst>
            </c:dLbl>
            <c:dLbl>
              <c:idx val="10"/>
              <c:tx>
                <c:strRef>
                  <c:f>Data!$O$12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{DFCA2D9F-001F-4DE9-BBA4-989F27F53E94}</c15:txfldGUID>
                      <c15:f>Data!$O$12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4-FAC6-43E2-A14D-35FB9F6BFF4B}"/>
                </c:ext>
              </c:extLst>
            </c:dLbl>
            <c:dLbl>
              <c:idx val="11"/>
              <c:tx>
                <c:strRef>
                  <c:f>Data!$O$13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{411C44C7-B425-439B-908D-1593C349DB72}</c15:txfldGUID>
                      <c15:f>Data!$O$13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5-FAC6-43E2-A14D-35FB9F6BFF4B}"/>
                </c:ext>
              </c:extLst>
            </c:dLbl>
            <c:dLbl>
              <c:idx val="12"/>
              <c:tx>
                <c:strRef>
                  <c:f>Data!$O$14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{45232029-F7FE-4676-955C-3DB4B26DC9FE}</c15:txfldGUID>
                      <c15:f>Data!$O$14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6-FAC6-43E2-A14D-35FB9F6BFF4B}"/>
                </c:ext>
              </c:extLst>
            </c:dLbl>
            <c:dLbl>
              <c:idx val="13"/>
              <c:tx>
                <c:strRef>
                  <c:f>Data!$O$15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{9B50EAB8-6E8C-41D9-9ACD-7656D87C8D4F}</c15:txfldGUID>
                      <c15:f>Data!$O$15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7-FAC6-43E2-A14D-35FB9F6BFF4B}"/>
                </c:ext>
              </c:extLst>
            </c:dLbl>
            <c:dLbl>
              <c:idx val="14"/>
              <c:tx>
                <c:strRef>
                  <c:f>Data!$O$16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{A1B279B2-7D88-4A3F-B5E2-75B2A7008F3C}</c15:txfldGUID>
                      <c15:f>Data!$O$16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8-FAC6-43E2-A14D-35FB9F6BFF4B}"/>
                </c:ext>
              </c:extLst>
            </c:dLbl>
            <c:dLbl>
              <c:idx val="15"/>
              <c:tx>
                <c:strRef>
                  <c:f>Data!$O$17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{3427F061-A288-4809-BE34-9DA80B7E0F3F}</c15:txfldGUID>
                      <c15:f>Data!$O$17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9-FAC6-43E2-A14D-35FB9F6BFF4B}"/>
                </c:ext>
              </c:extLst>
            </c:dLbl>
            <c:dLbl>
              <c:idx val="16"/>
              <c:tx>
                <c:strRef>
                  <c:f>Data!$O$18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{3EE1D98D-F46A-4609-8426-67FDA5B3E3BE}</c15:txfldGUID>
                      <c15:f>Data!$O$18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A-FAC6-43E2-A14D-35FB9F6BFF4B}"/>
                </c:ext>
              </c:extLst>
            </c:dLbl>
            <c:dLbl>
              <c:idx val="17"/>
              <c:tx>
                <c:strRef>
                  <c:f>Data!$O$19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{D34C3563-6384-4F33-A27A-18C4476BD786}</c15:txfldGUID>
                      <c15:f>Data!$O$19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B-FAC6-43E2-A14D-35FB9F6BFF4B}"/>
                </c:ext>
              </c:extLst>
            </c:dLbl>
            <c:dLbl>
              <c:idx val="18"/>
              <c:tx>
                <c:strRef>
                  <c:f>Data!$O$20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{F82B674E-68B7-4C3E-B425-D6A9680121E2}</c15:txfldGUID>
                      <c15:f>Data!$O$20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C-FAC6-43E2-A14D-35FB9F6BFF4B}"/>
                </c:ext>
              </c:extLst>
            </c:dLbl>
            <c:dLbl>
              <c:idx val="19"/>
              <c:tx>
                <c:strRef>
                  <c:f>Data!$O$21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{C5285261-3EB1-49D5-8B3D-8AC84D67D3BE}</c15:txfldGUID>
                      <c15:f>Data!$O$21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D-FAC6-43E2-A14D-35FB9F6BFF4B}"/>
                </c:ext>
              </c:extLst>
            </c:dLbl>
            <c:dLbl>
              <c:idx val="20"/>
              <c:tx>
                <c:strRef>
                  <c:f>Data!$O$22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{F03F9D9B-50D1-4CB0-8553-2CA9530778BC}</c15:txfldGUID>
                      <c15:f>Data!$O$22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E-FAC6-43E2-A14D-35FB9F6BFF4B}"/>
                </c:ext>
              </c:extLst>
            </c:dLbl>
            <c:dLbl>
              <c:idx val="21"/>
              <c:tx>
                <c:strRef>
                  <c:f>Data!$O$23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{83340A99-5F52-49FB-A821-3D962BA57943}</c15:txfldGUID>
                      <c15:f>Data!$O$23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F-FAC6-43E2-A14D-35FB9F6BFF4B}"/>
                </c:ext>
              </c:extLst>
            </c:dLbl>
            <c:dLbl>
              <c:idx val="22"/>
              <c:tx>
                <c:strRef>
                  <c:f>Data!$O$24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{112679D4-2235-4A56-A1F0-0BB7D408DEBC}</c15:txfldGUID>
                      <c15:f>Data!$O$24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0-FAC6-43E2-A14D-35FB9F6BFF4B}"/>
                </c:ext>
              </c:extLst>
            </c:dLbl>
            <c:dLbl>
              <c:idx val="23"/>
              <c:tx>
                <c:strRef>
                  <c:f>Data!$O$25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{CFFB32FA-E4FE-4B20-90BF-60941924277D}</c15:txfldGUID>
                      <c15:f>Data!$O$25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1-FAC6-43E2-A14D-35FB9F6BFF4B}"/>
                </c:ext>
              </c:extLst>
            </c:dLbl>
            <c:dLbl>
              <c:idx val="24"/>
              <c:tx>
                <c:strRef>
                  <c:f>Data!$O$26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{1F0C172B-59FE-4E40-BF1F-94853DF8C5EB}</c15:txfldGUID>
                      <c15:f>Data!$O$26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2-FAC6-43E2-A14D-35FB9F6BFF4B}"/>
                </c:ext>
              </c:extLst>
            </c:dLbl>
            <c:dLbl>
              <c:idx val="25"/>
              <c:tx>
                <c:strRef>
                  <c:f>Data!$O$27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{B5A200D0-7BD8-47F3-A878-08F963F1D97A}</c15:txfldGUID>
                      <c15:f>Data!$O$27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3-FAC6-43E2-A14D-35FB9F6BFF4B}"/>
                </c:ext>
              </c:extLst>
            </c:dLbl>
            <c:dLbl>
              <c:idx val="26"/>
              <c:tx>
                <c:strRef>
                  <c:f>Data!$O$28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{67C8AD93-17CA-43CA-A5A6-89ED2B885388}</c15:txfldGUID>
                      <c15:f>Data!$O$28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4-FAC6-43E2-A14D-35FB9F6BFF4B}"/>
                </c:ext>
              </c:extLst>
            </c:dLbl>
            <c:dLbl>
              <c:idx val="27"/>
              <c:tx>
                <c:strRef>
                  <c:f>Data!$O$29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{FCB6DE70-DE24-454F-B6E3-B619C8EB271F}</c15:txfldGUID>
                      <c15:f>Data!$O$29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5-FAC6-43E2-A14D-35FB9F6BFF4B}"/>
                </c:ext>
              </c:extLst>
            </c:dLbl>
            <c:dLbl>
              <c:idx val="28"/>
              <c:tx>
                <c:strRef>
                  <c:f>Data!$O$30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{AF3A106D-685A-412F-9DA1-81C8BBA143B8}</c15:txfldGUID>
                      <c15:f>Data!$O$30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6-FAC6-43E2-A14D-35FB9F6BFF4B}"/>
                </c:ext>
              </c:extLst>
            </c:dLbl>
            <c:dLbl>
              <c:idx val="29"/>
              <c:tx>
                <c:strRef>
                  <c:f>Data!$O$31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{B4DB78C3-3922-4703-A619-38A132251C91}</c15:txfldGUID>
                      <c15:f>Data!$O$31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7-FAC6-43E2-A14D-35FB9F6BFF4B}"/>
                </c:ext>
              </c:extLst>
            </c:dLbl>
            <c:dLbl>
              <c:idx val="30"/>
              <c:tx>
                <c:strRef>
                  <c:f>Data!$O$32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{0C8A48DC-D29B-411F-95FA-1B517004FA35}</c15:txfldGUID>
                      <c15:f>Data!$O$32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8-FAC6-43E2-A14D-35FB9F6BFF4B}"/>
                </c:ext>
              </c:extLst>
            </c:dLbl>
            <c:dLbl>
              <c:idx val="31"/>
              <c:tx>
                <c:strRef>
                  <c:f>Data!$O$33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{D3151F00-415F-4471-A672-88BE7932C857}</c15:txfldGUID>
                      <c15:f>Data!$O$33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9-FAC6-43E2-A14D-35FB9F6BFF4B}"/>
                </c:ext>
              </c:extLst>
            </c:dLbl>
            <c:dLbl>
              <c:idx val="32"/>
              <c:tx>
                <c:strRef>
                  <c:f>Data!$O$34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{C0119E45-CEC9-4AC2-ABB8-1E4EE310C8C9}</c15:txfldGUID>
                      <c15:f>Data!$O$34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A-FAC6-43E2-A14D-35FB9F6BFF4B}"/>
                </c:ext>
              </c:extLst>
            </c:dLbl>
            <c:dLbl>
              <c:idx val="33"/>
              <c:tx>
                <c:strRef>
                  <c:f>Data!$O$35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{E85D6F61-78A7-48E7-BC7E-96DE8003F217}</c15:txfldGUID>
                      <c15:f>Data!$O$35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B-FAC6-43E2-A14D-35FB9F6BFF4B}"/>
                </c:ext>
              </c:extLst>
            </c:dLbl>
            <c:dLbl>
              <c:idx val="34"/>
              <c:tx>
                <c:strRef>
                  <c:f>Data!$O$36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{673BF676-75D8-4239-8D37-313BE280DD61}</c15:txfldGUID>
                      <c15:f>Data!$O$36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C-FAC6-43E2-A14D-35FB9F6BFF4B}"/>
                </c:ext>
              </c:extLst>
            </c:dLbl>
            <c:dLbl>
              <c:idx val="35"/>
              <c:tx>
                <c:strRef>
                  <c:f>Data!$O$37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{D9B17873-44DE-4904-A081-15FC10BED8C3}</c15:txfldGUID>
                      <c15:f>Data!$O$37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D-FAC6-43E2-A14D-35FB9F6BFF4B}"/>
                </c:ext>
              </c:extLst>
            </c:dLbl>
            <c:dLbl>
              <c:idx val="36"/>
              <c:tx>
                <c:strRef>
                  <c:f>Data!$O$38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{36C6A962-1AB5-4E6E-B9B7-4AFC69939FC1}</c15:txfldGUID>
                      <c15:f>Data!$O$38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E-FAC6-43E2-A14D-35FB9F6BFF4B}"/>
                </c:ext>
              </c:extLst>
            </c:dLbl>
            <c:dLbl>
              <c:idx val="37"/>
              <c:tx>
                <c:strRef>
                  <c:f>Data!$O$39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{864C5D43-0AAD-42D2-8D8C-BDCDD3C28815}</c15:txfldGUID>
                      <c15:f>Data!$O$39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F-FAC6-43E2-A14D-35FB9F6BFF4B}"/>
                </c:ext>
              </c:extLst>
            </c:dLbl>
            <c:dLbl>
              <c:idx val="38"/>
              <c:tx>
                <c:strRef>
                  <c:f>Data!$O$40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{29582E03-5D94-43E3-9BC5-9E247DF90BE5}</c15:txfldGUID>
                      <c15:f>Data!$O$40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0-FAC6-43E2-A14D-35FB9F6BFF4B}"/>
                </c:ext>
              </c:extLst>
            </c:dLbl>
            <c:dLbl>
              <c:idx val="39"/>
              <c:tx>
                <c:strRef>
                  <c:f>Data!$O$41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{6CAB9C1E-5257-492B-AED8-4753A754F353}</c15:txfldGUID>
                      <c15:f>Data!$O$41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1-FAC6-43E2-A14D-35FB9F6BFF4B}"/>
                </c:ext>
              </c:extLst>
            </c:dLbl>
            <c:dLbl>
              <c:idx val="40"/>
              <c:tx>
                <c:strRef>
                  <c:f>Data!$O$42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{B9BAF99E-B09D-4307-8183-86782B1559A5}</c15:txfldGUID>
                      <c15:f>Data!$O$42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2-FAC6-43E2-A14D-35FB9F6BFF4B}"/>
                </c:ext>
              </c:extLst>
            </c:dLbl>
            <c:dLbl>
              <c:idx val="41"/>
              <c:tx>
                <c:strRef>
                  <c:f>Data!$O$43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{9564C573-D5BF-475F-9265-14EB0D6B5EB0}</c15:txfldGUID>
                      <c15:f>Data!$O$43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3-FAC6-43E2-A14D-35FB9F6BFF4B}"/>
                </c:ext>
              </c:extLst>
            </c:dLbl>
            <c:dLbl>
              <c:idx val="42"/>
              <c:tx>
                <c:strRef>
                  <c:f>Data!$O$44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{66F3B233-7B76-41B4-BF1F-0306D1C1D24B}</c15:txfldGUID>
                      <c15:f>Data!$O$44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4-FAC6-43E2-A14D-35FB9F6BFF4B}"/>
                </c:ext>
              </c:extLst>
            </c:dLbl>
            <c:dLbl>
              <c:idx val="43"/>
              <c:tx>
                <c:strRef>
                  <c:f>Data!$O$45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{7412F15B-F9D7-4647-97CF-6E99D54EDA2A}</c15:txfldGUID>
                      <c15:f>Data!$O$45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5-FAC6-43E2-A14D-35FB9F6BFF4B}"/>
                </c:ext>
              </c:extLst>
            </c:dLbl>
            <c:dLbl>
              <c:idx val="44"/>
              <c:tx>
                <c:strRef>
                  <c:f>Data!$O$46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{FAF4ECB3-312A-45F3-91A5-155A02AD3BC1}</c15:txfldGUID>
                      <c15:f>Data!$O$46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6-FAC6-43E2-A14D-35FB9F6BFF4B}"/>
                </c:ext>
              </c:extLst>
            </c:dLbl>
            <c:dLbl>
              <c:idx val="45"/>
              <c:tx>
                <c:strRef>
                  <c:f>Data!$O$47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{70515721-20D2-4E50-81DC-CA1E68E307FF}</c15:txfldGUID>
                      <c15:f>Data!$O$47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7-FAC6-43E2-A14D-35FB9F6BFF4B}"/>
                </c:ext>
              </c:extLst>
            </c:dLbl>
            <c:dLbl>
              <c:idx val="46"/>
              <c:tx>
                <c:strRef>
                  <c:f>Data!$O$48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{3AC02A2E-B136-4E88-A2DD-83D4823E0745}</c15:txfldGUID>
                      <c15:f>Data!$O$48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8-FAC6-43E2-A14D-35FB9F6BFF4B}"/>
                </c:ext>
              </c:extLst>
            </c:dLbl>
            <c:dLbl>
              <c:idx val="47"/>
              <c:tx>
                <c:strRef>
                  <c:f>Data!$O$49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{9D61275C-C64D-474D-9EFB-97C8699E2568}</c15:txfldGUID>
                      <c15:f>Data!$O$49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9-FAC6-43E2-A14D-35FB9F6BFF4B}"/>
                </c:ext>
              </c:extLst>
            </c:dLbl>
            <c:dLbl>
              <c:idx val="48"/>
              <c:tx>
                <c:strRef>
                  <c:f>Data!$O$50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{99E5108E-2D32-4DFA-8963-BBB7B39E57EB}</c15:txfldGUID>
                      <c15:f>Data!$O$50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A-FAC6-43E2-A14D-35FB9F6BFF4B}"/>
                </c:ext>
              </c:extLst>
            </c:dLbl>
            <c:dLbl>
              <c:idx val="49"/>
              <c:tx>
                <c:strRef>
                  <c:f>Data!$O$51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{41A985F2-C68F-4DD9-A8C7-E25AAC7DF3CC}</c15:txfldGUID>
                      <c15:f>Data!$O$51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B-FAC6-43E2-A14D-35FB9F6BFF4B}"/>
                </c:ext>
              </c:extLst>
            </c:dLbl>
            <c:dLbl>
              <c:idx val="50"/>
              <c:tx>
                <c:strRef>
                  <c:f>Data!$O$52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{299F0AA1-120F-43F1-8A42-0C7724C6531C}</c15:txfldGUID>
                      <c15:f>Data!$O$52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C-FAC6-43E2-A14D-35FB9F6BFF4B}"/>
                </c:ext>
              </c:extLst>
            </c:dLbl>
            <c:dLbl>
              <c:idx val="51"/>
              <c:tx>
                <c:strRef>
                  <c:f>Data!$O$53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{2A5F8EC6-7481-4DD0-9C1B-D8DED8AB94D7}</c15:txfldGUID>
                      <c15:f>Data!$O$53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D-FAC6-43E2-A14D-35FB9F6BFF4B}"/>
                </c:ext>
              </c:extLst>
            </c:dLbl>
            <c:dLbl>
              <c:idx val="52"/>
              <c:tx>
                <c:strRef>
                  <c:f>Data!$O$54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{597C0368-CB8B-42E1-A8A2-5081F5E2D025}</c15:txfldGUID>
                      <c15:f>Data!$O$54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E-FAC6-43E2-A14D-35FB9F6BFF4B}"/>
                </c:ext>
              </c:extLst>
            </c:dLbl>
            <c:dLbl>
              <c:idx val="53"/>
              <c:tx>
                <c:strRef>
                  <c:f>Data!$O$55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{C394B8AD-EF20-4220-9F3B-27C3631C3EA7}</c15:txfldGUID>
                      <c15:f>Data!$O$55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F-FAC6-43E2-A14D-35FB9F6BFF4B}"/>
                </c:ext>
              </c:extLst>
            </c:dLbl>
            <c:dLbl>
              <c:idx val="54"/>
              <c:tx>
                <c:strRef>
                  <c:f>Data!$O$56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{E581B1F7-7319-4C14-8809-3AEE0E546524}</c15:txfldGUID>
                      <c15:f>Data!$O$56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0-FAC6-43E2-A14D-35FB9F6BFF4B}"/>
                </c:ext>
              </c:extLst>
            </c:dLbl>
            <c:dLbl>
              <c:idx val="55"/>
              <c:tx>
                <c:strRef>
                  <c:f>Data!$O$57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{43933F76-69F3-4559-8236-B1CE943D62D4}</c15:txfldGUID>
                      <c15:f>Data!$O$57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1-FAC6-43E2-A14D-35FB9F6BFF4B}"/>
                </c:ext>
              </c:extLst>
            </c:dLbl>
            <c:dLbl>
              <c:idx val="56"/>
              <c:tx>
                <c:strRef>
                  <c:f>Data!$O$58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{9F5F3FEF-81E5-411E-AFAE-DB7EE3FCA220}</c15:txfldGUID>
                      <c15:f>Data!$O$58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2-FAC6-43E2-A14D-35FB9F6BFF4B}"/>
                </c:ext>
              </c:extLst>
            </c:dLbl>
            <c:dLbl>
              <c:idx val="57"/>
              <c:tx>
                <c:strRef>
                  <c:f>Data!$O$59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{6C9B41F3-3036-4263-8861-E44E09909109}</c15:txfldGUID>
                      <c15:f>Data!$O$59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3-FAC6-43E2-A14D-35FB9F6BFF4B}"/>
                </c:ext>
              </c:extLst>
            </c:dLbl>
            <c:dLbl>
              <c:idx val="58"/>
              <c:tx>
                <c:strRef>
                  <c:f>Data!$O$60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{0D75287D-148A-4521-B1EF-8EAC893946F1}</c15:txfldGUID>
                      <c15:f>Data!$O$60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4-FAC6-43E2-A14D-35FB9F6BFF4B}"/>
                </c:ext>
              </c:extLst>
            </c:dLbl>
            <c:dLbl>
              <c:idx val="59"/>
              <c:tx>
                <c:strRef>
                  <c:f>Data!$O$61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{5719E0B0-3917-4746-9198-C551D1E0DA4C}</c15:txfldGUID>
                      <c15:f>Data!$O$61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5-FAC6-43E2-A14D-35FB9F6BFF4B}"/>
                </c:ext>
              </c:extLst>
            </c:dLbl>
            <c:dLbl>
              <c:idx val="60"/>
              <c:tx>
                <c:strRef>
                  <c:f>Data!$O$62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{7BD69FB8-7ECD-457D-9B82-9E55C1998246}</c15:txfldGUID>
                      <c15:f>Data!$O$62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6-FAC6-43E2-A14D-35FB9F6BFF4B}"/>
                </c:ext>
              </c:extLst>
            </c:dLbl>
            <c:dLbl>
              <c:idx val="61"/>
              <c:tx>
                <c:strRef>
                  <c:f>Data!$O$63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{006EDD23-E158-4402-AE24-1E136C3720D8}</c15:txfldGUID>
                      <c15:f>Data!$O$63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7-FAC6-43E2-A14D-35FB9F6BFF4B}"/>
                </c:ext>
              </c:extLst>
            </c:dLbl>
            <c:dLbl>
              <c:idx val="62"/>
              <c:layout>
                <c:manualLayout>
                  <c:x val="-1.2927210563493404E-2"/>
                  <c:y val="-2.5164149013372168E-2"/>
                </c:manualLayout>
              </c:layout>
              <c:tx>
                <c:strRef>
                  <c:f>Data!$O$64</c:f>
                  <c:strCache>
                    <c:ptCount val="1"/>
                    <c:pt idx="0">
                      <c:v>IRN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{C06052FD-6875-4AE8-9647-09C65821C7FD}</c15:txfldGUID>
                      <c15:f>Data!$O$64</c15:f>
                      <c15:dlblFieldTableCache>
                        <c:ptCount val="1"/>
                        <c:pt idx="0">
                          <c:v>IRN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8-FAC6-43E2-A14D-35FB9F6BFF4B}"/>
                </c:ext>
              </c:extLst>
            </c:dLbl>
            <c:dLbl>
              <c:idx val="63"/>
              <c:tx>
                <c:strRef>
                  <c:f>Data!$O$65</c:f>
                  <c:strCache>
                    <c:ptCount val="1"/>
                    <c:pt idx="0">
                      <c:v>IRQ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{756548FE-E186-45AA-AF3F-270ADB8696DB}</c15:txfldGUID>
                      <c15:f>Data!$O$65</c15:f>
                      <c15:dlblFieldTableCache>
                        <c:ptCount val="1"/>
                        <c:pt idx="0">
                          <c:v>IRQ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9-FAC6-43E2-A14D-35FB9F6BFF4B}"/>
                </c:ext>
              </c:extLst>
            </c:dLbl>
            <c:dLbl>
              <c:idx val="64"/>
              <c:tx>
                <c:strRef>
                  <c:f>Data!$O$66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{4D3A45B1-8513-4D47-807C-48B704DCE2DF}</c15:txfldGUID>
                      <c15:f>Data!$O$66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A-FAC6-43E2-A14D-35FB9F6BFF4B}"/>
                </c:ext>
              </c:extLst>
            </c:dLbl>
            <c:dLbl>
              <c:idx val="65"/>
              <c:tx>
                <c:strRef>
                  <c:f>Data!$O$67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{376E17CF-96AF-43E8-A6BA-75461DBFC568}</c15:txfldGUID>
                      <c15:f>Data!$O$67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B-FAC6-43E2-A14D-35FB9F6BFF4B}"/>
                </c:ext>
              </c:extLst>
            </c:dLbl>
            <c:dLbl>
              <c:idx val="66"/>
              <c:tx>
                <c:strRef>
                  <c:f>Data!$O$68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{7E5E735F-9141-4BF3-BE70-D5F148563AAD}</c15:txfldGUID>
                      <c15:f>Data!$O$68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C-FAC6-43E2-A14D-35FB9F6BFF4B}"/>
                </c:ext>
              </c:extLst>
            </c:dLbl>
            <c:dLbl>
              <c:idx val="67"/>
              <c:tx>
                <c:strRef>
                  <c:f>Data!$O$69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{762BF08E-BCD6-4B80-87B1-8EB18C386C96}</c15:txfldGUID>
                      <c15:f>Data!$O$69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D-FAC6-43E2-A14D-35FB9F6BFF4B}"/>
                </c:ext>
              </c:extLst>
            </c:dLbl>
            <c:dLbl>
              <c:idx val="68"/>
              <c:tx>
                <c:strRef>
                  <c:f>Data!$O$70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{C1458115-6AA8-4B1F-BBF0-98F6E1836E56}</c15:txfldGUID>
                      <c15:f>Data!$O$70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E-FAC6-43E2-A14D-35FB9F6BFF4B}"/>
                </c:ext>
              </c:extLst>
            </c:dLbl>
            <c:dLbl>
              <c:idx val="69"/>
              <c:tx>
                <c:strRef>
                  <c:f>Data!$O$71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{3A647605-36EC-40F7-98B3-F05A32888972}</c15:txfldGUID>
                      <c15:f>Data!$O$71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F-FAC6-43E2-A14D-35FB9F6BFF4B}"/>
                </c:ext>
              </c:extLst>
            </c:dLbl>
            <c:dLbl>
              <c:idx val="70"/>
              <c:layout>
                <c:manualLayout>
                  <c:x val="-5.3841695915792478E-2"/>
                  <c:y val="-3.1455186266715326E-2"/>
                </c:manualLayout>
              </c:layout>
              <c:tx>
                <c:strRef>
                  <c:f>Data!$O$72</c:f>
                  <c:strCache>
                    <c:ptCount val="1"/>
                    <c:pt idx="0">
                      <c:v>KWT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{6DF921D3-E708-4EA0-9F24-1F0C510D1092}</c15:txfldGUID>
                      <c15:f>Data!$O$72</c15:f>
                      <c15:dlblFieldTableCache>
                        <c:ptCount val="1"/>
                        <c:pt idx="0">
                          <c:v>KWT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0-FAC6-43E2-A14D-35FB9F6BFF4B}"/>
                </c:ext>
              </c:extLst>
            </c:dLbl>
            <c:dLbl>
              <c:idx val="71"/>
              <c:tx>
                <c:strRef>
                  <c:f>Data!$O$73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{808A5A21-F7F6-44CD-9D96-C18318525B3A}</c15:txfldGUID>
                      <c15:f>Data!$O$73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1-FAC6-43E2-A14D-35FB9F6BFF4B}"/>
                </c:ext>
              </c:extLst>
            </c:dLbl>
            <c:dLbl>
              <c:idx val="72"/>
              <c:tx>
                <c:strRef>
                  <c:f>Data!$O$74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{D7206A63-33F7-4329-AA3B-FC94490AA487}</c15:txfldGUID>
                      <c15:f>Data!$O$74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2-FAC6-43E2-A14D-35FB9F6BFF4B}"/>
                </c:ext>
              </c:extLst>
            </c:dLbl>
            <c:dLbl>
              <c:idx val="73"/>
              <c:tx>
                <c:strRef>
                  <c:f>Data!$O$75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{9181F42A-B041-4DE4-AB94-1373F2FBAAAE}</c15:txfldGUID>
                      <c15:f>Data!$O$75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3-FAC6-43E2-A14D-35FB9F6BFF4B}"/>
                </c:ext>
              </c:extLst>
            </c:dLbl>
            <c:dLbl>
              <c:idx val="74"/>
              <c:tx>
                <c:strRef>
                  <c:f>Data!$O$76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{FE8D5F40-88A1-49C8-8CEF-3EAE890E2ED2}</c15:txfldGUID>
                      <c15:f>Data!$O$76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4-FAC6-43E2-A14D-35FB9F6BFF4B}"/>
                </c:ext>
              </c:extLst>
            </c:dLbl>
            <c:dLbl>
              <c:idx val="75"/>
              <c:tx>
                <c:strRef>
                  <c:f>Data!$O$77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{1C0C3EA8-E9A1-4481-9549-B56426F14F45}</c15:txfldGUID>
                      <c15:f>Data!$O$77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5-FAC6-43E2-A14D-35FB9F6BFF4B}"/>
                </c:ext>
              </c:extLst>
            </c:dLbl>
            <c:dLbl>
              <c:idx val="76"/>
              <c:layout>
                <c:manualLayout>
                  <c:x val="-2.2263315165399682E-2"/>
                  <c:y val="-7.2346928413445102E-2"/>
                </c:manualLayout>
              </c:layout>
              <c:tx>
                <c:strRef>
                  <c:f>Data!$O$78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{44DE70C0-8F96-4C60-A59B-00CD6DA9264B}</c15:txfldGUID>
                      <c15:f>Data!$O$78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6-FAC6-43E2-A14D-35FB9F6BFF4B}"/>
                </c:ext>
              </c:extLst>
            </c:dLbl>
            <c:dLbl>
              <c:idx val="77"/>
              <c:tx>
                <c:strRef>
                  <c:f>Data!$O$79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{EE33347D-FF93-47DE-80D5-A1A9386A88C9}</c15:txfldGUID>
                      <c15:f>Data!$O$79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7-FAC6-43E2-A14D-35FB9F6BFF4B}"/>
                </c:ext>
              </c:extLst>
            </c:dLbl>
            <c:dLbl>
              <c:idx val="78"/>
              <c:tx>
                <c:strRef>
                  <c:f>Data!$O$80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{45D00A8C-30F7-4B58-B5A7-F476F5CD6357}</c15:txfldGUID>
                      <c15:f>Data!$O$80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8-FAC6-43E2-A14D-35FB9F6BFF4B}"/>
                </c:ext>
              </c:extLst>
            </c:dLbl>
            <c:dLbl>
              <c:idx val="79"/>
              <c:tx>
                <c:strRef>
                  <c:f>Data!$O$81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{9C286B91-C630-42DB-9885-E6B9DCE0627F}</c15:txfldGUID>
                      <c15:f>Data!$O$81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9-FAC6-43E2-A14D-35FB9F6BFF4B}"/>
                </c:ext>
              </c:extLst>
            </c:dLbl>
            <c:dLbl>
              <c:idx val="80"/>
              <c:tx>
                <c:strRef>
                  <c:f>Data!$O$82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{A3A62B3D-27A7-4116-AD38-FE8577BDCD1C}</c15:txfldGUID>
                      <c15:f>Data!$O$82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A-FAC6-43E2-A14D-35FB9F6BFF4B}"/>
                </c:ext>
              </c:extLst>
            </c:dLbl>
            <c:dLbl>
              <c:idx val="81"/>
              <c:tx>
                <c:strRef>
                  <c:f>Data!$O$83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{91126C88-1537-4009-BBC4-0FE78ED0E9E4}</c15:txfldGUID>
                      <c15:f>Data!$O$83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B-FAC6-43E2-A14D-35FB9F6BFF4B}"/>
                </c:ext>
              </c:extLst>
            </c:dLbl>
            <c:dLbl>
              <c:idx val="82"/>
              <c:tx>
                <c:strRef>
                  <c:f>Data!$O$84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{8BC4455A-435A-4730-8CCA-80EFBDD49789}</c15:txfldGUID>
                      <c15:f>Data!$O$84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C-FAC6-43E2-A14D-35FB9F6BFF4B}"/>
                </c:ext>
              </c:extLst>
            </c:dLbl>
            <c:dLbl>
              <c:idx val="83"/>
              <c:tx>
                <c:strRef>
                  <c:f>Data!$O$85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{4F3136D4-3DE6-4904-994E-9ACC48A73B47}</c15:txfldGUID>
                      <c15:f>Data!$O$85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D-FAC6-43E2-A14D-35FB9F6BFF4B}"/>
                </c:ext>
              </c:extLst>
            </c:dLbl>
            <c:dLbl>
              <c:idx val="84"/>
              <c:tx>
                <c:strRef>
                  <c:f>Data!$O$86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{67589519-B15C-467E-AC59-3C1BED64E560}</c15:txfldGUID>
                      <c15:f>Data!$O$86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E-FAC6-43E2-A14D-35FB9F6BFF4B}"/>
                </c:ext>
              </c:extLst>
            </c:dLbl>
            <c:dLbl>
              <c:idx val="85"/>
              <c:tx>
                <c:strRef>
                  <c:f>Data!$O$87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{EC1396D7-202D-411E-A083-F7C0DF51D049}</c15:txfldGUID>
                      <c15:f>Data!$O$87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F-FAC6-43E2-A14D-35FB9F6BFF4B}"/>
                </c:ext>
              </c:extLst>
            </c:dLbl>
            <c:dLbl>
              <c:idx val="86"/>
              <c:tx>
                <c:strRef>
                  <c:f>Data!$O$88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{0920C45E-3701-4031-8EED-4CD37C596930}</c15:txfldGUID>
                      <c15:f>Data!$O$88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0-FAC6-43E2-A14D-35FB9F6BFF4B}"/>
                </c:ext>
              </c:extLst>
            </c:dLbl>
            <c:dLbl>
              <c:idx val="87"/>
              <c:tx>
                <c:strRef>
                  <c:f>Data!$O$89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{F494FB47-8964-4133-A2D6-CC16D250BA62}</c15:txfldGUID>
                      <c15:f>Data!$O$89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1-FAC6-43E2-A14D-35FB9F6BFF4B}"/>
                </c:ext>
              </c:extLst>
            </c:dLbl>
            <c:dLbl>
              <c:idx val="88"/>
              <c:tx>
                <c:strRef>
                  <c:f>Data!$O$90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{5B702492-42EE-4CC9-B264-C0EDFCBA6C2F}</c15:txfldGUID>
                      <c15:f>Data!$O$90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2-FAC6-43E2-A14D-35FB9F6BFF4B}"/>
                </c:ext>
              </c:extLst>
            </c:dLbl>
            <c:dLbl>
              <c:idx val="89"/>
              <c:tx>
                <c:strRef>
                  <c:f>Data!$O$91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{368D1067-96FF-4B6B-BAB4-FD2199F70F52}</c15:txfldGUID>
                      <c15:f>Data!$O$91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3-FAC6-43E2-A14D-35FB9F6BFF4B}"/>
                </c:ext>
              </c:extLst>
            </c:dLbl>
            <c:dLbl>
              <c:idx val="90"/>
              <c:tx>
                <c:strRef>
                  <c:f>Data!$O$92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{04317B33-EE76-432E-B399-0DBE516C25EB}</c15:txfldGUID>
                      <c15:f>Data!$O$92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4-FAC6-43E2-A14D-35FB9F6BFF4B}"/>
                </c:ext>
              </c:extLst>
            </c:dLbl>
            <c:dLbl>
              <c:idx val="91"/>
              <c:tx>
                <c:strRef>
                  <c:f>Data!$O$93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{466DD035-62AB-442C-A417-D4FC1BC7F87C}</c15:txfldGUID>
                      <c15:f>Data!$O$93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5-FAC6-43E2-A14D-35FB9F6BFF4B}"/>
                </c:ext>
              </c:extLst>
            </c:dLbl>
            <c:dLbl>
              <c:idx val="92"/>
              <c:tx>
                <c:strRef>
                  <c:f>Data!$O$94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{C80EE4D4-C0B6-42AF-B381-0F0DF2916E20}</c15:txfldGUID>
                      <c15:f>Data!$O$94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6-FAC6-43E2-A14D-35FB9F6BFF4B}"/>
                </c:ext>
              </c:extLst>
            </c:dLbl>
            <c:dLbl>
              <c:idx val="93"/>
              <c:tx>
                <c:strRef>
                  <c:f>Data!$O$95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{43B35DC8-6960-4DE2-A193-4B21E3666CCB}</c15:txfldGUID>
                      <c15:f>Data!$O$95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7-FAC6-43E2-A14D-35FB9F6BFF4B}"/>
                </c:ext>
              </c:extLst>
            </c:dLbl>
            <c:dLbl>
              <c:idx val="94"/>
              <c:tx>
                <c:strRef>
                  <c:f>Data!$O$96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{51B39EED-875F-45EF-8CE9-281B329AD2B8}</c15:txfldGUID>
                      <c15:f>Data!$O$96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8-FAC6-43E2-A14D-35FB9F6BFF4B}"/>
                </c:ext>
              </c:extLst>
            </c:dLbl>
            <c:dLbl>
              <c:idx val="95"/>
              <c:tx>
                <c:strRef>
                  <c:f>Data!$O$97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{B0E605CA-92DB-4305-9A0E-15F2B58AA5FD}</c15:txfldGUID>
                      <c15:f>Data!$O$97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9-FAC6-43E2-A14D-35FB9F6BFF4B}"/>
                </c:ext>
              </c:extLst>
            </c:dLbl>
            <c:dLbl>
              <c:idx val="96"/>
              <c:tx>
                <c:strRef>
                  <c:f>Data!$O$98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{664C834A-E9C4-4CA6-92BD-50E966D553E5}</c15:txfldGUID>
                      <c15:f>Data!$O$98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A-FAC6-43E2-A14D-35FB9F6BFF4B}"/>
                </c:ext>
              </c:extLst>
            </c:dLbl>
            <c:dLbl>
              <c:idx val="97"/>
              <c:tx>
                <c:strRef>
                  <c:f>Data!$O$99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{2A52000B-0296-4F85-861E-F02DBDF62E67}</c15:txfldGUID>
                      <c15:f>Data!$O$99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B-FAC6-43E2-A14D-35FB9F6BFF4B}"/>
                </c:ext>
              </c:extLst>
            </c:dLbl>
            <c:dLbl>
              <c:idx val="98"/>
              <c:tx>
                <c:strRef>
                  <c:f>Data!$O$100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{9B36C607-777D-4B54-B82A-B48A5AE64531}</c15:txfldGUID>
                      <c15:f>Data!$O$100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C-FAC6-43E2-A14D-35FB9F6BFF4B}"/>
                </c:ext>
              </c:extLst>
            </c:dLbl>
            <c:dLbl>
              <c:idx val="99"/>
              <c:tx>
                <c:strRef>
                  <c:f>Data!$O$101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{4652EC57-FE7B-451F-8ACD-97A54A13A2B5}</c15:txfldGUID>
                      <c15:f>Data!$O$101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D-FAC6-43E2-A14D-35FB9F6BFF4B}"/>
                </c:ext>
              </c:extLst>
            </c:dLbl>
            <c:dLbl>
              <c:idx val="100"/>
              <c:layout>
                <c:manualLayout>
                  <c:x val="-5.9924648492383076E-2"/>
                  <c:y val="2.2018754226016658E-2"/>
                </c:manualLayout>
              </c:layout>
              <c:tx>
                <c:strRef>
                  <c:f>Data!$O$102</c:f>
                  <c:strCache>
                    <c:ptCount val="1"/>
                    <c:pt idx="0">
                      <c:v>OMN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ysClr val="windowText" lastClr="000000"/>
                      </a:solidFill>
                      <a:latin typeface="Segoe UI"/>
                      <a:ea typeface="Segoe UI"/>
                      <a:cs typeface="Segoe U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910850612103027E-2"/>
                      <c:h val="4.2920725500248912E-2"/>
                    </c:manualLayout>
                  </c15:layout>
                  <c15:dlblFieldTable>
                    <c15:dlblFTEntry>
                      <c15:txfldGUID>{449DE872-86D8-46E8-8E4F-9F1145F78771}</c15:txfldGUID>
                      <c15:f>Data!$O$102</c15:f>
                      <c15:dlblFieldTableCache>
                        <c:ptCount val="1"/>
                        <c:pt idx="0">
                          <c:v>OMN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E-FAC6-43E2-A14D-35FB9F6BFF4B}"/>
                </c:ext>
              </c:extLst>
            </c:dLbl>
            <c:dLbl>
              <c:idx val="101"/>
              <c:tx>
                <c:strRef>
                  <c:f>Data!$O$103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{74B2C822-60B7-4263-8129-042ECDDB0428}</c15:txfldGUID>
                      <c15:f>Data!$O$103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F-FAC6-43E2-A14D-35FB9F6BFF4B}"/>
                </c:ext>
              </c:extLst>
            </c:dLbl>
            <c:dLbl>
              <c:idx val="102"/>
              <c:tx>
                <c:strRef>
                  <c:f>Data!$O$104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{615F6F4D-A857-4D10-833B-44937EA1AD63}</c15:txfldGUID>
                      <c15:f>Data!$O$104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0-FAC6-43E2-A14D-35FB9F6BFF4B}"/>
                </c:ext>
              </c:extLst>
            </c:dLbl>
            <c:dLbl>
              <c:idx val="103"/>
              <c:tx>
                <c:strRef>
                  <c:f>Data!$O$105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{9CA4B768-DD79-48DB-B42E-4E342528AA12}</c15:txfldGUID>
                      <c15:f>Data!$O$105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1-FAC6-43E2-A14D-35FB9F6BFF4B}"/>
                </c:ext>
              </c:extLst>
            </c:dLbl>
            <c:dLbl>
              <c:idx val="104"/>
              <c:tx>
                <c:strRef>
                  <c:f>Data!$O$106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{2B920C69-57B6-4F35-BF9D-26EF597D26D2}</c15:txfldGUID>
                      <c15:f>Data!$O$106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2-FAC6-43E2-A14D-35FB9F6BFF4B}"/>
                </c:ext>
              </c:extLst>
            </c:dLbl>
            <c:dLbl>
              <c:idx val="105"/>
              <c:tx>
                <c:strRef>
                  <c:f>Data!$O$107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{F82D164C-A636-4DDE-A299-DD0E3A80368B}</c15:txfldGUID>
                      <c15:f>Data!$O$107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3-FAC6-43E2-A14D-35FB9F6BFF4B}"/>
                </c:ext>
              </c:extLst>
            </c:dLbl>
            <c:dLbl>
              <c:idx val="106"/>
              <c:tx>
                <c:strRef>
                  <c:f>Data!$O$108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{5D54389E-BE2D-4290-BB98-B6999EFD421D}</c15:txfldGUID>
                      <c15:f>Data!$O$108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4-FAC6-43E2-A14D-35FB9F6BFF4B}"/>
                </c:ext>
              </c:extLst>
            </c:dLbl>
            <c:dLbl>
              <c:idx val="107"/>
              <c:tx>
                <c:strRef>
                  <c:f>Data!$O$109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{6F3703DE-C72F-4B19-8962-34895B7CB694}</c15:txfldGUID>
                      <c15:f>Data!$O$109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5-FAC6-43E2-A14D-35FB9F6BFF4B}"/>
                </c:ext>
              </c:extLst>
            </c:dLbl>
            <c:dLbl>
              <c:idx val="108"/>
              <c:tx>
                <c:strRef>
                  <c:f>Data!$O$110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{1ADFD0A4-B79D-48C3-8050-3F2AA47A90DD}</c15:txfldGUID>
                      <c15:f>Data!$O$110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6-FAC6-43E2-A14D-35FB9F6BFF4B}"/>
                </c:ext>
              </c:extLst>
            </c:dLbl>
            <c:dLbl>
              <c:idx val="109"/>
              <c:layout>
                <c:manualLayout>
                  <c:x val="-9.6098266076365749E-3"/>
                  <c:y val="1.5727593133357604E-2"/>
                </c:manualLayout>
              </c:layout>
              <c:tx>
                <c:strRef>
                  <c:f>Data!$O$111</c:f>
                  <c:strCache>
                    <c:ptCount val="1"/>
                    <c:pt idx="0">
                      <c:v>QAT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{D2D0DEDF-9B5A-4053-8702-24A5E47F9386}</c15:txfldGUID>
                      <c15:f>Data!$O$111</c15:f>
                      <c15:dlblFieldTableCache>
                        <c:ptCount val="1"/>
                        <c:pt idx="0">
                          <c:v>QAT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7-FAC6-43E2-A14D-35FB9F6BFF4B}"/>
                </c:ext>
              </c:extLst>
            </c:dLbl>
            <c:dLbl>
              <c:idx val="110"/>
              <c:tx>
                <c:strRef>
                  <c:f>Data!$O$112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{1ACB2C09-24D5-4BD0-8B51-9F4527F3BCA6}</c15:txfldGUID>
                      <c15:f>Data!$O$112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8-FAC6-43E2-A14D-35FB9F6BFF4B}"/>
                </c:ext>
              </c:extLst>
            </c:dLbl>
            <c:dLbl>
              <c:idx val="111"/>
              <c:tx>
                <c:strRef>
                  <c:f>Data!$O$113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{6AB0880D-CCB5-4A4E-BAE4-7610DE796104}</c15:txfldGUID>
                      <c15:f>Data!$O$113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9-FAC6-43E2-A14D-35FB9F6BFF4B}"/>
                </c:ext>
              </c:extLst>
            </c:dLbl>
            <c:dLbl>
              <c:idx val="112"/>
              <c:tx>
                <c:strRef>
                  <c:f>Data!$O$114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{2ADAC29E-BA9A-4C74-9182-2DE61FF703F1}</c15:txfldGUID>
                      <c15:f>Data!$O$114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A-FAC6-43E2-A14D-35FB9F6BFF4B}"/>
                </c:ext>
              </c:extLst>
            </c:dLbl>
            <c:dLbl>
              <c:idx val="113"/>
              <c:tx>
                <c:strRef>
                  <c:f>Data!$O$115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{2CF992D5-6992-407E-8384-C8529E998E85}</c15:txfldGUID>
                      <c15:f>Data!$O$115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B-FAC6-43E2-A14D-35FB9F6BFF4B}"/>
                </c:ext>
              </c:extLst>
            </c:dLbl>
            <c:dLbl>
              <c:idx val="114"/>
              <c:tx>
                <c:strRef>
                  <c:f>Data!$O$116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{654C040E-772E-4512-B68A-EED86C37CF1C}</c15:txfldGUID>
                      <c15:f>Data!$O$116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C-FAC6-43E2-A14D-35FB9F6BFF4B}"/>
                </c:ext>
              </c:extLst>
            </c:dLbl>
            <c:dLbl>
              <c:idx val="115"/>
              <c:layout>
                <c:manualLayout>
                  <c:x val="-9.2488093748445285E-2"/>
                  <c:y val="-7.8637965666788032E-2"/>
                </c:manualLayout>
              </c:layout>
              <c:tx>
                <c:strRef>
                  <c:f>Data!$O$117</c:f>
                  <c:strCache>
                    <c:ptCount val="1"/>
                    <c:pt idx="0">
                      <c:v>SAU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{EC5C7D84-1D9B-4A7D-BA5E-5F60C3A630FF}</c15:txfldGUID>
                      <c15:f>Data!$O$117</c15:f>
                      <c15:dlblFieldTableCache>
                        <c:ptCount val="1"/>
                        <c:pt idx="0">
                          <c:v>SAU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D-FAC6-43E2-A14D-35FB9F6BFF4B}"/>
                </c:ext>
              </c:extLst>
            </c:dLbl>
            <c:dLbl>
              <c:idx val="116"/>
              <c:tx>
                <c:strRef>
                  <c:f>Data!$O$118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{03409C97-5D4D-449B-A2A1-064C4A1A8E4D}</c15:txfldGUID>
                      <c15:f>Data!$O$118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E-FAC6-43E2-A14D-35FB9F6BFF4B}"/>
                </c:ext>
              </c:extLst>
            </c:dLbl>
            <c:dLbl>
              <c:idx val="117"/>
              <c:tx>
                <c:strRef>
                  <c:f>Data!$O$119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{14A68A26-14EF-4BF6-A654-9B8F929A2F13}</c15:txfldGUID>
                      <c15:f>Data!$O$119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F-FAC6-43E2-A14D-35FB9F6BFF4B}"/>
                </c:ext>
              </c:extLst>
            </c:dLbl>
            <c:dLbl>
              <c:idx val="118"/>
              <c:tx>
                <c:strRef>
                  <c:f>Data!$O$120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{12BC3FFD-1F73-465A-929E-F30F004BA52E}</c15:txfldGUID>
                      <c15:f>Data!$O$120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0-FAC6-43E2-A14D-35FB9F6BFF4B}"/>
                </c:ext>
              </c:extLst>
            </c:dLbl>
            <c:dLbl>
              <c:idx val="119"/>
              <c:tx>
                <c:strRef>
                  <c:f>Data!$O$121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{59023C48-9A17-4490-94B4-74107EB47212}</c15:txfldGUID>
                      <c15:f>Data!$O$121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1-FAC6-43E2-A14D-35FB9F6BFF4B}"/>
                </c:ext>
              </c:extLst>
            </c:dLbl>
            <c:dLbl>
              <c:idx val="120"/>
              <c:tx>
                <c:strRef>
                  <c:f>Data!$O$122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{93E17666-2AD4-457D-857B-56BF29332BE3}</c15:txfldGUID>
                      <c15:f>Data!$O$122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2-FAC6-43E2-A14D-35FB9F6BFF4B}"/>
                </c:ext>
              </c:extLst>
            </c:dLbl>
            <c:dLbl>
              <c:idx val="121"/>
              <c:tx>
                <c:strRef>
                  <c:f>Data!$O$123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{67240780-8DEC-484D-B02F-1827ECCBB62B}</c15:txfldGUID>
                      <c15:f>Data!$O$123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3-FAC6-43E2-A14D-35FB9F6BFF4B}"/>
                </c:ext>
              </c:extLst>
            </c:dLbl>
            <c:dLbl>
              <c:idx val="122"/>
              <c:tx>
                <c:strRef>
                  <c:f>Data!$O$124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{A67FC320-28B7-46F9-AA4B-9DE07D2B06F6}</c15:txfldGUID>
                      <c15:f>Data!$O$124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4-FAC6-43E2-A14D-35FB9F6BFF4B}"/>
                </c:ext>
              </c:extLst>
            </c:dLbl>
            <c:dLbl>
              <c:idx val="123"/>
              <c:tx>
                <c:strRef>
                  <c:f>Data!$O$125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{088BB324-7FA6-4EDF-A9C6-B76F71D746D1}</c15:txfldGUID>
                      <c15:f>Data!$O$125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5-FAC6-43E2-A14D-35FB9F6BFF4B}"/>
                </c:ext>
              </c:extLst>
            </c:dLbl>
            <c:dLbl>
              <c:idx val="124"/>
              <c:tx>
                <c:strRef>
                  <c:f>Data!$O$126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{31860E1F-29C8-4A61-9C2F-CE6614B1972B}</c15:txfldGUID>
                      <c15:f>Data!$O$126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6-FAC6-43E2-A14D-35FB9F6BFF4B}"/>
                </c:ext>
              </c:extLst>
            </c:dLbl>
            <c:dLbl>
              <c:idx val="125"/>
              <c:tx>
                <c:strRef>
                  <c:f>Data!$O$127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{82FA94B0-5ABF-440F-80A0-42B6949B5A19}</c15:txfldGUID>
                      <c15:f>Data!$O$127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7-FAC6-43E2-A14D-35FB9F6BFF4B}"/>
                </c:ext>
              </c:extLst>
            </c:dLbl>
            <c:dLbl>
              <c:idx val="126"/>
              <c:tx>
                <c:strRef>
                  <c:f>Data!$O$128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{E50B1D4F-7E74-4C66-B27F-07A76F30F221}</c15:txfldGUID>
                      <c15:f>Data!$O$128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8-FAC6-43E2-A14D-35FB9F6BFF4B}"/>
                </c:ext>
              </c:extLst>
            </c:dLbl>
            <c:dLbl>
              <c:idx val="127"/>
              <c:tx>
                <c:strRef>
                  <c:f>Data!$O$129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{730A4F14-6640-4B9E-9625-2DEBF484CB14}</c15:txfldGUID>
                      <c15:f>Data!$O$129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9-FAC6-43E2-A14D-35FB9F6BFF4B}"/>
                </c:ext>
              </c:extLst>
            </c:dLbl>
            <c:dLbl>
              <c:idx val="128"/>
              <c:tx>
                <c:strRef>
                  <c:f>Data!$O$130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{E657035F-4070-48CD-9237-AFDF157AF49B}</c15:txfldGUID>
                      <c15:f>Data!$O$130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A-FAC6-43E2-A14D-35FB9F6BFF4B}"/>
                </c:ext>
              </c:extLst>
            </c:dLbl>
            <c:dLbl>
              <c:idx val="129"/>
              <c:tx>
                <c:strRef>
                  <c:f>Data!$O$131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{B946E079-E759-40CE-A800-96CB94B27D6F}</c15:txfldGUID>
                      <c15:f>Data!$O$131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B-FAC6-43E2-A14D-35FB9F6BFF4B}"/>
                </c:ext>
              </c:extLst>
            </c:dLbl>
            <c:dLbl>
              <c:idx val="130"/>
              <c:tx>
                <c:strRef>
                  <c:f>Data!$O$132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{0C482923-4965-433C-9DFD-B747B6602E30}</c15:txfldGUID>
                      <c15:f>Data!$O$132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C-FAC6-43E2-A14D-35FB9F6BFF4B}"/>
                </c:ext>
              </c:extLst>
            </c:dLbl>
            <c:dLbl>
              <c:idx val="131"/>
              <c:tx>
                <c:strRef>
                  <c:f>Data!$O$133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{1E006699-930A-4505-8612-462E8898D530}</c15:txfldGUID>
                      <c15:f>Data!$O$133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D-FAC6-43E2-A14D-35FB9F6BFF4B}"/>
                </c:ext>
              </c:extLst>
            </c:dLbl>
            <c:dLbl>
              <c:idx val="132"/>
              <c:tx>
                <c:strRef>
                  <c:f>Data!$O$134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{C3B2B054-420E-4497-9A6D-7F6385B7F12C}</c15:txfldGUID>
                      <c15:f>Data!$O$134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E-FAC6-43E2-A14D-35FB9F6BFF4B}"/>
                </c:ext>
              </c:extLst>
            </c:dLbl>
            <c:dLbl>
              <c:idx val="133"/>
              <c:tx>
                <c:strRef>
                  <c:f>Data!$O$135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{94A838E9-EADE-4814-A57C-A3D20547C6B2}</c15:txfldGUID>
                      <c15:f>Data!$O$135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F-FAC6-43E2-A14D-35FB9F6BFF4B}"/>
                </c:ext>
              </c:extLst>
            </c:dLbl>
            <c:dLbl>
              <c:idx val="134"/>
              <c:tx>
                <c:strRef>
                  <c:f>Data!$O$136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{51DAFF3B-0632-4BDD-ABFF-7DC39AC4DEA2}</c15:txfldGUID>
                      <c15:f>Data!$O$136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0-FAC6-43E2-A14D-35FB9F6BFF4B}"/>
                </c:ext>
              </c:extLst>
            </c:dLbl>
            <c:dLbl>
              <c:idx val="135"/>
              <c:tx>
                <c:strRef>
                  <c:f>Data!$O$137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{840C355A-0BE6-4615-BFA4-D8BCA2CFC4FA}</c15:txfldGUID>
                      <c15:f>Data!$O$137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1-FAC6-43E2-A14D-35FB9F6BFF4B}"/>
                </c:ext>
              </c:extLst>
            </c:dLbl>
            <c:dLbl>
              <c:idx val="136"/>
              <c:tx>
                <c:strRef>
                  <c:f>Data!$O$138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{FE53095B-E9EE-47FA-A961-EC67C1065294}</c15:txfldGUID>
                      <c15:f>Data!$O$138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2-FAC6-43E2-A14D-35FB9F6BFF4B}"/>
                </c:ext>
              </c:extLst>
            </c:dLbl>
            <c:dLbl>
              <c:idx val="137"/>
              <c:tx>
                <c:strRef>
                  <c:f>Data!$O$139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{D4C07738-145D-4D7C-8B76-F87978399CA8}</c15:txfldGUID>
                      <c15:f>Data!$O$139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3-FAC6-43E2-A14D-35FB9F6BFF4B}"/>
                </c:ext>
              </c:extLst>
            </c:dLbl>
            <c:dLbl>
              <c:idx val="138"/>
              <c:tx>
                <c:strRef>
                  <c:f>Data!$O$140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{00C8B5DA-7053-4EC6-AA87-303BAA5914EF}</c15:txfldGUID>
                      <c15:f>Data!$O$140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4-FAC6-43E2-A14D-35FB9F6BFF4B}"/>
                </c:ext>
              </c:extLst>
            </c:dLbl>
            <c:dLbl>
              <c:idx val="139"/>
              <c:tx>
                <c:strRef>
                  <c:f>Data!$O$141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{E77588AD-3BCA-46A5-B99E-746F09EB3B72}</c15:txfldGUID>
                      <c15:f>Data!$O$141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5-FAC6-43E2-A14D-35FB9F6BFF4B}"/>
                </c:ext>
              </c:extLst>
            </c:dLbl>
            <c:dLbl>
              <c:idx val="140"/>
              <c:tx>
                <c:strRef>
                  <c:f>Data!$O$142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{17A9D0EC-DBB6-4318-B9BA-039FB6E800CD}</c15:txfldGUID>
                      <c15:f>Data!$O$142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6-FAC6-43E2-A14D-35FB9F6BFF4B}"/>
                </c:ext>
              </c:extLst>
            </c:dLbl>
            <c:dLbl>
              <c:idx val="141"/>
              <c:tx>
                <c:strRef>
                  <c:f>Data!$O$143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{25B21B13-07D4-4B05-A8AB-75DA4E85A84A}</c15:txfldGUID>
                      <c15:f>Data!$O$143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7-FAC6-43E2-A14D-35FB9F6BFF4B}"/>
                </c:ext>
              </c:extLst>
            </c:dLbl>
            <c:dLbl>
              <c:idx val="142"/>
              <c:tx>
                <c:strRef>
                  <c:f>Data!$O$144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{1E61B5F8-4C76-4080-B051-CB0868ED2A1F}</c15:txfldGUID>
                      <c15:f>Data!$O$144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8-FAC6-43E2-A14D-35FB9F6BFF4B}"/>
                </c:ext>
              </c:extLst>
            </c:dLbl>
            <c:dLbl>
              <c:idx val="143"/>
              <c:tx>
                <c:strRef>
                  <c:f>Data!$O$145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{0792B3D9-FEB8-49B7-AE78-4D8530807511}</c15:txfldGUID>
                      <c15:f>Data!$O$145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9-FAC6-43E2-A14D-35FB9F6BFF4B}"/>
                </c:ext>
              </c:extLst>
            </c:dLbl>
            <c:dLbl>
              <c:idx val="144"/>
              <c:layout>
                <c:manualLayout>
                  <c:x val="-5.3682393570177858E-2"/>
                  <c:y val="-0.10380211468016019"/>
                </c:manualLayout>
              </c:layout>
              <c:tx>
                <c:strRef>
                  <c:f>Data!$O$146</c:f>
                  <c:strCache>
                    <c:ptCount val="1"/>
                    <c:pt idx="0">
                      <c:v>UAE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{3FCF1CD6-1868-444D-8823-95AA8F1CF3D7}</c15:txfldGUID>
                      <c15:f>Data!$O$146</c15:f>
                      <c15:dlblFieldTableCache>
                        <c:ptCount val="1"/>
                        <c:pt idx="0">
                          <c:v>UAE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A-FAC6-43E2-A14D-35FB9F6BFF4B}"/>
                </c:ext>
              </c:extLst>
            </c:dLbl>
            <c:dLbl>
              <c:idx val="145"/>
              <c:tx>
                <c:strRef>
                  <c:f>Data!$O$147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{F71D569A-05B6-456D-8A25-F75AD7E9859E}</c15:txfldGUID>
                      <c15:f>Data!$O$147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B-FAC6-43E2-A14D-35FB9F6BFF4B}"/>
                </c:ext>
              </c:extLst>
            </c:dLbl>
            <c:dLbl>
              <c:idx val="146"/>
              <c:tx>
                <c:strRef>
                  <c:f>Data!$O$148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{879BC3C4-F4B9-4B9E-8219-422145D1DE4C}</c15:txfldGUID>
                      <c15:f>Data!$O$148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C-FAC6-43E2-A14D-35FB9F6BFF4B}"/>
                </c:ext>
              </c:extLst>
            </c:dLbl>
            <c:dLbl>
              <c:idx val="147"/>
              <c:tx>
                <c:strRef>
                  <c:f>Data!$O$149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{F10A8F25-9FDE-4C13-8AAC-94BB910DB506}</c15:txfldGUID>
                      <c15:f>Data!$O$149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D-FAC6-43E2-A14D-35FB9F6BFF4B}"/>
                </c:ext>
              </c:extLst>
            </c:dLbl>
            <c:dLbl>
              <c:idx val="148"/>
              <c:tx>
                <c:strRef>
                  <c:f>Data!$O$150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{77CC1B4B-7C3F-4E9F-A763-9B0350B36B6A}</c15:txfldGUID>
                      <c15:f>Data!$O$150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E-FAC6-43E2-A14D-35FB9F6BFF4B}"/>
                </c:ext>
              </c:extLst>
            </c:dLbl>
            <c:dLbl>
              <c:idx val="149"/>
              <c:tx>
                <c:strRef>
                  <c:f>Data!$O$151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{B028C944-E58A-4E9A-B5A3-96E253CF46C2}</c15:txfldGUID>
                      <c15:f>Data!$O$151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F-FAC6-43E2-A14D-35FB9F6BFF4B}"/>
                </c:ext>
              </c:extLst>
            </c:dLbl>
            <c:dLbl>
              <c:idx val="150"/>
              <c:layout>
                <c:manualLayout>
                  <c:x val="-1.2721894380228372E-2"/>
                  <c:y val="1.8873111760029128E-2"/>
                </c:manualLayout>
              </c:layout>
              <c:tx>
                <c:strRef>
                  <c:f>Data!$O$152</c:f>
                  <c:strCache>
                    <c:ptCount val="1"/>
                    <c:pt idx="0">
                      <c:v>YEM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{555815A3-E9EF-458E-87A7-A1B01F79713B}</c15:txfldGUID>
                      <c15:f>Data!$O$152</c15:f>
                      <c15:dlblFieldTableCache>
                        <c:ptCount val="1"/>
                        <c:pt idx="0">
                          <c:v>YEM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30-FAC6-43E2-A14D-35FB9F6BFF4B}"/>
                </c:ext>
              </c:extLst>
            </c:dLbl>
            <c:dLbl>
              <c:idx val="151"/>
              <c:tx>
                <c:strRef>
                  <c:f>Data!$O$153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{779D610C-56D6-4C6E-9885-5B8F6B17E734}</c15:txfldGUID>
                      <c15:f>Data!$O$153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31-FAC6-43E2-A14D-35FB9F6BFF4B}"/>
                </c:ext>
              </c:extLst>
            </c:dLbl>
            <c:dLbl>
              <c:idx val="152"/>
              <c:tx>
                <c:strRef>
                  <c:f>Data!$O$154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{ADF49510-FAF2-41B9-B006-D5117E861FE8}</c15:txfldGUID>
                      <c15:f>Data!$O$154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32-FAC6-43E2-A14D-35FB9F6BF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Segoe UI"/>
                    <a:ea typeface="Segoe UI"/>
                    <a:cs typeface="Segoe U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Data!$M$2:$M$154</c:f>
              <c:numCache>
                <c:formatCode>General</c:formatCode>
                <c:ptCount val="153"/>
                <c:pt idx="2" formatCode="0.00">
                  <c:v>17.724148881299566</c:v>
                </c:pt>
                <c:pt idx="9" formatCode="0.00">
                  <c:v>90.562648655441109</c:v>
                </c:pt>
                <c:pt idx="62" formatCode="0.00">
                  <c:v>32.095154891710543</c:v>
                </c:pt>
                <c:pt idx="63" formatCode="0.00">
                  <c:v>63.816511998207716</c:v>
                </c:pt>
                <c:pt idx="70" formatCode="0.00">
                  <c:v>27.091036617346099</c:v>
                </c:pt>
                <c:pt idx="100" formatCode="0.00">
                  <c:v>44.488789918487335</c:v>
                </c:pt>
                <c:pt idx="109" formatCode="0.00">
                  <c:v>54.409582084726004</c:v>
                </c:pt>
                <c:pt idx="115" formatCode="0.00">
                  <c:v>17.006891125148414</c:v>
                </c:pt>
                <c:pt idx="144" formatCode="0.00">
                  <c:v>20.726756941796491</c:v>
                </c:pt>
                <c:pt idx="150" formatCode="0.00">
                  <c:v>83.499032397969685</c:v>
                </c:pt>
              </c:numCache>
            </c:numRef>
          </c:xVal>
          <c:yVal>
            <c:numRef>
              <c:f>Data!$N$2:$N$154</c:f>
              <c:numCache>
                <c:formatCode>General</c:formatCode>
                <c:ptCount val="153"/>
                <c:pt idx="2" formatCode="0.00">
                  <c:v>0.99174927360793297</c:v>
                </c:pt>
                <c:pt idx="9" formatCode="0.00">
                  <c:v>17.30433396395091</c:v>
                </c:pt>
                <c:pt idx="62" formatCode="0.00">
                  <c:v>5.2127559021393255</c:v>
                </c:pt>
                <c:pt idx="63" formatCode="0.00">
                  <c:v>3.5404735802859784</c:v>
                </c:pt>
                <c:pt idx="70" formatCode="0.00">
                  <c:v>1.1067706566035165</c:v>
                </c:pt>
                <c:pt idx="100" formatCode="0.00">
                  <c:v>4.2211018788091854</c:v>
                </c:pt>
                <c:pt idx="109" formatCode="0.00">
                  <c:v>3.412592302949454</c:v>
                </c:pt>
                <c:pt idx="115" formatCode="0.00">
                  <c:v>1.6406742568414938</c:v>
                </c:pt>
                <c:pt idx="144" formatCode="0.00">
                  <c:v>0.54103525109097128</c:v>
                </c:pt>
                <c:pt idx="150" formatCode="0.00">
                  <c:v>70.402729757963172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133-FAC6-43E2-A14D-35FB9F6BF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021440"/>
        <c:axId val="542234928"/>
      </c:scatterChart>
      <c:valAx>
        <c:axId val="543021440"/>
        <c:scaling>
          <c:orientation val="minMax"/>
          <c:max val="15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b="1" dirty="0"/>
                  <a:t>Public Debt</a:t>
                </a:r>
                <a:r>
                  <a:rPr lang="en-US" dirty="0"/>
                  <a:t> </a:t>
                </a:r>
              </a:p>
              <a:p>
                <a:pPr>
                  <a:defRPr/>
                </a:pPr>
                <a:r>
                  <a:rPr lang="en-US" dirty="0"/>
                  <a:t>(Percent of GDP)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542234928"/>
        <c:crosses val="autoZero"/>
        <c:crossBetween val="midCat"/>
        <c:majorUnit val="25"/>
      </c:valAx>
      <c:valAx>
        <c:axId val="542234928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b="1" dirty="0"/>
                  <a:t>Interest payments </a:t>
                </a:r>
              </a:p>
              <a:p>
                <a:pPr>
                  <a:defRPr/>
                </a:pPr>
                <a:r>
                  <a:rPr lang="en-US" dirty="0"/>
                  <a:t>(Percent of government</a:t>
                </a:r>
                <a:r>
                  <a:rPr lang="en-US" baseline="0" dirty="0"/>
                  <a:t> r</a:t>
                </a:r>
                <a:r>
                  <a:rPr lang="en-US" dirty="0"/>
                  <a:t>evenue)</a:t>
                </a:r>
              </a:p>
            </c:rich>
          </c:tx>
          <c:layout>
            <c:manualLayout>
              <c:xMode val="edge"/>
              <c:yMode val="edge"/>
              <c:x val="4.5920483052593955E-2"/>
              <c:y val="0.151161241266232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543021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99227574030728E-2"/>
          <c:y val="3.3068783068783067E-2"/>
          <c:w val="0.85192541622987816"/>
          <c:h val="0.64819293421655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graph!$A$5</c:f>
              <c:strCache>
                <c:ptCount val="1"/>
              </c:strCache>
            </c:strRef>
          </c:tx>
          <c:spPr>
            <a:solidFill>
              <a:srgbClr val="74ADD1"/>
            </a:solidFill>
            <a:ln>
              <a:noFill/>
              <a:prstDash val="solid"/>
            </a:ln>
            <a:effectLst/>
          </c:spPr>
          <c:invertIfNegative val="0"/>
          <c:cat>
            <c:multiLvlStrRef>
              <c:f>graph!$B$2:$G$3</c:f>
              <c:multiLvlStrCache>
                <c:ptCount val="6"/>
                <c:lvl>
                  <c:pt idx="0">
                    <c:v>2014</c:v>
                  </c:pt>
                  <c:pt idx="1">
                    <c:v>15</c:v>
                  </c:pt>
                  <c:pt idx="2">
                    <c:v>16</c:v>
                  </c:pt>
                  <c:pt idx="3">
                    <c:v>17</c:v>
                  </c:pt>
                  <c:pt idx="4">
                    <c:v>18</c:v>
                  </c:pt>
                  <c:pt idx="5">
                    <c:v>19-22</c:v>
                  </c:pt>
                </c:lvl>
                <c:lvl>
                  <c:pt idx="0">
                    <c:v>MENAPOE</c:v>
                  </c:pt>
                </c:lvl>
              </c:multiLvlStrCache>
            </c:multiLvlStrRef>
          </c:cat>
          <c:val>
            <c:numRef>
              <c:f>graph!$B$5:$G$5</c:f>
              <c:numCache>
                <c:formatCode>0.0</c:formatCode>
                <c:ptCount val="6"/>
                <c:pt idx="0">
                  <c:v>-7.3350604410861893</c:v>
                </c:pt>
                <c:pt idx="1">
                  <c:v>4.0505126113725378</c:v>
                </c:pt>
                <c:pt idx="2">
                  <c:v>3.7461858664491947</c:v>
                </c:pt>
                <c:pt idx="3">
                  <c:v>0.62304509552561027</c:v>
                </c:pt>
                <c:pt idx="4">
                  <c:v>0.2270745111486199</c:v>
                </c:pt>
                <c:pt idx="5">
                  <c:v>-0.90089282716639085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5-4513-AF7F-C0EE3791E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43474320"/>
        <c:axId val="1528845040"/>
      </c:barChart>
      <c:catAx>
        <c:axId val="134347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1528845040"/>
        <c:crosses val="autoZero"/>
        <c:auto val="1"/>
        <c:lblAlgn val="ctr"/>
        <c:lblOffset val="100"/>
        <c:noMultiLvlLbl val="0"/>
      </c:catAx>
      <c:valAx>
        <c:axId val="1528845040"/>
        <c:scaling>
          <c:orientation val="minMax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3175">
            <a:noFill/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1343474320"/>
        <c:crosses val="autoZero"/>
        <c:crossBetween val="between"/>
        <c:majorUnit val="2"/>
      </c:valAx>
      <c:spPr>
        <a:solidFill>
          <a:srgbClr val="FFFFFF"/>
        </a:solidFill>
        <a:ln w="3175">
          <a:noFill/>
          <a:prstDash val="solid"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99227574030728E-2"/>
          <c:y val="3.6375661375661374E-2"/>
          <c:w val="0.85192541622987816"/>
          <c:h val="0.64488605590967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graph!$A$10</c:f>
              <c:strCache>
                <c:ptCount val="1"/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graph!$B$7:$G$8</c:f>
              <c:multiLvlStrCache>
                <c:ptCount val="6"/>
                <c:lvl>
                  <c:pt idx="0">
                    <c:v>2014</c:v>
                  </c:pt>
                  <c:pt idx="1">
                    <c:v>15</c:v>
                  </c:pt>
                  <c:pt idx="2">
                    <c:v>16</c:v>
                  </c:pt>
                  <c:pt idx="3">
                    <c:v>17</c:v>
                  </c:pt>
                  <c:pt idx="4">
                    <c:v>18</c:v>
                  </c:pt>
                  <c:pt idx="5">
                    <c:v>19-22</c:v>
                  </c:pt>
                </c:lvl>
                <c:lvl>
                  <c:pt idx="0">
                    <c:v>MENAPOI</c:v>
                  </c:pt>
                </c:lvl>
              </c:multiLvlStrCache>
            </c:multiLvlStrRef>
          </c:cat>
          <c:val>
            <c:numRef>
              <c:f>graph!$B$10:$G$10</c:f>
              <c:numCache>
                <c:formatCode>0.0</c:formatCode>
                <c:ptCount val="6"/>
                <c:pt idx="0">
                  <c:v>3.2168916720132255</c:v>
                </c:pt>
                <c:pt idx="1">
                  <c:v>3.713596650497812</c:v>
                </c:pt>
                <c:pt idx="2">
                  <c:v>4.7971860313329122</c:v>
                </c:pt>
                <c:pt idx="3">
                  <c:v>5.2454203532902817</c:v>
                </c:pt>
                <c:pt idx="4">
                  <c:v>4.6040208290268918</c:v>
                </c:pt>
                <c:pt idx="5">
                  <c:v>3.5642721292525401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7-4814-A201-375833913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43474320"/>
        <c:axId val="1528845040"/>
      </c:barChart>
      <c:catAx>
        <c:axId val="134347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1528845040"/>
        <c:crosses val="autoZero"/>
        <c:auto val="1"/>
        <c:lblAlgn val="ctr"/>
        <c:lblOffset val="100"/>
        <c:noMultiLvlLbl val="0"/>
      </c:catAx>
      <c:valAx>
        <c:axId val="1528845040"/>
        <c:scaling>
          <c:orientation val="minMax"/>
          <c:min val="-8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3175">
            <a:noFill/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1343474320"/>
        <c:crosses val="autoZero"/>
        <c:crossBetween val="midCat"/>
        <c:majorUnit val="2"/>
      </c:valAx>
      <c:spPr>
        <a:solidFill>
          <a:srgbClr val="FFFFFF"/>
        </a:solidFill>
        <a:ln w="3175">
          <a:noFill/>
          <a:prstDash val="solid"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28150986331306E-2"/>
          <c:y val="4.9731800766283522E-2"/>
          <c:w val="0.89762939911289241"/>
          <c:h val="0.84982789902939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74ADD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0E69-460C-964E-1FD2979B7E6D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B87-4AF2-BAF2-61EB7E5B2587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7-4AF2-BAF2-61EB7E5B2587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B87-4AF2-BAF2-61EB7E5B2587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7-4AF2-BAF2-61EB7E5B2587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B87-4AF2-BAF2-61EB7E5B2587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87-4AF2-BAF2-61EB7E5B2587}"/>
              </c:ext>
            </c:extLst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B87-4AF2-BAF2-61EB7E5B2587}"/>
              </c:ext>
            </c:extLst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87-4AF2-BAF2-61EB7E5B2587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B87-4AF2-BAF2-61EB7E5B2587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B87-4AF2-BAF2-61EB7E5B2587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B87-4AF2-BAF2-61EB7E5B2587}"/>
              </c:ext>
            </c:extLst>
          </c:dPt>
          <c:cat>
            <c:strRef>
              <c:f>Sheet1!$B$3:$B$18</c:f>
              <c:strCache>
                <c:ptCount val="16"/>
                <c:pt idx="0">
                  <c:v>GCC</c:v>
                </c:pt>
                <c:pt idx="1">
                  <c:v>IRN</c:v>
                </c:pt>
                <c:pt idx="2">
                  <c:v>DZA</c:v>
                </c:pt>
                <c:pt idx="3">
                  <c:v>IRQ</c:v>
                </c:pt>
                <c:pt idx="5">
                  <c:v>SDN</c:v>
                </c:pt>
                <c:pt idx="6">
                  <c:v>EGY</c:v>
                </c:pt>
                <c:pt idx="7">
                  <c:v>AFG</c:v>
                </c:pt>
                <c:pt idx="8">
                  <c:v>TUN</c:v>
                </c:pt>
                <c:pt idx="9">
                  <c:v>PAK</c:v>
                </c:pt>
                <c:pt idx="10">
                  <c:v>DJI</c:v>
                </c:pt>
                <c:pt idx="11">
                  <c:v>SOM</c:v>
                </c:pt>
                <c:pt idx="12">
                  <c:v>MAR</c:v>
                </c:pt>
                <c:pt idx="13">
                  <c:v>MRT</c:v>
                </c:pt>
                <c:pt idx="14">
                  <c:v>JOR</c:v>
                </c:pt>
                <c:pt idx="15">
                  <c:v>LBN</c:v>
                </c:pt>
              </c:strCache>
            </c:strRef>
          </c:cat>
          <c:val>
            <c:numRef>
              <c:f>Sheet1!$H$3:$H$18</c:f>
              <c:numCache>
                <c:formatCode>0.0</c:formatCode>
                <c:ptCount val="16"/>
                <c:pt idx="0">
                  <c:v>2.923672626601443</c:v>
                </c:pt>
                <c:pt idx="1">
                  <c:v>9.0346217255907852</c:v>
                </c:pt>
                <c:pt idx="2">
                  <c:v>6.3976948026878659</c:v>
                </c:pt>
                <c:pt idx="3">
                  <c:v>0.44157467898179653</c:v>
                </c:pt>
                <c:pt idx="5">
                  <c:v>17.750253831195742</c:v>
                </c:pt>
                <c:pt idx="6">
                  <c:v>13.81449432654456</c:v>
                </c:pt>
                <c:pt idx="7">
                  <c:v>4.3838919551388473</c:v>
                </c:pt>
                <c:pt idx="8">
                  <c:v>3.7274540252577824</c:v>
                </c:pt>
                <c:pt idx="9">
                  <c:v>2.863018364866456</c:v>
                </c:pt>
                <c:pt idx="10">
                  <c:v>2.699999999999994</c:v>
                </c:pt>
                <c:pt idx="11">
                  <c:v>2.2999999999999976</c:v>
                </c:pt>
                <c:pt idx="12">
                  <c:v>1.599999999999725</c:v>
                </c:pt>
                <c:pt idx="13">
                  <c:v>1.4717104565001538</c:v>
                </c:pt>
                <c:pt idx="14">
                  <c:v>-0.77843046305414976</c:v>
                </c:pt>
                <c:pt idx="15">
                  <c:v>-0.81626015219649128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B-4733-ABFE-FAB6913E4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1637296240"/>
        <c:axId val="1594999344"/>
      </c:barChart>
      <c:lineChart>
        <c:grouping val="standard"/>
        <c:varyColors val="0"/>
        <c:ser>
          <c:idx val="1"/>
          <c:order val="1"/>
          <c:tx>
            <c:strRef>
              <c:f>Sheet1!$I$1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FF00"/>
              </a:solidFill>
              <a:ln w="9525">
                <a:solidFill>
                  <a:schemeClr val="dk1"/>
                </a:solidFill>
              </a:ln>
              <a:effectLst/>
            </c:spPr>
          </c:marker>
          <c:cat>
            <c:strRef>
              <c:f>Sheet1!$B$3:$B$18</c:f>
              <c:strCache>
                <c:ptCount val="16"/>
                <c:pt idx="0">
                  <c:v>GCC</c:v>
                </c:pt>
                <c:pt idx="1">
                  <c:v>IRN</c:v>
                </c:pt>
                <c:pt idx="2">
                  <c:v>DZA</c:v>
                </c:pt>
                <c:pt idx="3">
                  <c:v>IRQ</c:v>
                </c:pt>
                <c:pt idx="5">
                  <c:v>SDN</c:v>
                </c:pt>
                <c:pt idx="6">
                  <c:v>EGY</c:v>
                </c:pt>
                <c:pt idx="7">
                  <c:v>AFG</c:v>
                </c:pt>
                <c:pt idx="8">
                  <c:v>TUN</c:v>
                </c:pt>
                <c:pt idx="9">
                  <c:v>PAK</c:v>
                </c:pt>
                <c:pt idx="10">
                  <c:v>DJI</c:v>
                </c:pt>
                <c:pt idx="11">
                  <c:v>SOM</c:v>
                </c:pt>
                <c:pt idx="12">
                  <c:v>MAR</c:v>
                </c:pt>
                <c:pt idx="13">
                  <c:v>MRT</c:v>
                </c:pt>
                <c:pt idx="14">
                  <c:v>JOR</c:v>
                </c:pt>
                <c:pt idx="15">
                  <c:v>LBN</c:v>
                </c:pt>
              </c:strCache>
            </c:strRef>
          </c:cat>
          <c:val>
            <c:numRef>
              <c:f>Sheet1!$I$3:$I$18</c:f>
              <c:numCache>
                <c:formatCode>0.0</c:formatCode>
                <c:ptCount val="16"/>
                <c:pt idx="0">
                  <c:v>0.84893067916280462</c:v>
                </c:pt>
                <c:pt idx="1">
                  <c:v>10.528561210968993</c:v>
                </c:pt>
                <c:pt idx="2">
                  <c:v>5.4999999999996341</c:v>
                </c:pt>
                <c:pt idx="3">
                  <c:v>1.9999999999993676</c:v>
                </c:pt>
                <c:pt idx="5">
                  <c:v>26.899999999999995</c:v>
                </c:pt>
                <c:pt idx="6">
                  <c:v>29.938206869097389</c:v>
                </c:pt>
                <c:pt idx="7">
                  <c:v>6.0000000000006111</c:v>
                </c:pt>
                <c:pt idx="8">
                  <c:v>4.4543450886769076</c:v>
                </c:pt>
                <c:pt idx="9">
                  <c:v>4.1480136877092626</c:v>
                </c:pt>
                <c:pt idx="10">
                  <c:v>3.0000000000004428</c:v>
                </c:pt>
                <c:pt idx="11">
                  <c:v>2.9000000000000035</c:v>
                </c:pt>
                <c:pt idx="12">
                  <c:v>0.8999999999996412</c:v>
                </c:pt>
                <c:pt idx="13">
                  <c:v>2.0817849093622312</c:v>
                </c:pt>
                <c:pt idx="14">
                  <c:v>3.3322596881403301</c:v>
                </c:pt>
                <c:pt idx="15">
                  <c:v>3.071003211891425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FB-4733-ABFE-FAB6913E4107}"/>
            </c:ext>
          </c:extLst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dk1"/>
                </a:solidFill>
              </a:ln>
              <a:effectLst/>
            </c:spPr>
          </c:marker>
          <c:cat>
            <c:strRef>
              <c:f>Sheet1!$B$3:$B$18</c:f>
              <c:strCache>
                <c:ptCount val="16"/>
                <c:pt idx="0">
                  <c:v>GCC</c:v>
                </c:pt>
                <c:pt idx="1">
                  <c:v>IRN</c:v>
                </c:pt>
                <c:pt idx="2">
                  <c:v>DZA</c:v>
                </c:pt>
                <c:pt idx="3">
                  <c:v>IRQ</c:v>
                </c:pt>
                <c:pt idx="5">
                  <c:v>SDN</c:v>
                </c:pt>
                <c:pt idx="6">
                  <c:v>EGY</c:v>
                </c:pt>
                <c:pt idx="7">
                  <c:v>AFG</c:v>
                </c:pt>
                <c:pt idx="8">
                  <c:v>TUN</c:v>
                </c:pt>
                <c:pt idx="9">
                  <c:v>PAK</c:v>
                </c:pt>
                <c:pt idx="10">
                  <c:v>DJI</c:v>
                </c:pt>
                <c:pt idx="11">
                  <c:v>SOM</c:v>
                </c:pt>
                <c:pt idx="12">
                  <c:v>MAR</c:v>
                </c:pt>
                <c:pt idx="13">
                  <c:v>MRT</c:v>
                </c:pt>
                <c:pt idx="14">
                  <c:v>JOR</c:v>
                </c:pt>
                <c:pt idx="15">
                  <c:v>LBN</c:v>
                </c:pt>
              </c:strCache>
            </c:strRef>
          </c:cat>
          <c:val>
            <c:numRef>
              <c:f>Sheet1!$J$3:$J$18</c:f>
              <c:numCache>
                <c:formatCode>0.0</c:formatCode>
                <c:ptCount val="16"/>
                <c:pt idx="0">
                  <c:v>4.1946253290254827</c:v>
                </c:pt>
                <c:pt idx="1">
                  <c:v>10.137412251058008</c:v>
                </c:pt>
                <c:pt idx="2">
                  <c:v>4.4000000000001798</c:v>
                </c:pt>
                <c:pt idx="3">
                  <c:v>2.0000000000007976</c:v>
                </c:pt>
                <c:pt idx="5">
                  <c:v>19.000000000000039</c:v>
                </c:pt>
                <c:pt idx="6">
                  <c:v>13.027513439585753</c:v>
                </c:pt>
                <c:pt idx="7">
                  <c:v>5.9999999999994831</c:v>
                </c:pt>
                <c:pt idx="8">
                  <c:v>4.3661210619547104</c:v>
                </c:pt>
                <c:pt idx="9">
                  <c:v>4.8268197609374086</c:v>
                </c:pt>
                <c:pt idx="10">
                  <c:v>2.9999999999995879</c:v>
                </c:pt>
                <c:pt idx="11">
                  <c:v>2.6999999999998181</c:v>
                </c:pt>
                <c:pt idx="12">
                  <c:v>1.6000000000003143</c:v>
                </c:pt>
                <c:pt idx="13">
                  <c:v>3.7017495818998909</c:v>
                </c:pt>
                <c:pt idx="14">
                  <c:v>1.4560265573238536</c:v>
                </c:pt>
                <c:pt idx="15">
                  <c:v>2.4999999999995284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FB-4733-ABFE-FAB6913E4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7296240"/>
        <c:axId val="1594999344"/>
      </c:lineChart>
      <c:catAx>
        <c:axId val="163729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1594999344"/>
        <c:crosses val="autoZero"/>
        <c:auto val="1"/>
        <c:lblAlgn val="ctr"/>
        <c:lblOffset val="100"/>
        <c:noMultiLvlLbl val="0"/>
      </c:catAx>
      <c:valAx>
        <c:axId val="159499934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163729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164538297244888"/>
          <c:y val="6.0560282313704077E-2"/>
          <c:w val="9.8970437684053544E-2"/>
          <c:h val="0.14021290962790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7176277274024E-2"/>
          <c:y val="7.2040943761322335E-2"/>
          <c:w val="0.87611161776660007"/>
          <c:h val="0.88765946574889898"/>
        </c:manualLayout>
      </c:layout>
      <c:lineChart>
        <c:grouping val="standard"/>
        <c:varyColors val="0"/>
        <c:ser>
          <c:idx val="0"/>
          <c:order val="0"/>
          <c:tx>
            <c:strRef>
              <c:f>'Credit Growth'!$C$21</c:f>
              <c:strCache>
                <c:ptCount val="1"/>
                <c:pt idx="0">
                  <c:v>MENAP Oil Exporters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'Credit Growth'!$CZ$1:$EX$1</c:f>
              <c:numCache>
                <c:formatCode>mmm\-yy</c:formatCode>
                <c:ptCount val="51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</c:numCache>
            </c:numRef>
          </c:cat>
          <c:val>
            <c:numRef>
              <c:f>'Credit Growth'!$CZ$21:$EX$21</c:f>
              <c:numCache>
                <c:formatCode>0.0</c:formatCode>
                <c:ptCount val="51"/>
                <c:pt idx="0">
                  <c:v>9.9270169487989133</c:v>
                </c:pt>
                <c:pt idx="1">
                  <c:v>8.2228855212708325</c:v>
                </c:pt>
                <c:pt idx="2">
                  <c:v>8.5953237284400679</c:v>
                </c:pt>
                <c:pt idx="3">
                  <c:v>8.5016816196017029</c:v>
                </c:pt>
                <c:pt idx="4">
                  <c:v>8.3400299885020956</c:v>
                </c:pt>
                <c:pt idx="5">
                  <c:v>8.294619106680523</c:v>
                </c:pt>
                <c:pt idx="6">
                  <c:v>8.8692089592477164</c:v>
                </c:pt>
                <c:pt idx="7">
                  <c:v>10.238537259762635</c:v>
                </c:pt>
                <c:pt idx="8">
                  <c:v>10.590544143998608</c:v>
                </c:pt>
                <c:pt idx="9">
                  <c:v>10.073145346895489</c:v>
                </c:pt>
                <c:pt idx="10">
                  <c:v>10.143107695605579</c:v>
                </c:pt>
                <c:pt idx="11">
                  <c:v>10.272229252507156</c:v>
                </c:pt>
                <c:pt idx="12">
                  <c:v>10.032176104715287</c:v>
                </c:pt>
                <c:pt idx="13">
                  <c:v>10.72788161715896</c:v>
                </c:pt>
                <c:pt idx="14">
                  <c:v>10.364686165582144</c:v>
                </c:pt>
                <c:pt idx="15">
                  <c:v>11.327351069370303</c:v>
                </c:pt>
                <c:pt idx="16">
                  <c:v>9.7777167932679756</c:v>
                </c:pt>
                <c:pt idx="17">
                  <c:v>10.066133197650705</c:v>
                </c:pt>
                <c:pt idx="18">
                  <c:v>9.7907035935341753</c:v>
                </c:pt>
                <c:pt idx="19">
                  <c:v>9.4978391496675023</c:v>
                </c:pt>
                <c:pt idx="20">
                  <c:v>10.113787311651675</c:v>
                </c:pt>
                <c:pt idx="21">
                  <c:v>10.029922710274006</c:v>
                </c:pt>
                <c:pt idx="22">
                  <c:v>9.7266577427538952</c:v>
                </c:pt>
                <c:pt idx="23">
                  <c:v>9.953753571658476</c:v>
                </c:pt>
                <c:pt idx="24">
                  <c:v>11.169225905886549</c:v>
                </c:pt>
                <c:pt idx="25">
                  <c:v>11.25696077167539</c:v>
                </c:pt>
                <c:pt idx="26">
                  <c:v>11.437996971092172</c:v>
                </c:pt>
                <c:pt idx="27">
                  <c:v>10.698944938871149</c:v>
                </c:pt>
                <c:pt idx="28">
                  <c:v>12.300078199703574</c:v>
                </c:pt>
                <c:pt idx="29">
                  <c:v>12.590325469781719</c:v>
                </c:pt>
                <c:pt idx="30">
                  <c:v>12.310927737523512</c:v>
                </c:pt>
                <c:pt idx="31">
                  <c:v>12.271696548171374</c:v>
                </c:pt>
                <c:pt idx="32">
                  <c:v>11.62721158043262</c:v>
                </c:pt>
                <c:pt idx="33">
                  <c:v>11.82029106475259</c:v>
                </c:pt>
                <c:pt idx="34">
                  <c:v>12.124889142104294</c:v>
                </c:pt>
                <c:pt idx="35">
                  <c:v>12.777734038511488</c:v>
                </c:pt>
                <c:pt idx="36">
                  <c:v>11.011302010292672</c:v>
                </c:pt>
                <c:pt idx="37">
                  <c:v>10.477593594353703</c:v>
                </c:pt>
                <c:pt idx="38">
                  <c:v>9.7657867556278326</c:v>
                </c:pt>
                <c:pt idx="39">
                  <c:v>9.3713033776754866</c:v>
                </c:pt>
                <c:pt idx="40">
                  <c:v>9.0323028420521378</c:v>
                </c:pt>
                <c:pt idx="41">
                  <c:v>8.0443364330957507</c:v>
                </c:pt>
                <c:pt idx="42">
                  <c:v>7.7244197014552167</c:v>
                </c:pt>
                <c:pt idx="43">
                  <c:v>7.7376609987972387</c:v>
                </c:pt>
                <c:pt idx="44">
                  <c:v>7.1672656843584468</c:v>
                </c:pt>
                <c:pt idx="45">
                  <c:v>6.6153189258463518</c:v>
                </c:pt>
                <c:pt idx="46">
                  <c:v>6.0028596488543826</c:v>
                </c:pt>
                <c:pt idx="47">
                  <c:v>5.3444021939685511</c:v>
                </c:pt>
                <c:pt idx="48">
                  <c:v>4.96352030586654</c:v>
                </c:pt>
                <c:pt idx="49">
                  <c:v>5.1316370028944371</c:v>
                </c:pt>
                <c:pt idx="50">
                  <c:v>5.07026239667029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59-4BD4-A0E6-3356588DAFBE}"/>
            </c:ext>
          </c:extLst>
        </c:ser>
        <c:ser>
          <c:idx val="1"/>
          <c:order val="1"/>
          <c:tx>
            <c:strRef>
              <c:f>'Credit Growth'!$C$22</c:f>
              <c:strCache>
                <c:ptCount val="1"/>
                <c:pt idx="0">
                  <c:v>MENAP Oil Importers (Excl. Egypt)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'Credit Growth'!$CZ$1:$EX$1</c:f>
              <c:numCache>
                <c:formatCode>mmm\-yy</c:formatCode>
                <c:ptCount val="51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</c:numCache>
            </c:numRef>
          </c:cat>
          <c:val>
            <c:numRef>
              <c:f>'Credit Growth'!$CZ$22:$EX$22</c:f>
              <c:numCache>
                <c:formatCode>0.0</c:formatCode>
                <c:ptCount val="51"/>
                <c:pt idx="0">
                  <c:v>7.620780666882137</c:v>
                </c:pt>
                <c:pt idx="1">
                  <c:v>7.4737340113766759</c:v>
                </c:pt>
                <c:pt idx="2">
                  <c:v>7.5057575902775895</c:v>
                </c:pt>
                <c:pt idx="3">
                  <c:v>7.3160135983133365</c:v>
                </c:pt>
                <c:pt idx="4">
                  <c:v>6.9217574194889613</c:v>
                </c:pt>
                <c:pt idx="5">
                  <c:v>6.6159934978942854</c:v>
                </c:pt>
                <c:pt idx="6">
                  <c:v>6.4738677879556903</c:v>
                </c:pt>
                <c:pt idx="7">
                  <c:v>6.7216752103429247</c:v>
                </c:pt>
                <c:pt idx="8">
                  <c:v>6.6062724735358191</c:v>
                </c:pt>
                <c:pt idx="9">
                  <c:v>6.9681524337727403</c:v>
                </c:pt>
                <c:pt idx="10">
                  <c:v>6.8041630466908805</c:v>
                </c:pt>
                <c:pt idx="11">
                  <c:v>6.5102265915171369</c:v>
                </c:pt>
                <c:pt idx="12">
                  <c:v>6.531990516492808</c:v>
                </c:pt>
                <c:pt idx="13">
                  <c:v>6.5522702685980265</c:v>
                </c:pt>
                <c:pt idx="14">
                  <c:v>6.5885040112843072</c:v>
                </c:pt>
                <c:pt idx="15">
                  <c:v>6.673967045614865</c:v>
                </c:pt>
                <c:pt idx="16">
                  <c:v>7.0420391571480989</c:v>
                </c:pt>
                <c:pt idx="17">
                  <c:v>7.5964151998948513</c:v>
                </c:pt>
                <c:pt idx="18">
                  <c:v>7.2006876016587622</c:v>
                </c:pt>
                <c:pt idx="19">
                  <c:v>6.761022035808101</c:v>
                </c:pt>
                <c:pt idx="20">
                  <c:v>7.167578662317764</c:v>
                </c:pt>
                <c:pt idx="21">
                  <c:v>6.712229990794949</c:v>
                </c:pt>
                <c:pt idx="22">
                  <c:v>6.7880844871969153</c:v>
                </c:pt>
                <c:pt idx="23">
                  <c:v>6.2791964988505153</c:v>
                </c:pt>
                <c:pt idx="24">
                  <c:v>6.2903802210044271</c:v>
                </c:pt>
                <c:pt idx="25">
                  <c:v>5.8884177278734899</c:v>
                </c:pt>
                <c:pt idx="26">
                  <c:v>5.2043696564617603</c:v>
                </c:pt>
                <c:pt idx="27">
                  <c:v>4.830399269463725</c:v>
                </c:pt>
                <c:pt idx="28">
                  <c:v>4.097336244301653</c:v>
                </c:pt>
                <c:pt idx="29">
                  <c:v>3.5740071890704881</c:v>
                </c:pt>
                <c:pt idx="30">
                  <c:v>3.5483253665840238</c:v>
                </c:pt>
                <c:pt idx="31">
                  <c:v>3.4382632224809111</c:v>
                </c:pt>
                <c:pt idx="32">
                  <c:v>3.0789392009768379</c:v>
                </c:pt>
                <c:pt idx="33">
                  <c:v>3.4521120524681845</c:v>
                </c:pt>
                <c:pt idx="34">
                  <c:v>3.3721324002379784</c:v>
                </c:pt>
                <c:pt idx="35">
                  <c:v>4.1999886639871171</c:v>
                </c:pt>
                <c:pt idx="36">
                  <c:v>4.7252475524207309</c:v>
                </c:pt>
                <c:pt idx="37">
                  <c:v>4.8030725763657021</c:v>
                </c:pt>
                <c:pt idx="38">
                  <c:v>5.6400163541916681</c:v>
                </c:pt>
                <c:pt idx="39">
                  <c:v>6.1513904657039706</c:v>
                </c:pt>
                <c:pt idx="40">
                  <c:v>6.3457164178327305</c:v>
                </c:pt>
                <c:pt idx="41">
                  <c:v>6.7804064912992228</c:v>
                </c:pt>
                <c:pt idx="42">
                  <c:v>6.6158440541674288</c:v>
                </c:pt>
                <c:pt idx="43">
                  <c:v>6.9869398531426103</c:v>
                </c:pt>
                <c:pt idx="44">
                  <c:v>7.3244322352691675</c:v>
                </c:pt>
                <c:pt idx="45">
                  <c:v>6.9822718681785583</c:v>
                </c:pt>
                <c:pt idx="46">
                  <c:v>7.1152370526361643</c:v>
                </c:pt>
                <c:pt idx="47">
                  <c:v>7.201883262839476</c:v>
                </c:pt>
                <c:pt idx="48">
                  <c:v>6.4299007060520665</c:v>
                </c:pt>
                <c:pt idx="49">
                  <c:v>6.7616767509225522</c:v>
                </c:pt>
                <c:pt idx="50">
                  <c:v>6.9370150556937409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59-4BD4-A0E6-3356588DA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80544"/>
        <c:axId val="1769569216"/>
      </c:lineChart>
      <c:dateAx>
        <c:axId val="670805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1769569216"/>
        <c:crosses val="autoZero"/>
        <c:auto val="1"/>
        <c:lblOffset val="100"/>
        <c:baseTimeUnit val="months"/>
      </c:dateAx>
      <c:valAx>
        <c:axId val="176956921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6708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024808263260863"/>
          <c:y val="2.88118394923235E-2"/>
          <c:w val="0.54621863144094152"/>
          <c:h val="0.11122327564612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48798219037533"/>
          <c:y val="3.8823294730478311E-2"/>
          <c:w val="0.8619893940684592"/>
          <c:h val="0.88313162864670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'ILO Laborforce'!$C$44</c:f>
              <c:strCache>
                <c:ptCount val="1"/>
                <c:pt idx="0">
                  <c:v>MENAP Oil Importers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cat>
            <c:strRef>
              <c:f>'ILO Laborforce'!$E$43:$I$43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'ILO Laborforce'!$E$44:$I$44</c:f>
              <c:numCache>
                <c:formatCode>0.0</c:formatCode>
                <c:ptCount val="5"/>
                <c:pt idx="0">
                  <c:v>3.8580000000000325</c:v>
                </c:pt>
                <c:pt idx="1">
                  <c:v>7.7380000000000564</c:v>
                </c:pt>
                <c:pt idx="2">
                  <c:v>11.616000000000071</c:v>
                </c:pt>
                <c:pt idx="3">
                  <c:v>15.628000000000043</c:v>
                </c:pt>
                <c:pt idx="4">
                  <c:v>19.57600000000005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0-4F9F-AE07-4175F8667714}"/>
            </c:ext>
          </c:extLst>
        </c:ser>
        <c:ser>
          <c:idx val="1"/>
          <c:order val="1"/>
          <c:tx>
            <c:strRef>
              <c:f>'ILO Laborforce'!$C$47</c:f>
              <c:strCache>
                <c:ptCount val="1"/>
                <c:pt idx="0">
                  <c:v>GCC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'ILO Laborforce'!$E$43:$I$43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'ILO Laborforce'!$E$47:$I$47</c:f>
              <c:numCache>
                <c:formatCode>0.0</c:formatCode>
                <c:ptCount val="5"/>
                <c:pt idx="0">
                  <c:v>0.31899999999997064</c:v>
                </c:pt>
                <c:pt idx="1">
                  <c:v>0.63499999999997669</c:v>
                </c:pt>
                <c:pt idx="2">
                  <c:v>0.95999999999996533</c:v>
                </c:pt>
                <c:pt idx="3">
                  <c:v>1.1629999999999967</c:v>
                </c:pt>
                <c:pt idx="4">
                  <c:v>1.3889999999999816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0-4F9F-AE07-4175F8667714}"/>
            </c:ext>
          </c:extLst>
        </c:ser>
        <c:ser>
          <c:idx val="2"/>
          <c:order val="2"/>
          <c:tx>
            <c:strRef>
              <c:f>'ILO Laborforce'!$C$48</c:f>
              <c:strCache>
                <c:ptCount val="1"/>
                <c:pt idx="0">
                  <c:v>Non-GCC MENAP Oil Exporters</c:v>
                </c:pt>
              </c:strCache>
            </c:strRef>
          </c:tx>
          <c:invertIfNegative val="0"/>
          <c:val>
            <c:numRef>
              <c:f>'ILO Laborforce'!$E$48:$I$48</c:f>
              <c:numCache>
                <c:formatCode>0.0</c:formatCode>
                <c:ptCount val="5"/>
                <c:pt idx="0">
                  <c:v>1.1419999999999888</c:v>
                </c:pt>
                <c:pt idx="1">
                  <c:v>2.2560000000000073</c:v>
                </c:pt>
                <c:pt idx="2">
                  <c:v>3.349000000000018</c:v>
                </c:pt>
                <c:pt idx="3">
                  <c:v>4.4680000000000035</c:v>
                </c:pt>
                <c:pt idx="4">
                  <c:v>5.5450000000000301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B0-4F9F-AE07-4175F8667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5707024"/>
        <c:axId val="1"/>
      </c:barChart>
      <c:catAx>
        <c:axId val="2857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857070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0773902140049819E-2"/>
          <c:y val="0.18913561964164888"/>
          <c:w val="0.55053795400982741"/>
          <c:h val="0.19711030864149556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90831470108926"/>
          <c:y val="4.8814731491896857E-2"/>
          <c:w val="0.76306957474509463"/>
          <c:h val="0.77147542014764492"/>
        </c:manualLayout>
      </c:layout>
      <c:scatterChart>
        <c:scatterStyle val="lineMarker"/>
        <c:varyColors val="0"/>
        <c:ser>
          <c:idx val="1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noFill/>
              <a:ln w="25400">
                <a:noFill/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Aggregates!$U$5:$U$169</c:f>
              <c:numCache>
                <c:formatCode>0.00</c:formatCode>
                <c:ptCount val="165"/>
                <c:pt idx="0">
                  <c:v>5.7379999160766602</c:v>
                </c:pt>
                <c:pt idx="1">
                  <c:v>6.1090002059936497</c:v>
                </c:pt>
                <c:pt idx="2">
                  <c:v>8.2559995651245099</c:v>
                </c:pt>
                <c:pt idx="3">
                  <c:v>7.0729999542236301</c:v>
                </c:pt>
                <c:pt idx="4">
                  <c:v>11.727999687194799</c:v>
                </c:pt>
                <c:pt idx="5">
                  <c:v>4.0450000762939498</c:v>
                </c:pt>
                <c:pt idx="6">
                  <c:v>6.0510001182556197</c:v>
                </c:pt>
                <c:pt idx="7">
                  <c:v>6.9109997749328604</c:v>
                </c:pt>
                <c:pt idx="8">
                  <c:v>8.9969997406005895</c:v>
                </c:pt>
                <c:pt idx="9">
                  <c:v>9.9650001525878906</c:v>
                </c:pt>
                <c:pt idx="10">
                  <c:v>4.3109998703002903</c:v>
                </c:pt>
                <c:pt idx="11">
                  <c:v>23.909000396728501</c:v>
                </c:pt>
                <c:pt idx="12">
                  <c:v>3.4219999313354501</c:v>
                </c:pt>
                <c:pt idx="13">
                  <c:v>3.7599999904632599</c:v>
                </c:pt>
                <c:pt idx="14">
                  <c:v>8.0889997482299805</c:v>
                </c:pt>
                <c:pt idx="15">
                  <c:v>5.6059999465942401</c:v>
                </c:pt>
                <c:pt idx="16">
                  <c:v>11.5410003662109</c:v>
                </c:pt>
                <c:pt idx="17">
                  <c:v>3.1359999179840101</c:v>
                </c:pt>
                <c:pt idx="18">
                  <c:v>3.65199995040894</c:v>
                </c:pt>
                <c:pt idx="19">
                  <c:v>9.8830003738403303</c:v>
                </c:pt>
                <c:pt idx="20">
                  <c:v>5.9419999122619602</c:v>
                </c:pt>
                <c:pt idx="21">
                  <c:v>5.3169999122619602</c:v>
                </c:pt>
                <c:pt idx="22">
                  <c:v>6.1659998893737802</c:v>
                </c:pt>
                <c:pt idx="23">
                  <c:v>5.2459998130798304</c:v>
                </c:pt>
                <c:pt idx="24">
                  <c:v>4.8060002326965297</c:v>
                </c:pt>
                <c:pt idx="25">
                  <c:v>11.1599998474121</c:v>
                </c:pt>
                <c:pt idx="26">
                  <c:v>1.8289999961853001</c:v>
                </c:pt>
                <c:pt idx="27">
                  <c:v>9.9910001754760707</c:v>
                </c:pt>
                <c:pt idx="28">
                  <c:v>8.6929998397827095</c:v>
                </c:pt>
                <c:pt idx="29">
                  <c:v>19.44700050354</c:v>
                </c:pt>
                <c:pt idx="30">
                  <c:v>7.09299993515015</c:v>
                </c:pt>
                <c:pt idx="31">
                  <c:v>4.5830001831054696</c:v>
                </c:pt>
                <c:pt idx="32">
                  <c:v>4.84899997711182</c:v>
                </c:pt>
                <c:pt idx="33">
                  <c:v>4.9060001373290998</c:v>
                </c:pt>
                <c:pt idx="34">
                  <c:v>6.5789999961853001</c:v>
                </c:pt>
                <c:pt idx="35">
                  <c:v>1.00499999523163</c:v>
                </c:pt>
                <c:pt idx="36">
                  <c:v>18.372999191284201</c:v>
                </c:pt>
                <c:pt idx="37">
                  <c:v>2.9849998950958301</c:v>
                </c:pt>
                <c:pt idx="38">
                  <c:v>1.59899997711182</c:v>
                </c:pt>
                <c:pt idx="39">
                  <c:v>4.5069999694824201</c:v>
                </c:pt>
                <c:pt idx="40">
                  <c:v>10.5200004577637</c:v>
                </c:pt>
                <c:pt idx="41">
                  <c:v>6.8670001029968297</c:v>
                </c:pt>
                <c:pt idx="42">
                  <c:v>5.7849998474121103</c:v>
                </c:pt>
                <c:pt idx="43">
                  <c:v>19.9570007324219</c:v>
                </c:pt>
                <c:pt idx="44">
                  <c:v>11.1870002746582</c:v>
                </c:pt>
                <c:pt idx="45">
                  <c:v>9.3219995498657209</c:v>
                </c:pt>
                <c:pt idx="46">
                  <c:v>7.3340001106262198</c:v>
                </c:pt>
                <c:pt idx="47">
                  <c:v>7.2670001983642596</c:v>
                </c:pt>
                <c:pt idx="48">
                  <c:v>5.7350001335143999</c:v>
                </c:pt>
                <c:pt idx="49">
                  <c:v>18.504999160766602</c:v>
                </c:pt>
                <c:pt idx="50">
                  <c:v>29.694999694824201</c:v>
                </c:pt>
                <c:pt idx="51">
                  <c:v>5.7659997940063503</c:v>
                </c:pt>
                <c:pt idx="52">
                  <c:v>6.8470001220703098</c:v>
                </c:pt>
                <c:pt idx="53">
                  <c:v>6.5289998054504403</c:v>
                </c:pt>
                <c:pt idx="54">
                  <c:v>10.9980001449585</c:v>
                </c:pt>
                <c:pt idx="55">
                  <c:v>27.423000335693398</c:v>
                </c:pt>
                <c:pt idx="56">
                  <c:v>4.0019998550415004</c:v>
                </c:pt>
                <c:pt idx="57">
                  <c:v>2.1340000629425</c:v>
                </c:pt>
                <c:pt idx="58">
                  <c:v>6.7350001335143999</c:v>
                </c:pt>
                <c:pt idx="59">
                  <c:v>8.0970001220703107</c:v>
                </c:pt>
                <c:pt idx="60">
                  <c:v>7.7829999923706099</c:v>
                </c:pt>
                <c:pt idx="61">
                  <c:v>24.368000030517599</c:v>
                </c:pt>
                <c:pt idx="62">
                  <c:v>25.587999343872099</c:v>
                </c:pt>
                <c:pt idx="63">
                  <c:v>2.6340000629425</c:v>
                </c:pt>
                <c:pt idx="64">
                  <c:v>5.0050001144409197</c:v>
                </c:pt>
                <c:pt idx="65">
                  <c:v>2.52699995040894</c:v>
                </c:pt>
                <c:pt idx="66">
                  <c:v>9.4820003509521502</c:v>
                </c:pt>
                <c:pt idx="67">
                  <c:v>2.9949998855590798</c:v>
                </c:pt>
                <c:pt idx="68">
                  <c:v>25.927000045776399</c:v>
                </c:pt>
                <c:pt idx="69">
                  <c:v>25.281000137329102</c:v>
                </c:pt>
                <c:pt idx="70">
                  <c:v>2.6189999580383301</c:v>
                </c:pt>
                <c:pt idx="71">
                  <c:v>6.7940001487731898</c:v>
                </c:pt>
                <c:pt idx="72">
                  <c:v>2.2809998989105198</c:v>
                </c:pt>
                <c:pt idx="73">
                  <c:v>7.5300002098083496</c:v>
                </c:pt>
                <c:pt idx="74">
                  <c:v>5.0900001525878897</c:v>
                </c:pt>
                <c:pt idx="75">
                  <c:v>22.6</c:v>
                </c:pt>
                <c:pt idx="76">
                  <c:v>11.2220001220703</c:v>
                </c:pt>
                <c:pt idx="77">
                  <c:v>1.28100001811981</c:v>
                </c:pt>
                <c:pt idx="78">
                  <c:v>12.013999938964799</c:v>
                </c:pt>
                <c:pt idx="79">
                  <c:v>11.269000053405801</c:v>
                </c:pt>
                <c:pt idx="80">
                  <c:v>16.045000076293899</c:v>
                </c:pt>
                <c:pt idx="81">
                  <c:v>15.3</c:v>
                </c:pt>
                <c:pt idx="82">
                  <c:v>2.4389998912811302</c:v>
                </c:pt>
                <c:pt idx="83">
                  <c:v>6.7839999198913601</c:v>
                </c:pt>
                <c:pt idx="84">
                  <c:v>19.219999313354499</c:v>
                </c:pt>
                <c:pt idx="85">
                  <c:v>11.656999588012701</c:v>
                </c:pt>
                <c:pt idx="86">
                  <c:v>9.9829998016357404</c:v>
                </c:pt>
                <c:pt idx="87">
                  <c:v>17.521999359130898</c:v>
                </c:pt>
                <c:pt idx="88">
                  <c:v>5.8699998855590803</c:v>
                </c:pt>
                <c:pt idx="89">
                  <c:v>0.22699999809265101</c:v>
                </c:pt>
                <c:pt idx="90">
                  <c:v>5.5289998054504403</c:v>
                </c:pt>
                <c:pt idx="91">
                  <c:v>13.302000045776399</c:v>
                </c:pt>
                <c:pt idx="92">
                  <c:v>14.3120002746582</c:v>
                </c:pt>
                <c:pt idx="93">
                  <c:v>14.78600025177</c:v>
                </c:pt>
                <c:pt idx="94">
                  <c:v>3.69099998474121</c:v>
                </c:pt>
                <c:pt idx="95">
                  <c:v>17.056999206543001</c:v>
                </c:pt>
                <c:pt idx="96">
                  <c:v>16.333000183105501</c:v>
                </c:pt>
                <c:pt idx="97">
                  <c:v>6.5570001602172896</c:v>
                </c:pt>
                <c:pt idx="98">
                  <c:v>16.7590007781982</c:v>
                </c:pt>
                <c:pt idx="99">
                  <c:v>5.0729999542236301</c:v>
                </c:pt>
                <c:pt idx="100">
                  <c:v>15.3129997253418</c:v>
                </c:pt>
                <c:pt idx="101">
                  <c:v>4.06599998474121</c:v>
                </c:pt>
                <c:pt idx="102">
                  <c:v>11.385999679565399</c:v>
                </c:pt>
                <c:pt idx="103">
                  <c:v>0.52999997138977095</c:v>
                </c:pt>
                <c:pt idx="104">
                  <c:v>11.0340003967285</c:v>
                </c:pt>
                <c:pt idx="105">
                  <c:v>2.3840000629425</c:v>
                </c:pt>
                <c:pt idx="106">
                  <c:v>3.7090001106262198</c:v>
                </c:pt>
                <c:pt idx="107">
                  <c:v>25.760999679565401</c:v>
                </c:pt>
                <c:pt idx="108">
                  <c:v>11.4519996643066</c:v>
                </c:pt>
                <c:pt idx="109">
                  <c:v>1.99500000476837</c:v>
                </c:pt>
                <c:pt idx="110">
                  <c:v>8.0010004043579102</c:v>
                </c:pt>
                <c:pt idx="111">
                  <c:v>0.26499998569488498</c:v>
                </c:pt>
                <c:pt idx="112">
                  <c:v>6.56599998474121</c:v>
                </c:pt>
                <c:pt idx="113">
                  <c:v>4.6050000190734899</c:v>
                </c:pt>
                <c:pt idx="114">
                  <c:v>9.8719997406005895</c:v>
                </c:pt>
                <c:pt idx="115">
                  <c:v>8.9989995956420898</c:v>
                </c:pt>
                <c:pt idx="116">
                  <c:v>13.475999832153301</c:v>
                </c:pt>
                <c:pt idx="117">
                  <c:v>14.362999916076699</c:v>
                </c:pt>
                <c:pt idx="118">
                  <c:v>5.3610000610351598</c:v>
                </c:pt>
                <c:pt idx="119">
                  <c:v>6.2870001792907697</c:v>
                </c:pt>
                <c:pt idx="120">
                  <c:v>7.9349999427795401</c:v>
                </c:pt>
                <c:pt idx="121">
                  <c:v>11.5769996643066</c:v>
                </c:pt>
                <c:pt idx="122">
                  <c:v>2.3770000934600799</c:v>
                </c:pt>
                <c:pt idx="123">
                  <c:v>11.435000419616699</c:v>
                </c:pt>
                <c:pt idx="124">
                  <c:v>13.185000419616699</c:v>
                </c:pt>
                <c:pt idx="125">
                  <c:v>6.2839999198913601</c:v>
                </c:pt>
                <c:pt idx="126">
                  <c:v>5.1680002212524396</c:v>
                </c:pt>
                <c:pt idx="127">
                  <c:v>3.4579999446868901</c:v>
                </c:pt>
                <c:pt idx="128">
                  <c:v>5.5999999046325701</c:v>
                </c:pt>
                <c:pt idx="129">
                  <c:v>13.2580003738403</c:v>
                </c:pt>
                <c:pt idx="130">
                  <c:v>5.2280001640319798</c:v>
                </c:pt>
                <c:pt idx="131">
                  <c:v>7.6859998703002903</c:v>
                </c:pt>
                <c:pt idx="132">
                  <c:v>1.4839999675750699</c:v>
                </c:pt>
                <c:pt idx="133">
                  <c:v>9.1850004196166992</c:v>
                </c:pt>
                <c:pt idx="134">
                  <c:v>26.728000640869102</c:v>
                </c:pt>
                <c:pt idx="135">
                  <c:v>3.2980000972747798</c:v>
                </c:pt>
                <c:pt idx="136">
                  <c:v>3.2339999675750701</c:v>
                </c:pt>
                <c:pt idx="137">
                  <c:v>4.0149998664856001</c:v>
                </c:pt>
                <c:pt idx="138">
                  <c:v>4.9829998016357404</c:v>
                </c:pt>
                <c:pt idx="139">
                  <c:v>6.6929998397827104</c:v>
                </c:pt>
                <c:pt idx="140">
                  <c:v>17.492000579833999</c:v>
                </c:pt>
                <c:pt idx="141">
                  <c:v>0.80599999427795399</c:v>
                </c:pt>
                <c:pt idx="142">
                  <c:v>3.2130000591278098</c:v>
                </c:pt>
                <c:pt idx="143">
                  <c:v>5.8920001983642596</c:v>
                </c:pt>
                <c:pt idx="144">
                  <c:v>5.8150000572204599</c:v>
                </c:pt>
                <c:pt idx="145">
                  <c:v>2.4890000820159899</c:v>
                </c:pt>
                <c:pt idx="146">
                  <c:v>5.4369997978210396</c:v>
                </c:pt>
                <c:pt idx="147">
                  <c:v>4.9460000991821298</c:v>
                </c:pt>
                <c:pt idx="148">
                  <c:v>5.8759999275207502</c:v>
                </c:pt>
                <c:pt idx="149">
                  <c:v>6.1830000877380398</c:v>
                </c:pt>
                <c:pt idx="150">
                  <c:v>5.72300004959106</c:v>
                </c:pt>
                <c:pt idx="151">
                  <c:v>16.530000686645501</c:v>
                </c:pt>
                <c:pt idx="152">
                  <c:v>31.426000595092798</c:v>
                </c:pt>
                <c:pt idx="153">
                  <c:v>4.9809999465942401</c:v>
                </c:pt>
                <c:pt idx="154">
                  <c:v>9.9820003509521502</c:v>
                </c:pt>
                <c:pt idx="155">
                  <c:v>10.8190002441406</c:v>
                </c:pt>
                <c:pt idx="156">
                  <c:v>0.62599998712539695</c:v>
                </c:pt>
                <c:pt idx="157">
                  <c:v>3.8529999256134002</c:v>
                </c:pt>
                <c:pt idx="158">
                  <c:v>10.3290004730225</c:v>
                </c:pt>
                <c:pt idx="159">
                  <c:v>8.6180000305175799</c:v>
                </c:pt>
                <c:pt idx="160">
                  <c:v>8.8739995956420898</c:v>
                </c:pt>
                <c:pt idx="161">
                  <c:v>8.1540002822875994</c:v>
                </c:pt>
                <c:pt idx="162">
                  <c:v>8.8950004577636701</c:v>
                </c:pt>
                <c:pt idx="163">
                  <c:v>6.8990001678466797</c:v>
                </c:pt>
                <c:pt idx="164">
                  <c:v>2.17799997329712</c:v>
                </c:pt>
              </c:numCache>
            </c:numRef>
          </c:xVal>
          <c:yVal>
            <c:numRef>
              <c:f>Aggregates!$V$5:$V$169</c:f>
              <c:numCache>
                <c:formatCode>0.00</c:formatCode>
                <c:ptCount val="165"/>
                <c:pt idx="0">
                  <c:v>12.501000404357899</c:v>
                </c:pt>
                <c:pt idx="1">
                  <c:v>11.314999580383301</c:v>
                </c:pt>
                <c:pt idx="2">
                  <c:v>21.597999572753899</c:v>
                </c:pt>
                <c:pt idx="3">
                  <c:v>13.5690002441406</c:v>
                </c:pt>
                <c:pt idx="4">
                  <c:v>25.0690002441406</c:v>
                </c:pt>
                <c:pt idx="5">
                  <c:v>10.001000404357899</c:v>
                </c:pt>
                <c:pt idx="6">
                  <c:v>10.661999702453601</c:v>
                </c:pt>
                <c:pt idx="7">
                  <c:v>15.1499996185303</c:v>
                </c:pt>
                <c:pt idx="8">
                  <c:v>21.639999389648398</c:v>
                </c:pt>
                <c:pt idx="9">
                  <c:v>23.694999694824201</c:v>
                </c:pt>
                <c:pt idx="10">
                  <c:v>6.52600002288818</c:v>
                </c:pt>
                <c:pt idx="11">
                  <c:v>48.176998138427699</c:v>
                </c:pt>
                <c:pt idx="12">
                  <c:v>9.3240003585815394</c:v>
                </c:pt>
                <c:pt idx="13">
                  <c:v>8.4670000076293892</c:v>
                </c:pt>
                <c:pt idx="14">
                  <c:v>16.700000762939499</c:v>
                </c:pt>
                <c:pt idx="15">
                  <c:v>10.052000045776399</c:v>
                </c:pt>
                <c:pt idx="16">
                  <c:v>38.355998992919901</c:v>
                </c:pt>
                <c:pt idx="17">
                  <c:v>5.4190001487731898</c:v>
                </c:pt>
                <c:pt idx="18">
                  <c:v>10.560000419616699</c:v>
                </c:pt>
                <c:pt idx="19">
                  <c:v>17.330999374389599</c:v>
                </c:pt>
                <c:pt idx="20">
                  <c:v>16.3780002593994</c:v>
                </c:pt>
                <c:pt idx="21">
                  <c:v>11.262000083923301</c:v>
                </c:pt>
                <c:pt idx="22">
                  <c:v>10.4029998779297</c:v>
                </c:pt>
                <c:pt idx="23">
                  <c:v>13.5900001525879</c:v>
                </c:pt>
                <c:pt idx="24">
                  <c:v>11.335000038146999</c:v>
                </c:pt>
                <c:pt idx="25">
                  <c:v>28.186000823974599</c:v>
                </c:pt>
                <c:pt idx="26">
                  <c:v>4.5749998092651403</c:v>
                </c:pt>
                <c:pt idx="27">
                  <c:v>22.938999176025401</c:v>
                </c:pt>
                <c:pt idx="28">
                  <c:v>17.049999237060501</c:v>
                </c:pt>
                <c:pt idx="29">
                  <c:v>42.951999664306598</c:v>
                </c:pt>
                <c:pt idx="30">
                  <c:v>19.094999313354499</c:v>
                </c:pt>
                <c:pt idx="31">
                  <c:v>8.4650001525878906</c:v>
                </c:pt>
                <c:pt idx="32">
                  <c:v>13.2760000228882</c:v>
                </c:pt>
                <c:pt idx="33">
                  <c:v>10.9079999923706</c:v>
                </c:pt>
                <c:pt idx="34">
                  <c:v>11.1590003967285</c:v>
                </c:pt>
                <c:pt idx="35">
                  <c:v>1.75</c:v>
                </c:pt>
                <c:pt idx="36">
                  <c:v>33.290000915527301</c:v>
                </c:pt>
                <c:pt idx="37">
                  <c:v>4.8689999580383301</c:v>
                </c:pt>
                <c:pt idx="38">
                  <c:v>3.0539999008178702</c:v>
                </c:pt>
                <c:pt idx="39">
                  <c:v>6.9029998779296902</c:v>
                </c:pt>
                <c:pt idx="40">
                  <c:v>17.465000152587901</c:v>
                </c:pt>
                <c:pt idx="41">
                  <c:v>11.880999565124499</c:v>
                </c:pt>
                <c:pt idx="42">
                  <c:v>8.9960002899169904</c:v>
                </c:pt>
                <c:pt idx="43">
                  <c:v>38.073001861572301</c:v>
                </c:pt>
                <c:pt idx="44">
                  <c:v>18.7339992523193</c:v>
                </c:pt>
                <c:pt idx="45">
                  <c:v>13.864000320434601</c:v>
                </c:pt>
                <c:pt idx="46">
                  <c:v>12.9079999923706</c:v>
                </c:pt>
                <c:pt idx="47">
                  <c:v>12.076000213623001</c:v>
                </c:pt>
                <c:pt idx="48">
                  <c:v>8.0649995803833008</c:v>
                </c:pt>
                <c:pt idx="49">
                  <c:v>39.6640014648438</c:v>
                </c:pt>
                <c:pt idx="50">
                  <c:v>43.813999176025398</c:v>
                </c:pt>
                <c:pt idx="51">
                  <c:v>11.5200004577637</c:v>
                </c:pt>
                <c:pt idx="52">
                  <c:v>11.416999816894499</c:v>
                </c:pt>
                <c:pt idx="53">
                  <c:v>11.5310001373291</c:v>
                </c:pt>
                <c:pt idx="54">
                  <c:v>22.1679992675781</c:v>
                </c:pt>
                <c:pt idx="55">
                  <c:v>37.338001251220703</c:v>
                </c:pt>
                <c:pt idx="56">
                  <c:v>4.6399998664856001</c:v>
                </c:pt>
                <c:pt idx="57">
                  <c:v>3.3589999675750701</c:v>
                </c:pt>
                <c:pt idx="58">
                  <c:v>9.1529998779296893</c:v>
                </c:pt>
                <c:pt idx="59">
                  <c:v>10.343000411987299</c:v>
                </c:pt>
                <c:pt idx="60">
                  <c:v>24.3579998016357</c:v>
                </c:pt>
                <c:pt idx="61">
                  <c:v>41.404998779296903</c:v>
                </c:pt>
                <c:pt idx="62">
                  <c:v>49.884998321533203</c:v>
                </c:pt>
                <c:pt idx="63">
                  <c:v>4.7080001831054696</c:v>
                </c:pt>
                <c:pt idx="64">
                  <c:v>7.83500003814697</c:v>
                </c:pt>
                <c:pt idx="65">
                  <c:v>3.2969999313354501</c:v>
                </c:pt>
                <c:pt idx="66">
                  <c:v>13.0970001220703</c:v>
                </c:pt>
                <c:pt idx="67">
                  <c:v>4.4559998512268102</c:v>
                </c:pt>
                <c:pt idx="68">
                  <c:v>52.287998199462898</c:v>
                </c:pt>
                <c:pt idx="69">
                  <c:v>52.847000122070298</c:v>
                </c:pt>
                <c:pt idx="70">
                  <c:v>5.2360000610351598</c:v>
                </c:pt>
                <c:pt idx="71">
                  <c:v>11.6759996414185</c:v>
                </c:pt>
                <c:pt idx="72">
                  <c:v>4.0089998245239302</c:v>
                </c:pt>
                <c:pt idx="73">
                  <c:v>13.9770002365112</c:v>
                </c:pt>
                <c:pt idx="74">
                  <c:v>10.1199998855591</c:v>
                </c:pt>
                <c:pt idx="75">
                  <c:v>46</c:v>
                </c:pt>
                <c:pt idx="76">
                  <c:v>26.554000854492202</c:v>
                </c:pt>
                <c:pt idx="77">
                  <c:v>5.6110000610351598</c:v>
                </c:pt>
                <c:pt idx="78">
                  <c:v>33.360000610351598</c:v>
                </c:pt>
                <c:pt idx="79">
                  <c:v>26.243000030517599</c:v>
                </c:pt>
                <c:pt idx="80">
                  <c:v>36.129001617431598</c:v>
                </c:pt>
                <c:pt idx="81">
                  <c:v>33.9609985351563</c:v>
                </c:pt>
                <c:pt idx="82">
                  <c:v>13.251000404357899</c:v>
                </c:pt>
                <c:pt idx="83">
                  <c:v>21.2700004577637</c:v>
                </c:pt>
                <c:pt idx="84">
                  <c:v>48.124000549316399</c:v>
                </c:pt>
                <c:pt idx="85">
                  <c:v>18.913000106811499</c:v>
                </c:pt>
                <c:pt idx="86">
                  <c:v>20.583999633789102</c:v>
                </c:pt>
                <c:pt idx="87">
                  <c:v>50.766998291015597</c:v>
                </c:pt>
                <c:pt idx="88">
                  <c:v>10.756999969482401</c:v>
                </c:pt>
                <c:pt idx="89">
                  <c:v>0.67699998617172197</c:v>
                </c:pt>
                <c:pt idx="90">
                  <c:v>31.2040004730225</c:v>
                </c:pt>
                <c:pt idx="91">
                  <c:v>22.406000137329102</c:v>
                </c:pt>
                <c:pt idx="92">
                  <c:v>31.451000213623001</c:v>
                </c:pt>
                <c:pt idx="93">
                  <c:v>35.691001892089801</c:v>
                </c:pt>
                <c:pt idx="94">
                  <c:v>11.463000297546399</c:v>
                </c:pt>
                <c:pt idx="95">
                  <c:v>33.779998779296903</c:v>
                </c:pt>
                <c:pt idx="96">
                  <c:v>36.422000885009801</c:v>
                </c:pt>
                <c:pt idx="97">
                  <c:v>16.136999130248999</c:v>
                </c:pt>
                <c:pt idx="98">
                  <c:v>37.619998931884801</c:v>
                </c:pt>
                <c:pt idx="99">
                  <c:v>14.2250003814697</c:v>
                </c:pt>
                <c:pt idx="100">
                  <c:v>29.747999191284201</c:v>
                </c:pt>
                <c:pt idx="101">
                  <c:v>10.3909997940063</c:v>
                </c:pt>
                <c:pt idx="102">
                  <c:v>31.2299995422363</c:v>
                </c:pt>
                <c:pt idx="103">
                  <c:v>1.1619999408721899</c:v>
                </c:pt>
                <c:pt idx="104">
                  <c:v>20.760999679565401</c:v>
                </c:pt>
                <c:pt idx="105">
                  <c:v>9.6949996948242205</c:v>
                </c:pt>
                <c:pt idx="106">
                  <c:v>7.7160000801086399</c:v>
                </c:pt>
                <c:pt idx="107">
                  <c:v>67.609001159667997</c:v>
                </c:pt>
                <c:pt idx="108">
                  <c:v>24.6189994812012</c:v>
                </c:pt>
                <c:pt idx="109">
                  <c:v>5.9060001373290998</c:v>
                </c:pt>
                <c:pt idx="110">
                  <c:v>18.999000549316399</c:v>
                </c:pt>
                <c:pt idx="111">
                  <c:v>0.43999999761581399</c:v>
                </c:pt>
                <c:pt idx="112">
                  <c:v>16.635999679565401</c:v>
                </c:pt>
                <c:pt idx="113">
                  <c:v>10.6479997634888</c:v>
                </c:pt>
                <c:pt idx="114">
                  <c:v>21.07200050354</c:v>
                </c:pt>
                <c:pt idx="115">
                  <c:v>22.188999176025401</c:v>
                </c:pt>
                <c:pt idx="116">
                  <c:v>35.034999847412102</c:v>
                </c:pt>
                <c:pt idx="117">
                  <c:v>29.409999847412099</c:v>
                </c:pt>
                <c:pt idx="118">
                  <c:v>13.013999938964799</c:v>
                </c:pt>
                <c:pt idx="119">
                  <c:v>12.758999824523899</c:v>
                </c:pt>
                <c:pt idx="120">
                  <c:v>19.238000869751001</c:v>
                </c:pt>
                <c:pt idx="121">
                  <c:v>28.731000900268601</c:v>
                </c:pt>
                <c:pt idx="122">
                  <c:v>4.7010002136230504</c:v>
                </c:pt>
                <c:pt idx="123">
                  <c:v>25.472999572753899</c:v>
                </c:pt>
                <c:pt idx="124">
                  <c:v>33.3880004882813</c:v>
                </c:pt>
                <c:pt idx="125">
                  <c:v>12.2519998550415</c:v>
                </c:pt>
                <c:pt idx="126">
                  <c:v>13.156999588012701</c:v>
                </c:pt>
                <c:pt idx="127">
                  <c:v>9.6470003128051793</c:v>
                </c:pt>
                <c:pt idx="128">
                  <c:v>18.6219997406006</c:v>
                </c:pt>
                <c:pt idx="129">
                  <c:v>29.761999130248999</c:v>
                </c:pt>
                <c:pt idx="130">
                  <c:v>4.9889998435974103</c:v>
                </c:pt>
                <c:pt idx="131">
                  <c:v>14.8570003509521</c:v>
                </c:pt>
                <c:pt idx="132">
                  <c:v>3.7839999198913601</c:v>
                </c:pt>
                <c:pt idx="133">
                  <c:v>16.746000289916999</c:v>
                </c:pt>
                <c:pt idx="134">
                  <c:v>49.504001617431598</c:v>
                </c:pt>
                <c:pt idx="135">
                  <c:v>12.1219997406006</c:v>
                </c:pt>
                <c:pt idx="136">
                  <c:v>8.3559999465942401</c:v>
                </c:pt>
                <c:pt idx="137">
                  <c:v>7.8610000610351598</c:v>
                </c:pt>
                <c:pt idx="138">
                  <c:v>12.8929996490479</c:v>
                </c:pt>
                <c:pt idx="139">
                  <c:v>15.1020002365112</c:v>
                </c:pt>
                <c:pt idx="140">
                  <c:v>37.747001647949197</c:v>
                </c:pt>
                <c:pt idx="141">
                  <c:v>2.2550001144409202</c:v>
                </c:pt>
                <c:pt idx="142">
                  <c:v>5.1409997940063503</c:v>
                </c:pt>
                <c:pt idx="143">
                  <c:v>9.7469997406005895</c:v>
                </c:pt>
                <c:pt idx="144">
                  <c:v>14.9259996414185</c:v>
                </c:pt>
                <c:pt idx="145">
                  <c:v>5.4159998893737802</c:v>
                </c:pt>
                <c:pt idx="146">
                  <c:v>11.989000320434601</c:v>
                </c:pt>
                <c:pt idx="147">
                  <c:v>11.3950004577637</c:v>
                </c:pt>
                <c:pt idx="148">
                  <c:v>13.8549995422363</c:v>
                </c:pt>
                <c:pt idx="149">
                  <c:v>16.950000762939499</c:v>
                </c:pt>
                <c:pt idx="150">
                  <c:v>15.4849996566772</c:v>
                </c:pt>
                <c:pt idx="151">
                  <c:v>40.678001403808601</c:v>
                </c:pt>
                <c:pt idx="152">
                  <c:v>47.527999877929702</c:v>
                </c:pt>
                <c:pt idx="153">
                  <c:v>21.150999069213899</c:v>
                </c:pt>
                <c:pt idx="154">
                  <c:v>24.725999832153299</c:v>
                </c:pt>
                <c:pt idx="155">
                  <c:v>15.8170003890991</c:v>
                </c:pt>
                <c:pt idx="156">
                  <c:v>3.1189999580383301</c:v>
                </c:pt>
                <c:pt idx="157">
                  <c:v>9.8109998703002894</c:v>
                </c:pt>
                <c:pt idx="158">
                  <c:v>18.8850002288818</c:v>
                </c:pt>
                <c:pt idx="159">
                  <c:v>17.268999099731399</c:v>
                </c:pt>
                <c:pt idx="160">
                  <c:v>21.290000915527301</c:v>
                </c:pt>
                <c:pt idx="161">
                  <c:v>25.5200004577637</c:v>
                </c:pt>
                <c:pt idx="162">
                  <c:v>17.908000946044901</c:v>
                </c:pt>
                <c:pt idx="163">
                  <c:v>14.2700004577637</c:v>
                </c:pt>
                <c:pt idx="164">
                  <c:v>6.38800001144409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D40-4BA0-84C7-2CFD87B8A9B8}"/>
            </c:ext>
          </c:extLst>
        </c:ser>
        <c:ser>
          <c:idx val="2"/>
          <c:order val="1"/>
          <c:tx>
            <c:strRef>
              <c:f>Aggregates!$E$10</c:f>
              <c:strCache>
                <c:ptCount val="1"/>
                <c:pt idx="0">
                  <c:v>MENAP Oil Importers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70AD47"/>
              </a:solidFill>
              <a:ln w="25400">
                <a:noFill/>
              </a:ln>
              <a:effectLst/>
            </c:spPr>
          </c:marker>
          <c:dLbls>
            <c:dLbl>
              <c:idx val="0"/>
              <c:tx>
                <c:strRef>
                  <c:f>Aggregates!$F$11</c:f>
                  <c:strCache>
                    <c:ptCount val="1"/>
                    <c:pt idx="0">
                      <c:v>AFG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{A2161C86-9A62-4DDF-BF0E-3DA9F091B6EF}</c15:txfldGUID>
                      <c15:f>Aggregates!$F$11</c15:f>
                      <c15:dlblFieldTableCache>
                        <c:ptCount val="1"/>
                        <c:pt idx="0">
                          <c:v>AFG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2D40-4BA0-84C7-2CFD87B8A9B8}"/>
                </c:ext>
              </c:extLst>
            </c:dLbl>
            <c:dLbl>
              <c:idx val="1"/>
              <c:tx>
                <c:strRef>
                  <c:f>Aggregates!$F$12</c:f>
                  <c:strCache>
                    <c:ptCount val="1"/>
                    <c:pt idx="0">
                      <c:v>EGY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{39235B0F-4FBC-45E6-A520-8D87C2C0DFCF}</c15:txfldGUID>
                      <c15:f>Aggregates!$F$12</c15:f>
                      <c15:dlblFieldTableCache>
                        <c:ptCount val="1"/>
                        <c:pt idx="0">
                          <c:v>EGY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2D40-4BA0-84C7-2CFD87B8A9B8}"/>
                </c:ext>
              </c:extLst>
            </c:dLbl>
            <c:dLbl>
              <c:idx val="2"/>
              <c:layout>
                <c:manualLayout>
                  <c:x val="-0.18948089198149537"/>
                  <c:y val="-2.2118701667044795E-2"/>
                </c:manualLayout>
              </c:layout>
              <c:tx>
                <c:strRef>
                  <c:f>Aggregates!$F$13</c:f>
                  <c:strCache>
                    <c:ptCount val="1"/>
                    <c:pt idx="0">
                      <c:v>JOR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{018AF87E-1036-4929-A012-1235CF4F7343}</c15:txfldGUID>
                      <c15:f>Aggregates!$F$13</c15:f>
                      <c15:dlblFieldTableCache>
                        <c:ptCount val="1"/>
                        <c:pt idx="0">
                          <c:v>JOR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2D40-4BA0-84C7-2CFD87B8A9B8}"/>
                </c:ext>
              </c:extLst>
            </c:dLbl>
            <c:dLbl>
              <c:idx val="3"/>
              <c:tx>
                <c:strRef>
                  <c:f>Aggregates!$F$14</c:f>
                  <c:strCache>
                    <c:ptCount val="1"/>
                    <c:pt idx="0">
                      <c:v>LBN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{3652C8B3-DC43-4369-8F55-AA2ED274C452}</c15:txfldGUID>
                      <c15:f>Aggregates!$F$14</c15:f>
                      <c15:dlblFieldTableCache>
                        <c:ptCount val="1"/>
                        <c:pt idx="0">
                          <c:v>LBN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2D40-4BA0-84C7-2CFD87B8A9B8}"/>
                </c:ext>
              </c:extLst>
            </c:dLbl>
            <c:dLbl>
              <c:idx val="4"/>
              <c:tx>
                <c:strRef>
                  <c:f>Aggregates!$F$15</c:f>
                  <c:strCache>
                    <c:ptCount val="1"/>
                    <c:pt idx="0">
                      <c:v>MRT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{BA575758-EAAA-4574-812E-8A2265A31A9D}</c15:txfldGUID>
                      <c15:f>Aggregates!$F$15</c15:f>
                      <c15:dlblFieldTableCache>
                        <c:ptCount val="1"/>
                        <c:pt idx="0">
                          <c:v>MRT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2D40-4BA0-84C7-2CFD87B8A9B8}"/>
                </c:ext>
              </c:extLst>
            </c:dLbl>
            <c:dLbl>
              <c:idx val="5"/>
              <c:tx>
                <c:strRef>
                  <c:f>Aggregates!$F$16</c:f>
                  <c:strCache>
                    <c:ptCount val="1"/>
                    <c:pt idx="0">
                      <c:v>MAR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{9F2FC110-10A3-4934-8A40-C9C4A696741C}</c15:txfldGUID>
                      <c15:f>Aggregates!$F$16</c15:f>
                      <c15:dlblFieldTableCache>
                        <c:ptCount val="1"/>
                        <c:pt idx="0">
                          <c:v>MAR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2D40-4BA0-84C7-2CFD87B8A9B8}"/>
                </c:ext>
              </c:extLst>
            </c:dLbl>
            <c:dLbl>
              <c:idx val="6"/>
              <c:tx>
                <c:strRef>
                  <c:f>Aggregates!$F$17</c:f>
                  <c:strCache>
                    <c:ptCount val="1"/>
                    <c:pt idx="0">
                      <c:v>PAK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{8C7D385B-F269-4AE3-A381-3689CB177762}</c15:txfldGUID>
                      <c15:f>Aggregates!$F$17</c15:f>
                      <c15:dlblFieldTableCache>
                        <c:ptCount val="1"/>
                        <c:pt idx="0">
                          <c:v>PAK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2D40-4BA0-84C7-2CFD87B8A9B8}"/>
                </c:ext>
              </c:extLst>
            </c:dLbl>
            <c:dLbl>
              <c:idx val="7"/>
              <c:tx>
                <c:strRef>
                  <c:f>Aggregates!$F$18</c:f>
                  <c:strCache>
                    <c:ptCount val="1"/>
                    <c:pt idx="0">
                      <c:v>SDN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{9479A039-F1A2-4A52-9715-5D97330517A9}</c15:txfldGUID>
                      <c15:f>Aggregates!$F$18</c15:f>
                      <c15:dlblFieldTableCache>
                        <c:ptCount val="1"/>
                        <c:pt idx="0">
                          <c:v>SDN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2D40-4BA0-84C7-2CFD87B8A9B8}"/>
                </c:ext>
              </c:extLst>
            </c:dLbl>
            <c:dLbl>
              <c:idx val="8"/>
              <c:tx>
                <c:strRef>
                  <c:f>Aggregates!$F$19</c:f>
                  <c:strCache>
                    <c:ptCount val="1"/>
                    <c:pt idx="0">
                      <c:v>SYR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{C044B5FC-2E1A-429C-B4BA-D08D38061313}</c15:txfldGUID>
                      <c15:f>Aggregates!$F$19</c15:f>
                      <c15:dlblFieldTableCache>
                        <c:ptCount val="1"/>
                        <c:pt idx="0">
                          <c:v>SYR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2D40-4BA0-84C7-2CFD87B8A9B8}"/>
                </c:ext>
              </c:extLst>
            </c:dLbl>
            <c:dLbl>
              <c:idx val="9"/>
              <c:layout>
                <c:manualLayout>
                  <c:x val="-0.13629327317967213"/>
                  <c:y val="-4.4237403334089542E-2"/>
                </c:manualLayout>
              </c:layout>
              <c:tx>
                <c:strRef>
                  <c:f>Aggregates!$F$20</c:f>
                  <c:strCache>
                    <c:ptCount val="1"/>
                    <c:pt idx="0">
                      <c:v>TUN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{36D7E920-2A6E-4C75-A0C2-5639074E0365}</c15:txfldGUID>
                      <c15:f>Aggregates!$F$20</c15:f>
                      <c15:dlblFieldTableCache>
                        <c:ptCount val="1"/>
                        <c:pt idx="0">
                          <c:v>TUN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2D40-4BA0-84C7-2CFD87B8A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Aggregates!$G$11:$G$20</c:f>
              <c:numCache>
                <c:formatCode>General</c:formatCode>
                <c:ptCount val="10"/>
                <c:pt idx="0">
                  <c:v>22.6</c:v>
                </c:pt>
                <c:pt idx="1">
                  <c:v>12.013999938964799</c:v>
                </c:pt>
                <c:pt idx="2">
                  <c:v>15.3</c:v>
                </c:pt>
                <c:pt idx="3">
                  <c:v>6.7839999198913601</c:v>
                </c:pt>
                <c:pt idx="4">
                  <c:v>11.656999588012701</c:v>
                </c:pt>
                <c:pt idx="5">
                  <c:v>9.9829998016357404</c:v>
                </c:pt>
                <c:pt idx="6">
                  <c:v>5.8699998855590803</c:v>
                </c:pt>
                <c:pt idx="7">
                  <c:v>13.302000045776399</c:v>
                </c:pt>
                <c:pt idx="8">
                  <c:v>14.3120002746582</c:v>
                </c:pt>
                <c:pt idx="9">
                  <c:v>14.78600025177</c:v>
                </c:pt>
              </c:numCache>
            </c:numRef>
          </c:xVal>
          <c:yVal>
            <c:numRef>
              <c:f>Aggregates!$H$11:$H$20</c:f>
              <c:numCache>
                <c:formatCode>General</c:formatCode>
                <c:ptCount val="10"/>
                <c:pt idx="0">
                  <c:v>46</c:v>
                </c:pt>
                <c:pt idx="1">
                  <c:v>33.360000610351598</c:v>
                </c:pt>
                <c:pt idx="2">
                  <c:v>33.9609985351563</c:v>
                </c:pt>
                <c:pt idx="3">
                  <c:v>21.2700004577637</c:v>
                </c:pt>
                <c:pt idx="4">
                  <c:v>18.913000106811499</c:v>
                </c:pt>
                <c:pt idx="5">
                  <c:v>20.583999633789102</c:v>
                </c:pt>
                <c:pt idx="6">
                  <c:v>10.756999969482401</c:v>
                </c:pt>
                <c:pt idx="7">
                  <c:v>22.406000137329102</c:v>
                </c:pt>
                <c:pt idx="8">
                  <c:v>31.451000213623001</c:v>
                </c:pt>
                <c:pt idx="9">
                  <c:v>35.691001892089801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2D40-4BA0-84C7-2CFD87B8A9B8}"/>
            </c:ext>
          </c:extLst>
        </c:ser>
        <c:ser>
          <c:idx val="3"/>
          <c:order val="2"/>
          <c:tx>
            <c:strRef>
              <c:f>Aggregates!$E$22</c:f>
              <c:strCache>
                <c:ptCount val="1"/>
                <c:pt idx="0">
                  <c:v>MENAP Oil Exporters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5B9BD5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strRef>
                  <c:f>Aggregates!$F$23</c:f>
                  <c:strCache>
                    <c:ptCount val="1"/>
                    <c:pt idx="0">
                      <c:v>DZA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{8D73AEF6-E651-4ECA-9DE7-544E8A12C9C3}</c15:txfldGUID>
                      <c15:f>Aggregates!$F$23</c15:f>
                      <c15:dlblFieldTableCache>
                        <c:ptCount val="1"/>
                        <c:pt idx="0">
                          <c:v>DZA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2D40-4BA0-84C7-2CFD87B8A9B8}"/>
                </c:ext>
              </c:extLst>
            </c:dLbl>
            <c:dLbl>
              <c:idx val="1"/>
              <c:tx>
                <c:strRef>
                  <c:f>Aggregates!$F$24</c:f>
                  <c:strCache>
                    <c:ptCount val="1"/>
                    <c:pt idx="0">
                      <c:v>BHR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{EA7EB937-C827-4034-84E5-317D3E7FDFC1}</c15:txfldGUID>
                      <c15:f>Aggregates!$F$24</c15:f>
                      <c15:dlblFieldTableCache>
                        <c:ptCount val="1"/>
                        <c:pt idx="0">
                          <c:v>BHR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2D40-4BA0-84C7-2CFD87B8A9B8}"/>
                </c:ext>
              </c:extLst>
            </c:dLbl>
            <c:dLbl>
              <c:idx val="2"/>
              <c:layout>
                <c:manualLayout>
                  <c:x val="-6.6484523502279057E-3"/>
                  <c:y val="-2.488353937542534E-2"/>
                </c:manualLayout>
              </c:layout>
              <c:tx>
                <c:strRef>
                  <c:f>Aggregates!$F$25</c:f>
                  <c:strCache>
                    <c:ptCount val="1"/>
                    <c:pt idx="0">
                      <c:v>IRN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{25C1A26D-67E6-4485-85AD-A39C01E76F74}</c15:txfldGUID>
                      <c15:f>Aggregates!$F$25</c15:f>
                      <c15:dlblFieldTableCache>
                        <c:ptCount val="1"/>
                        <c:pt idx="0">
                          <c:v>IRN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2D40-4BA0-84C7-2CFD87B8A9B8}"/>
                </c:ext>
              </c:extLst>
            </c:dLbl>
            <c:dLbl>
              <c:idx val="3"/>
              <c:layout>
                <c:manualLayout>
                  <c:x val="-3.3242261751139653E-2"/>
                  <c:y val="-5.5296754167611865E-2"/>
                </c:manualLayout>
              </c:layout>
              <c:tx>
                <c:strRef>
                  <c:f>Aggregates!$F$26</c:f>
                  <c:strCache>
                    <c:ptCount val="1"/>
                    <c:pt idx="0">
                      <c:v>IRQ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{94B644B3-72BB-4E66-B322-CD07678F0F85}</c15:txfldGUID>
                      <c15:f>Aggregates!$F$26</c15:f>
                      <c15:dlblFieldTableCache>
                        <c:ptCount val="1"/>
                        <c:pt idx="0">
                          <c:v>IRQ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2D40-4BA0-84C7-2CFD87B8A9B8}"/>
                </c:ext>
              </c:extLst>
            </c:dLbl>
            <c:dLbl>
              <c:idx val="4"/>
              <c:tx>
                <c:strRef>
                  <c:f>Aggregates!$F$27</c:f>
                  <c:strCache>
                    <c:ptCount val="1"/>
                    <c:pt idx="0">
                      <c:v>KWT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{3D3CA229-9E97-461A-BEC4-CB9918B7484A}</c15:txfldGUID>
                      <c15:f>Aggregates!$F$27</c15:f>
                      <c15:dlblFieldTableCache>
                        <c:ptCount val="1"/>
                        <c:pt idx="0">
                          <c:v>KWT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2D40-4BA0-84C7-2CFD87B8A9B8}"/>
                </c:ext>
              </c:extLst>
            </c:dLbl>
            <c:dLbl>
              <c:idx val="5"/>
              <c:tx>
                <c:strRef>
                  <c:f>Aggregates!$F$28</c:f>
                  <c:strCache>
                    <c:ptCount val="1"/>
                    <c:pt idx="0">
                      <c:v>LBY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{C08DC1DD-F676-4EC4-BFAE-FD1A7072028C}</c15:txfldGUID>
                      <c15:f>Aggregates!$F$28</c15:f>
                      <c15:dlblFieldTableCache>
                        <c:ptCount val="1"/>
                        <c:pt idx="0">
                          <c:v>LBY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2D40-4BA0-84C7-2CFD87B8A9B8}"/>
                </c:ext>
              </c:extLst>
            </c:dLbl>
            <c:dLbl>
              <c:idx val="6"/>
              <c:tx>
                <c:strRef>
                  <c:f>Aggregates!$F$29</c:f>
                  <c:strCache>
                    <c:ptCount val="1"/>
                    <c:pt idx="0">
                      <c:v>OMN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{485819F1-BA2D-4081-9589-06B9BA0D90E7}</c15:txfldGUID>
                      <c15:f>Aggregates!$F$29</c15:f>
                      <c15:dlblFieldTableCache>
                        <c:ptCount val="1"/>
                        <c:pt idx="0">
                          <c:v>OMN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2D40-4BA0-84C7-2CFD87B8A9B8}"/>
                </c:ext>
              </c:extLst>
            </c:dLbl>
            <c:dLbl>
              <c:idx val="7"/>
              <c:tx>
                <c:strRef>
                  <c:f>Aggregates!$F$30</c:f>
                  <c:strCache>
                    <c:ptCount val="1"/>
                    <c:pt idx="0">
                      <c:v>QAT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{2A6DA6C5-2573-4384-9EC9-C0A6B0C95E04}</c15:txfldGUID>
                      <c15:f>Aggregates!$F$30</c15:f>
                      <c15:dlblFieldTableCache>
                        <c:ptCount val="1"/>
                        <c:pt idx="0">
                          <c:v>QAT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2D40-4BA0-84C7-2CFD87B8A9B8}"/>
                </c:ext>
              </c:extLst>
            </c:dLbl>
            <c:dLbl>
              <c:idx val="8"/>
              <c:layout>
                <c:manualLayout>
                  <c:x val="-2.6593809400911623E-2"/>
                  <c:y val="-3.3178052500567115E-2"/>
                </c:manualLayout>
              </c:layout>
              <c:tx>
                <c:strRef>
                  <c:f>Aggregates!$F$31</c:f>
                  <c:strCache>
                    <c:ptCount val="1"/>
                    <c:pt idx="0">
                      <c:v>SAU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{4B1D2F5C-CCF6-46B2-A5A2-D0E12936B056}</c15:txfldGUID>
                      <c15:f>Aggregates!$F$31</c15:f>
                      <c15:dlblFieldTableCache>
                        <c:ptCount val="1"/>
                        <c:pt idx="0">
                          <c:v>SAU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2D40-4BA0-84C7-2CFD87B8A9B8}"/>
                </c:ext>
              </c:extLst>
            </c:dLbl>
            <c:dLbl>
              <c:idx val="9"/>
              <c:tx>
                <c:strRef>
                  <c:f>Aggregates!$F$32</c:f>
                  <c:strCache>
                    <c:ptCount val="1"/>
                    <c:pt idx="0">
                      <c:v>ARE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{A3C00102-1D07-4D92-9EA6-EDFC32214CD4}</c15:txfldGUID>
                      <c15:f>Aggregates!$F$32</c15:f>
                      <c15:dlblFieldTableCache>
                        <c:ptCount val="1"/>
                        <c:pt idx="0">
                          <c:v>ARE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2D40-4BA0-84C7-2CFD87B8A9B8}"/>
                </c:ext>
              </c:extLst>
            </c:dLbl>
            <c:dLbl>
              <c:idx val="10"/>
              <c:layout>
                <c:manualLayout>
                  <c:x val="-1.3296904700455811E-2"/>
                  <c:y val="7.1885780417895423E-2"/>
                </c:manualLayout>
              </c:layout>
              <c:tx>
                <c:strRef>
                  <c:f>Aggregates!$F$33</c:f>
                  <c:strCache>
                    <c:ptCount val="1"/>
                    <c:pt idx="0">
                      <c:v>YEM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{42F43A30-59B2-4253-820A-B15B6A78DEE7}</c15:txfldGUID>
                      <c15:f>Aggregates!$F$33</c15:f>
                      <c15:dlblFieldTableCache>
                        <c:ptCount val="1"/>
                        <c:pt idx="0">
                          <c:v>YEM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2D40-4BA0-84C7-2CFD87B8A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Aggregates!$G$23:$G$33</c:f>
              <c:numCache>
                <c:formatCode>General</c:formatCode>
                <c:ptCount val="11"/>
                <c:pt idx="0">
                  <c:v>11.2220001220703</c:v>
                </c:pt>
                <c:pt idx="1">
                  <c:v>1.28100001811981</c:v>
                </c:pt>
                <c:pt idx="2">
                  <c:v>11.269000053405801</c:v>
                </c:pt>
                <c:pt idx="3">
                  <c:v>16.045000076293899</c:v>
                </c:pt>
                <c:pt idx="4">
                  <c:v>2.4389998912811302</c:v>
                </c:pt>
                <c:pt idx="5">
                  <c:v>19.219999313354499</c:v>
                </c:pt>
                <c:pt idx="6">
                  <c:v>17.521999359130898</c:v>
                </c:pt>
                <c:pt idx="7">
                  <c:v>0.22699999809265101</c:v>
                </c:pt>
                <c:pt idx="8">
                  <c:v>5.5289998054504403</c:v>
                </c:pt>
                <c:pt idx="9">
                  <c:v>3.69099998474121</c:v>
                </c:pt>
                <c:pt idx="10">
                  <c:v>17.056999206543001</c:v>
                </c:pt>
              </c:numCache>
            </c:numRef>
          </c:xVal>
          <c:yVal>
            <c:numRef>
              <c:f>Aggregates!$H$23:$H$33</c:f>
              <c:numCache>
                <c:formatCode>General</c:formatCode>
                <c:ptCount val="11"/>
                <c:pt idx="0">
                  <c:v>26.554000854492202</c:v>
                </c:pt>
                <c:pt idx="1">
                  <c:v>5.6110000610351598</c:v>
                </c:pt>
                <c:pt idx="2">
                  <c:v>26.243000030517599</c:v>
                </c:pt>
                <c:pt idx="3">
                  <c:v>36.129001617431598</c:v>
                </c:pt>
                <c:pt idx="4">
                  <c:v>13.251000404357899</c:v>
                </c:pt>
                <c:pt idx="5">
                  <c:v>48.124000549316399</c:v>
                </c:pt>
                <c:pt idx="6">
                  <c:v>50.766998291015597</c:v>
                </c:pt>
                <c:pt idx="7">
                  <c:v>0.67699998617172197</c:v>
                </c:pt>
                <c:pt idx="8">
                  <c:v>31.2040004730225</c:v>
                </c:pt>
                <c:pt idx="9">
                  <c:v>11.463000297546399</c:v>
                </c:pt>
                <c:pt idx="10">
                  <c:v>33.779998779296903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2D40-4BA0-84C7-2CFD87B8A9B8}"/>
            </c:ext>
          </c:extLst>
        </c:ser>
        <c:ser>
          <c:idx val="0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25400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circle"/>
              <c:size val="9"/>
              <c:spPr>
                <a:noFill/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2D40-4BA0-84C7-2CFD87B8A9B8}"/>
              </c:ext>
            </c:extLst>
          </c:dPt>
          <c:dPt>
            <c:idx val="2"/>
            <c:marker>
              <c:symbol val="circle"/>
              <c:size val="9"/>
              <c:spPr>
                <a:noFill/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2D40-4BA0-84C7-2CFD87B8A9B8}"/>
              </c:ext>
            </c:extLst>
          </c:dPt>
          <c:dPt>
            <c:idx val="3"/>
            <c:marker>
              <c:symbol val="circle"/>
              <c:size val="9"/>
              <c:spPr>
                <a:noFill/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2D40-4BA0-84C7-2CFD87B8A9B8}"/>
              </c:ext>
            </c:extLst>
          </c:dPt>
          <c:dPt>
            <c:idx val="4"/>
            <c:marker>
              <c:symbol val="circle"/>
              <c:size val="9"/>
              <c:spPr>
                <a:noFill/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2D40-4BA0-84C7-2CFD87B8A9B8}"/>
              </c:ext>
            </c:extLst>
          </c:dPt>
          <c:dPt>
            <c:idx val="5"/>
            <c:marker>
              <c:symbol val="circle"/>
              <c:size val="9"/>
              <c:spPr>
                <a:noFill/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2D40-4BA0-84C7-2CFD87B8A9B8}"/>
              </c:ext>
            </c:extLst>
          </c:dPt>
          <c:dLbls>
            <c:dLbl>
              <c:idx val="0"/>
              <c:layout>
                <c:manualLayout>
                  <c:x val="-0.1473063973063973"/>
                  <c:y val="-4.35729847494553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8EB46BD5-FE09-4391-A472-11DF3F866F2A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2D40-4BA0-84C7-2CFD87B8A9B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D40-4BA0-84C7-2CFD87B8A9B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D40-4BA0-84C7-2CFD87B8A9B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D40-4BA0-84C7-2CFD87B8A9B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D40-4BA0-84C7-2CFD87B8A9B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D40-4BA0-84C7-2CFD87B8A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Aggregates!$G$3:$G$8</c:f>
              <c:numCache>
                <c:formatCode>General</c:formatCode>
                <c:ptCount val="6"/>
                <c:pt idx="0">
                  <c:v>11.052857025464377</c:v>
                </c:pt>
                <c:pt idx="1">
                  <c:v>7.4179411775925557</c:v>
                </c:pt>
                <c:pt idx="2">
                  <c:v>9.796512193796115</c:v>
                </c:pt>
                <c:pt idx="3">
                  <c:v>8.9639924462094456</c:v>
                </c:pt>
                <c:pt idx="4">
                  <c:v>7.8070000345056725</c:v>
                </c:pt>
                <c:pt idx="5">
                  <c:v>4.5876087028047321</c:v>
                </c:pt>
              </c:numCache>
            </c:numRef>
          </c:xVal>
          <c:yVal>
            <c:numRef>
              <c:f>Aggregates!$H$3:$H$8</c:f>
              <c:numCache>
                <c:formatCode>General</c:formatCode>
                <c:ptCount val="6"/>
                <c:pt idx="0">
                  <c:v>26.580762042885731</c:v>
                </c:pt>
                <c:pt idx="1">
                  <c:v>16.66252928621628</c:v>
                </c:pt>
                <c:pt idx="2">
                  <c:v>17.249463389559487</c:v>
                </c:pt>
                <c:pt idx="3">
                  <c:v>19.04126519777558</c:v>
                </c:pt>
                <c:pt idx="4">
                  <c:v>13.62381818402897</c:v>
                </c:pt>
                <c:pt idx="5">
                  <c:v>11.011434739050658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Aggregates!$F$3:$F$8</c15:f>
                <c15:dlblRangeCache>
                  <c:ptCount val="6"/>
                  <c:pt idx="0">
                    <c:v>MENAP</c:v>
                  </c:pt>
                  <c:pt idx="1">
                    <c:v>Advanced Countries</c:v>
                  </c:pt>
                  <c:pt idx="2">
                    <c:v>SSA</c:v>
                  </c:pt>
                  <c:pt idx="3">
                    <c:v>EMDCs</c:v>
                  </c:pt>
                  <c:pt idx="4">
                    <c:v>LICs</c:v>
                  </c:pt>
                  <c:pt idx="5">
                    <c:v>EMD Asia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2D40-4BA0-84C7-2CFD87B8A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4994480"/>
        <c:axId val="1554994872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Aggregates!$E$35</c15:sqref>
                        </c15:formulaRef>
                      </c:ext>
                    </c:extLst>
                    <c:strCache>
                      <c:ptCount val="1"/>
                      <c:pt idx="0">
                        <c:v>CCA Oil Importers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C00000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Aggregates!$G$36:$G$39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16.7590007781982</c:v>
                      </c:pt>
                      <c:pt idx="1">
                        <c:v>11.5769996643066</c:v>
                      </c:pt>
                      <c:pt idx="2">
                        <c:v>7.6859998703002903</c:v>
                      </c:pt>
                      <c:pt idx="3">
                        <c:v>10.8190002441406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Aggregates!$H$36:$H$39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37.619998931884801</c:v>
                      </c:pt>
                      <c:pt idx="1">
                        <c:v>28.731000900268601</c:v>
                      </c:pt>
                      <c:pt idx="2">
                        <c:v>14.8570003509521</c:v>
                      </c:pt>
                      <c:pt idx="3">
                        <c:v>15.8170003890991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0-2D40-4BA0-84C7-2CFD87B8A9B8}"/>
                  </c:ext>
                </c:extLst>
              </c15:ser>
            </c15:filteredScatterSeries>
            <c15:filteredScatte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Aggregates!$E$41</c15:sqref>
                        </c15:formulaRef>
                      </c:ext>
                    </c:extLst>
                    <c:strCache>
                      <c:ptCount val="1"/>
                      <c:pt idx="0">
                        <c:v>CCA Oil Exporters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C00000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Aggregates!$G$42:$G$45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5.0729999542236301</c:v>
                      </c:pt>
                      <c:pt idx="1">
                        <c:v>5.2280001640319798</c:v>
                      </c:pt>
                      <c:pt idx="2">
                        <c:v>8.6180000305175799</c:v>
                      </c:pt>
                      <c:pt idx="3">
                        <c:v>8.8950004577636701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Aggregates!$H$42:$H$45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14.2250003814697</c:v>
                      </c:pt>
                      <c:pt idx="1">
                        <c:v>4.9889998435974103</c:v>
                      </c:pt>
                      <c:pt idx="2">
                        <c:v>17.268999099731399</c:v>
                      </c:pt>
                      <c:pt idx="3">
                        <c:v>17.908000946044901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2D40-4BA0-84C7-2CFD87B8A9B8}"/>
                  </c:ext>
                </c:extLst>
              </c15:ser>
            </c15:filteredScatterSeries>
          </c:ext>
        </c:extLst>
      </c:scatterChart>
      <c:valAx>
        <c:axId val="1554994480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12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/>
                  <a:t>Total unemployment rate</a:t>
                </a:r>
              </a:p>
            </c:rich>
          </c:tx>
          <c:layout>
            <c:manualLayout>
              <c:xMode val="edge"/>
              <c:yMode val="edge"/>
              <c:x val="0.27423510594989831"/>
              <c:y val="0.91194971565712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sz="1200" b="0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12700" cap="flat" cmpd="sng" algn="ctr">
            <a:solidFill>
              <a:srgbClr val="B3B3B3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1554994872"/>
        <c:crosses val="autoZero"/>
        <c:crossBetween val="midCat"/>
      </c:valAx>
      <c:valAx>
        <c:axId val="1554994872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/>
                  <a:t>Youth unemployment rate (ages 15–­24)</a:t>
                </a:r>
              </a:p>
            </c:rich>
          </c:tx>
          <c:layout>
            <c:manualLayout>
              <c:xMode val="edge"/>
              <c:yMode val="edge"/>
              <c:x val="1.435423677521225E-2"/>
              <c:y val="0.17359697548525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12700" cap="flat" cmpd="sng" algn="ctr">
            <a:solidFill>
              <a:srgbClr val="B3B3B3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1554994480"/>
        <c:crosses val="autoZero"/>
        <c:crossBetween val="midCat"/>
      </c:valAx>
      <c:spPr>
        <a:solidFill>
          <a:srgbClr val="FFFFFF"/>
        </a:solidFill>
        <a:ln w="12700">
          <a:noFill/>
          <a:prstDash val="solid"/>
        </a:ln>
        <a:effectLst/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4648953156987471"/>
          <c:y val="0.22043146667378963"/>
          <c:w val="0.21249709089964106"/>
          <c:h val="0.13009951150516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28673223076047E-2"/>
          <c:y val="4.491953030408103E-2"/>
          <c:w val="0.87268417502029116"/>
          <c:h val="0.64358905076124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'Export diversity for PPT'!$B$3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4ADD1"/>
              </a:solidFill>
            </c:spPr>
            <c:extLst>
              <c:ext xmlns:c16="http://schemas.microsoft.com/office/drawing/2014/chart" uri="{C3380CC4-5D6E-409C-BE32-E72D297353CC}">
                <c16:uniqueId val="{00000000-CA6B-42A0-B640-BB901651BA1E}"/>
              </c:ext>
            </c:extLst>
          </c:dPt>
          <c:dPt>
            <c:idx val="1"/>
            <c:invertIfNegative val="0"/>
            <c:bubble3D val="0"/>
            <c:spPr>
              <a:solidFill>
                <a:srgbClr val="74ADD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A6B-42A0-B640-BB901651BA1E}"/>
              </c:ext>
            </c:extLst>
          </c:dPt>
          <c:dPt>
            <c:idx val="2"/>
            <c:invertIfNegative val="0"/>
            <c:bubble3D val="0"/>
            <c:spPr>
              <a:solidFill>
                <a:srgbClr val="74ADD1"/>
              </a:solidFill>
            </c:spPr>
            <c:extLst>
              <c:ext xmlns:c16="http://schemas.microsoft.com/office/drawing/2014/chart" uri="{C3380CC4-5D6E-409C-BE32-E72D297353CC}">
                <c16:uniqueId val="{00000003-CA6B-42A0-B640-BB901651BA1E}"/>
              </c:ext>
            </c:extLst>
          </c:dPt>
          <c:dPt>
            <c:idx val="3"/>
            <c:invertIfNegative val="0"/>
            <c:bubble3D val="0"/>
            <c:spPr>
              <a:solidFill>
                <a:srgbClr val="74ADD1"/>
              </a:solidFill>
            </c:spPr>
            <c:extLst>
              <c:ext xmlns:c16="http://schemas.microsoft.com/office/drawing/2014/chart" uri="{C3380CC4-5D6E-409C-BE32-E72D297353CC}">
                <c16:uniqueId val="{00000004-CA6B-42A0-B640-BB901651BA1E}"/>
              </c:ext>
            </c:extLst>
          </c:dPt>
          <c:dPt>
            <c:idx val="4"/>
            <c:invertIfNegative val="0"/>
            <c:bubble3D val="0"/>
            <c:spPr>
              <a:solidFill>
                <a:srgbClr val="74ADD1"/>
              </a:solidFill>
            </c:spPr>
            <c:extLst>
              <c:ext xmlns:c16="http://schemas.microsoft.com/office/drawing/2014/chart" uri="{C3380CC4-5D6E-409C-BE32-E72D297353CC}">
                <c16:uniqueId val="{00000005-CA6B-42A0-B640-BB901651BA1E}"/>
              </c:ext>
            </c:extLst>
          </c:dPt>
          <c:dPt>
            <c:idx val="5"/>
            <c:invertIfNegative val="0"/>
            <c:bubble3D val="0"/>
            <c:spPr>
              <a:solidFill>
                <a:srgbClr val="74ADD1"/>
              </a:solidFill>
            </c:spPr>
            <c:extLst>
              <c:ext xmlns:c16="http://schemas.microsoft.com/office/drawing/2014/chart" uri="{C3380CC4-5D6E-409C-BE32-E72D297353CC}">
                <c16:uniqueId val="{00000006-CA6B-42A0-B640-BB901651BA1E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CA6B-42A0-B640-BB901651BA1E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A-CA6B-42A0-B640-BB901651BA1E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C-CA6B-42A0-B640-BB901651BA1E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E-CA6B-42A0-B640-BB901651BA1E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10-CA6B-42A0-B640-BB901651BA1E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2-CA6B-42A0-B640-BB901651BA1E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4-CA6B-42A0-B640-BB901651BA1E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CA6B-42A0-B640-BB901651BA1E}"/>
              </c:ext>
            </c:extLst>
          </c:dPt>
          <c:cat>
            <c:strRef>
              <c:f>'Export diversity for PPT'!$A$4:$A$37</c:f>
              <c:strCache>
                <c:ptCount val="13"/>
                <c:pt idx="0">
                  <c:v>UAE</c:v>
                </c:pt>
                <c:pt idx="1">
                  <c:v>IRN</c:v>
                </c:pt>
                <c:pt idx="2">
                  <c:v>QAT</c:v>
                </c:pt>
                <c:pt idx="3">
                  <c:v>SAU</c:v>
                </c:pt>
                <c:pt idx="4">
                  <c:v>DZA</c:v>
                </c:pt>
                <c:pt idx="5">
                  <c:v>KWT</c:v>
                </c:pt>
                <c:pt idx="6">
                  <c:v>JOR</c:v>
                </c:pt>
                <c:pt idx="7">
                  <c:v>EGY</c:v>
                </c:pt>
                <c:pt idx="8">
                  <c:v>TUN</c:v>
                </c:pt>
                <c:pt idx="9">
                  <c:v>MAR</c:v>
                </c:pt>
                <c:pt idx="10">
                  <c:v>PAK</c:v>
                </c:pt>
                <c:pt idx="11">
                  <c:v>Other OE</c:v>
                </c:pt>
                <c:pt idx="12">
                  <c:v>Other OI</c:v>
                </c:pt>
              </c:strCache>
            </c:strRef>
          </c:cat>
          <c:val>
            <c:numRef>
              <c:f>'Export diversity for PPT'!$B$4:$B$37</c:f>
              <c:numCache>
                <c:formatCode>General</c:formatCode>
                <c:ptCount val="13"/>
                <c:pt idx="0">
                  <c:v>0.52719894829878167</c:v>
                </c:pt>
                <c:pt idx="1">
                  <c:v>0.3642177910026666</c:v>
                </c:pt>
                <c:pt idx="2">
                  <c:v>0.35770976291240597</c:v>
                </c:pt>
                <c:pt idx="3">
                  <c:v>0.22723457758881382</c:v>
                </c:pt>
                <c:pt idx="4">
                  <c:v>0.22684776305765808</c:v>
                </c:pt>
                <c:pt idx="5">
                  <c:v>0.15713639967630078</c:v>
                </c:pt>
                <c:pt idx="6">
                  <c:v>0.83883758379332485</c:v>
                </c:pt>
                <c:pt idx="7">
                  <c:v>0.77809943483181143</c:v>
                </c:pt>
                <c:pt idx="8">
                  <c:v>0.74807765009550697</c:v>
                </c:pt>
                <c:pt idx="9">
                  <c:v>0.72235601710744657</c:v>
                </c:pt>
                <c:pt idx="10">
                  <c:v>0.68851339247926702</c:v>
                </c:pt>
                <c:pt idx="11">
                  <c:v>0.82055507166902319</c:v>
                </c:pt>
                <c:pt idx="12">
                  <c:v>0.50125294437213497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A6B-42A0-B640-BB901651B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5004160"/>
        <c:axId val="695006720"/>
      </c:barChart>
      <c:lineChart>
        <c:grouping val="standard"/>
        <c:varyColors val="0"/>
        <c:ser>
          <c:idx val="1"/>
          <c:order val="1"/>
          <c:tx>
            <c:strRef>
              <c:f>'Export diversity for PPT'!$C$3</c:f>
              <c:strCache>
                <c:ptCount val="1"/>
                <c:pt idx="0">
                  <c:v>1995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 w="15875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'Export diversity for PPT'!$A$4:$A$37</c:f>
              <c:strCache>
                <c:ptCount val="13"/>
                <c:pt idx="0">
                  <c:v>UAE</c:v>
                </c:pt>
                <c:pt idx="1">
                  <c:v>IRN</c:v>
                </c:pt>
                <c:pt idx="2">
                  <c:v>QAT</c:v>
                </c:pt>
                <c:pt idx="3">
                  <c:v>SAU</c:v>
                </c:pt>
                <c:pt idx="4">
                  <c:v>DZA</c:v>
                </c:pt>
                <c:pt idx="5">
                  <c:v>KWT</c:v>
                </c:pt>
                <c:pt idx="6">
                  <c:v>JOR</c:v>
                </c:pt>
                <c:pt idx="7">
                  <c:v>EGY</c:v>
                </c:pt>
                <c:pt idx="8">
                  <c:v>TUN</c:v>
                </c:pt>
                <c:pt idx="9">
                  <c:v>MAR</c:v>
                </c:pt>
                <c:pt idx="10">
                  <c:v>PAK</c:v>
                </c:pt>
                <c:pt idx="11">
                  <c:v>Other OE</c:v>
                </c:pt>
                <c:pt idx="12">
                  <c:v>Other OI</c:v>
                </c:pt>
              </c:strCache>
            </c:strRef>
          </c:cat>
          <c:val>
            <c:numRef>
              <c:f>'Export diversity for PPT'!$C$4:$C$37</c:f>
              <c:numCache>
                <c:formatCode>General</c:formatCode>
                <c:ptCount val="13"/>
                <c:pt idx="0">
                  <c:v>0.38687878110687657</c:v>
                </c:pt>
                <c:pt idx="1">
                  <c:v>0.15570651736465768</c:v>
                </c:pt>
                <c:pt idx="2">
                  <c:v>0.29432001443826006</c:v>
                </c:pt>
                <c:pt idx="3">
                  <c:v>0.25224860404321281</c:v>
                </c:pt>
                <c:pt idx="4">
                  <c:v>0.30768902347267146</c:v>
                </c:pt>
                <c:pt idx="5">
                  <c:v>0.22133314935550263</c:v>
                </c:pt>
                <c:pt idx="6">
                  <c:v>0.66653616239243174</c:v>
                </c:pt>
                <c:pt idx="7">
                  <c:v>0.59631852361790405</c:v>
                </c:pt>
                <c:pt idx="8">
                  <c:v>0.58237658362167366</c:v>
                </c:pt>
                <c:pt idx="9">
                  <c:v>0.61822288414246085</c:v>
                </c:pt>
                <c:pt idx="10">
                  <c:v>0.57587598694357323</c:v>
                </c:pt>
                <c:pt idx="11">
                  <c:v>0.75739758692410908</c:v>
                </c:pt>
                <c:pt idx="12">
                  <c:v>0.45250178020215232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CA6B-42A0-B640-BB901651B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004160"/>
        <c:axId val="695006720"/>
      </c:lineChart>
      <c:catAx>
        <c:axId val="69500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95006720"/>
        <c:crosses val="autoZero"/>
        <c:auto val="1"/>
        <c:lblAlgn val="ctr"/>
        <c:lblOffset val="100"/>
        <c:tickLblSkip val="1"/>
        <c:noMultiLvlLbl val="0"/>
      </c:catAx>
      <c:valAx>
        <c:axId val="695006720"/>
        <c:scaling>
          <c:orientation val="minMax"/>
          <c:max val="1"/>
        </c:scaling>
        <c:delete val="0"/>
        <c:axPos val="l"/>
        <c:numFmt formatCode="0.0" sourceLinked="0"/>
        <c:majorTickMark val="in"/>
        <c:minorTickMark val="none"/>
        <c:tickLblPos val="nextTo"/>
        <c:spPr>
          <a:ln>
            <a:noFill/>
          </a:ln>
        </c:spPr>
        <c:crossAx val="695004160"/>
        <c:crosses val="autoZero"/>
        <c:crossBetween val="between"/>
        <c:majorUnit val="0.2"/>
      </c:valAx>
      <c:spPr>
        <a:ln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3160516080068305"/>
          <c:y val="4.9792746943217461E-2"/>
          <c:w val="0.1995891703296124"/>
          <c:h val="6.087261638714258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Sheet1!$V$4:$V$13</cx:f>
        <cx:lvl ptCount="10">
          <cx:pt idx="0">MENAP Oil Importers</cx:pt>
          <cx:pt idx="1">MENAP Oil Importers</cx:pt>
          <cx:pt idx="2">MENAP Oil Importers</cx:pt>
          <cx:pt idx="3">MENAP Oil Importers</cx:pt>
          <cx:pt idx="4">MENAP Oil Importers</cx:pt>
          <cx:pt idx="5">MENAP Oil Importers</cx:pt>
          <cx:pt idx="6">MENAP Oil Importers</cx:pt>
          <cx:pt idx="7">MENAP Oil Importers</cx:pt>
          <cx:pt idx="8">MENAP Oil Importers</cx:pt>
          <cx:pt idx="9">MENAP Oil Importers</cx:pt>
        </cx:lvl>
      </cx:strDim>
      <cx:numDim type="val">
        <cx:f>Sheet1!$W$4:$W$13</cx:f>
        <cx:lvl ptCount="10" formatCode="0.0">
          <cx:pt idx="0">-0.11787675000108054</cx:pt>
          <cx:pt idx="1">18.154774775966818</cx:pt>
          <cx:pt idx="2">10.878873793562493</cx:pt>
          <cx:pt idx="3">3.222052309741775</cx:pt>
          <cx:pt idx="4">9.2872030087625959</cx:pt>
          <cx:pt idx="5">0.34759155636278799</cx:pt>
          <cx:pt idx="6">4.0889895770082045</cx:pt>
          <cx:pt idx="7">4.4115910156149463</cx:pt>
          <cx:pt idx="8">1.8367434131116487</cx:pt>
          <cx:pt idx="9">5.9331054806437482</cx:pt>
        </cx:lvl>
      </cx:numDim>
    </cx:data>
    <cx:data id="1">
      <cx:strDim type="cat">
        <cx:f>Sheet1!$V$4:$V$13</cx:f>
        <cx:lvl ptCount="10">
          <cx:pt idx="0">MENAP Oil Importers</cx:pt>
          <cx:pt idx="1">MENAP Oil Importers</cx:pt>
          <cx:pt idx="2">MENAP Oil Importers</cx:pt>
          <cx:pt idx="3">MENAP Oil Importers</cx:pt>
          <cx:pt idx="4">MENAP Oil Importers</cx:pt>
          <cx:pt idx="5">MENAP Oil Importers</cx:pt>
          <cx:pt idx="6">MENAP Oil Importers</cx:pt>
          <cx:pt idx="7">MENAP Oil Importers</cx:pt>
          <cx:pt idx="8">MENAP Oil Importers</cx:pt>
          <cx:pt idx="9">MENAP Oil Importers</cx:pt>
        </cx:lvl>
      </cx:strDim>
      <cx:numDim type="val">
        <cx:f>Sheet1!$X$4:$X$13</cx:f>
        <cx:lvl ptCount="10" formatCode="0.0">
          <cx:pt idx="0">-0.4300977383886414</cx:pt>
          <cx:pt idx="1">1.5564647861903214</cx:pt>
          <cx:pt idx="2">9.5432237101382498</cx:pt>
          <cx:pt idx="3">2.4917327624377652</cx:pt>
          <cx:pt idx="4">9.8886680142210075</cx:pt>
          <cx:pt idx="5">0.64855544806053766</cx:pt>
          <cx:pt idx="6">3.5401665529180137</cx:pt>
          <cx:pt idx="7">5.6699950068902814</cx:pt>
          <cx:pt idx="8">2.4010953623746647</cx:pt>
          <cx:pt idx="9">5.864050666850539</cx:pt>
        </cx:lvl>
      </cx:numDim>
    </cx:data>
    <cx:data id="2">
      <cx:strDim type="cat">
        <cx:f>Sheet1!$V$4:$V$13</cx:f>
        <cx:lvl ptCount="10">
          <cx:pt idx="0">MENAP Oil Importers</cx:pt>
          <cx:pt idx="1">MENAP Oil Importers</cx:pt>
          <cx:pt idx="2">MENAP Oil Importers</cx:pt>
          <cx:pt idx="3">MENAP Oil Importers</cx:pt>
          <cx:pt idx="4">MENAP Oil Importers</cx:pt>
          <cx:pt idx="5">MENAP Oil Importers</cx:pt>
          <cx:pt idx="6">MENAP Oil Importers</cx:pt>
          <cx:pt idx="7">MENAP Oil Importers</cx:pt>
          <cx:pt idx="8">MENAP Oil Importers</cx:pt>
          <cx:pt idx="9">MENAP Oil Importers</cx:pt>
        </cx:lvl>
      </cx:strDim>
      <cx:numDim type="val">
        <cx:f>Sheet1!$Y$4:$Y$13</cx:f>
        <cx:lvl ptCount="10" formatCode="0.0">
          <cx:pt idx="0">-0.18794328111007014</cx:pt>
          <cx:pt idx="1">0.74236174051958836</cx:pt>
          <cx:pt idx="2">7.2548980887061409</cx:pt>
          <cx:pt idx="3">0.37415517383384289</cx:pt>
          <cx:pt idx="4">10.268249977206565</cx:pt>
          <cx:pt idx="5">1.8247657593641424</cx:pt>
          <cx:pt idx="6">3.0178803500131863</cx:pt>
          <cx:pt idx="7">5.4102407742984528</cx:pt>
          <cx:pt idx="8">2.5968217787228167</cx:pt>
          <cx:pt idx="9">5.2748749698962873</cx:pt>
        </cx:lvl>
      </cx:numDim>
    </cx:data>
    <cx:data id="3">
      <cx:strDim type="cat">
        <cx:f>Sheet1!$V$4:$V$13</cx:f>
        <cx:lvl ptCount="10">
          <cx:pt idx="0">MENAP Oil Importers</cx:pt>
          <cx:pt idx="1">MENAP Oil Importers</cx:pt>
          <cx:pt idx="2">MENAP Oil Importers</cx:pt>
          <cx:pt idx="3">MENAP Oil Importers</cx:pt>
          <cx:pt idx="4">MENAP Oil Importers</cx:pt>
          <cx:pt idx="5">MENAP Oil Importers</cx:pt>
          <cx:pt idx="6">MENAP Oil Importers</cx:pt>
          <cx:pt idx="7">MENAP Oil Importers</cx:pt>
          <cx:pt idx="8">MENAP Oil Importers</cx:pt>
          <cx:pt idx="9">MENAP Oil Importers</cx:pt>
        </cx:lvl>
      </cx:strDim>
      <cx:numDim type="val">
        <cx:f>Sheet1!$Z$4:$Z$13</cx:f>
        <cx:lvl ptCount="10" formatCode="0.0">
          <cx:pt idx="0">0.37943836214180521</cx:pt>
          <cx:pt idx="1">1.6787392641368506</cx:pt>
          <cx:pt idx="2">4.020234444835058</cx:pt>
          <cx:pt idx="3">-1.0184069437305148</cx:pt>
          <cx:pt idx="4">11.970246977945612</cx:pt>
          <cx:pt idx="5">1.7313714845267576</cx:pt>
          <cx:pt idx="6">2.362550767343218</cx:pt>
          <cx:pt idx="7">5.546336923423123</cx:pt>
          <cx:pt idx="8">3.1304802750488596</cx:pt>
          <cx:pt idx="9">2.6575292488900724</cx:pt>
        </cx:lvl>
      </cx:numDim>
    </cx:data>
  </cx:chartData>
  <cx:chart>
    <cx:plotArea>
      <cx:plotAreaRegion>
        <cx:series layoutId="boxWhisker" uniqueId="{6CB70300-0224-4EA6-9461-970F130CC4DA}">
          <cx:tx>
            <cx:txData>
              <cx:f>Sheet1!$W$3</cx:f>
              <cx:v>2016</cx:v>
            </cx:txData>
          </cx:tx>
          <cx:spPr>
            <a:solidFill>
              <a:srgbClr val="8EB4E3"/>
            </a:solidFill>
            <a:ln>
              <a:solidFill>
                <a:sysClr val="windowText" lastClr="000000"/>
              </a:solidFill>
            </a:ln>
          </cx:spPr>
          <cx:dataId val="0"/>
          <cx:layoutPr>
            <cx:visibility meanMarker="0" nonoutliers="0" outliers="0"/>
            <cx:statistics quartileMethod="exclusive"/>
          </cx:layoutPr>
        </cx:series>
        <cx:series layoutId="boxWhisker" uniqueId="{C911D2DE-90CB-475A-B7AE-B3DBC992AB14}">
          <cx:tx>
            <cx:txData>
              <cx:f>Sheet1!$X$3</cx:f>
              <cx:v>2017</cx:v>
            </cx:txData>
          </cx:tx>
          <cx:spPr>
            <a:solidFill>
              <a:srgbClr val="A5CA80"/>
            </a:solidFill>
            <a:ln>
              <a:solidFill>
                <a:sysClr val="windowText" lastClr="000000"/>
              </a:solidFill>
            </a:ln>
          </cx:spPr>
          <cx:dataId val="1"/>
          <cx:layoutPr>
            <cx:visibility meanMarker="0" nonoutliers="0" outliers="0"/>
            <cx:statistics quartileMethod="exclusive"/>
          </cx:layoutPr>
        </cx:series>
        <cx:series layoutId="boxWhisker" uniqueId="{F8419825-2FB4-4AA9-BCDE-12B8FB636F38}">
          <cx:tx>
            <cx:txData>
              <cx:f>Sheet1!$Y$3</cx:f>
              <cx:v>2018</cx:v>
            </cx:txData>
          </cx:tx>
          <cx:spPr>
            <a:solidFill>
              <a:srgbClr val="FF7171"/>
            </a:solidFill>
            <a:ln>
              <a:solidFill>
                <a:sysClr val="windowText" lastClr="000000"/>
              </a:solidFill>
            </a:ln>
          </cx:spPr>
          <cx:dataId val="2"/>
          <cx:layoutPr>
            <cx:visibility meanMarker="0" nonoutliers="0" outliers="0"/>
            <cx:statistics quartileMethod="exclusive"/>
          </cx:layoutPr>
        </cx:series>
        <cx:series layoutId="boxWhisker" uniqueId="{26E4A136-0084-427A-829F-FA31D69ECE11}">
          <cx:tx>
            <cx:txData>
              <cx:f>Sheet1!$Z$3</cx:f>
              <cx:v>2019-22</cx:v>
            </cx:txData>
          </cx:tx>
          <cx:spPr>
            <a:solidFill>
              <a:srgbClr val="FFD54F"/>
            </a:solidFill>
            <a:ln>
              <a:solidFill>
                <a:sysClr val="windowText" lastClr="000000"/>
              </a:solidFill>
            </a:ln>
          </cx:spPr>
          <cx:dataId val="3"/>
          <cx:layoutPr>
            <cx:visibility meanMarker="0" nonoutliers="0" outliers="0"/>
            <cx:statistics quartileMethod="exclusive"/>
          </cx:layoutPr>
        </cx:series>
      </cx:plotAreaRegion>
      <cx:axis id="0">
        <cx:catScaling gapWidth="1"/>
        <cx:tickLabels/>
        <cx:txPr>
          <a:bodyPr spcFirstLastPara="1" vertOverflow="ellipsis" wrap="square" lIns="0" tIns="0" rIns="0" bIns="0" anchor="ctr" anchorCtr="1"/>
          <a:lstStyle/>
          <a:p>
            <a:pPr>
              <a:defRPr lang="en-US" sz="1050" b="0" i="0" u="none" strike="noStrike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 sz="105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x:txPr>
      </cx:axis>
      <cx:axis id="1">
        <cx:valScaling max="25" min="-5"/>
        <cx:tickLabels/>
        <cx:numFmt formatCode="0" sourceLinked="0"/>
        <cx:spPr>
          <a:ln>
            <a:noFill/>
          </a:ln>
        </cx:spPr>
        <cx:txPr>
          <a:bodyPr spcFirstLastPara="1" vertOverflow="ellipsis" wrap="square" lIns="0" tIns="0" rIns="0" bIns="0" anchor="ctr" anchorCtr="1"/>
          <a:lstStyle/>
          <a:p>
            <a:pPr>
              <a:defRPr lang="en-US" sz="1200" b="0" i="0" u="none" strike="noStrike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 sz="12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x:txPr>
      </cx:axis>
    </cx:plotArea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Sheet1!$V$14:$V$23</cx:f>
        <cx:lvl ptCount="10">
          <cx:pt idx="0">MENAP Oil Exporters</cx:pt>
          <cx:pt idx="1">MENAP Oil Exporters</cx:pt>
          <cx:pt idx="2">MENAP Oil Exporters</cx:pt>
          <cx:pt idx="3">MENAP Oil Exporters</cx:pt>
          <cx:pt idx="4">MENAP Oil Exporters</cx:pt>
          <cx:pt idx="5">MENAP Oil Exporters</cx:pt>
          <cx:pt idx="6">MENAP Oil Exporters</cx:pt>
          <cx:pt idx="7">MENAP Oil Exporters</cx:pt>
          <cx:pt idx="8">MENAP Oil Exporters</cx:pt>
          <cx:pt idx="9">MENAP Oil Exporters</cx:pt>
        </cx:lvl>
      </cx:strDim>
      <cx:numDim type="val">
        <cx:f>Sheet1!$W$14:$W$23</cx:f>
        <cx:lvl ptCount="10" formatCode="0.0">
          <cx:pt idx="0">13.714381735873339</cx:pt>
          <cx:pt idx="1">17.76839110917382</cx:pt>
          <cx:pt idx="2">2.5760346601614152</cx:pt>
          <cx:pt idx="3">14.130798820189389</cx:pt>
          <cx:pt idx="4">-0.25225401837811356</cx:pt>
          <cx:pt idx="5">21.598477637517281</cx:pt>
          <cx:pt idx="6">3.9235472076090074</cx:pt>
          <cx:pt idx="7">17.165626916916136</cx:pt>
          <cx:pt idx="8">4.0755855130343193</cx:pt>
          <cx:pt idx="9">13.538511303652287</cx:pt>
        </cx:lvl>
      </cx:numDim>
    </cx:data>
    <cx:data id="1">
      <cx:strDim type="cat">
        <cx:f>Sheet1!$V$14:$V$23</cx:f>
        <cx:lvl ptCount="10">
          <cx:pt idx="0">MENAP Oil Exporters</cx:pt>
          <cx:pt idx="1">MENAP Oil Exporters</cx:pt>
          <cx:pt idx="2">MENAP Oil Exporters</cx:pt>
          <cx:pt idx="3">MENAP Oil Exporters</cx:pt>
          <cx:pt idx="4">MENAP Oil Exporters</cx:pt>
          <cx:pt idx="5">MENAP Oil Exporters</cx:pt>
          <cx:pt idx="6">MENAP Oil Exporters</cx:pt>
          <cx:pt idx="7">MENAP Oil Exporters</cx:pt>
          <cx:pt idx="8">MENAP Oil Exporters</cx:pt>
          <cx:pt idx="9">MENAP Oil Exporters</cx:pt>
        </cx:lvl>
      </cx:strDim>
      <cx:numDim type="val">
        <cx:f>Sheet1!$X$14:$X$23</cx:f>
        <cx:lvl ptCount="10" formatCode="0.0">
          <cx:pt idx="0">3.5197830286443632</cx:pt>
          <cx:pt idx="1">13.184845553265365</cx:pt>
          <cx:pt idx="2">2.1557946243995953</cx:pt>
          <cx:pt idx="3">5.0990531446717231</cx:pt>
          <cx:pt idx="4">-1.4660181373730243</cx:pt>
          <cx:pt idx="5">13.001372648265125</cx:pt>
          <cx:pt idx="6">1.0416419432235451</cx:pt>
          <cx:pt idx="7">8.6031839274068247</cx:pt>
          <cx:pt idx="8">3.6762655563781124</cx:pt>
          <cx:pt idx="9">9.9400839494783426</cx:pt>
        </cx:lvl>
      </cx:numDim>
    </cx:data>
    <cx:data id="2">
      <cx:strDim type="cat">
        <cx:f>Sheet1!$V$14:$V$23</cx:f>
        <cx:lvl ptCount="10">
          <cx:pt idx="0">MENAP Oil Exporters</cx:pt>
          <cx:pt idx="1">MENAP Oil Exporters</cx:pt>
          <cx:pt idx="2">MENAP Oil Exporters</cx:pt>
          <cx:pt idx="3">MENAP Oil Exporters</cx:pt>
          <cx:pt idx="4">MENAP Oil Exporters</cx:pt>
          <cx:pt idx="5">MENAP Oil Exporters</cx:pt>
          <cx:pt idx="6">MENAP Oil Exporters</cx:pt>
          <cx:pt idx="7">MENAP Oil Exporters</cx:pt>
          <cx:pt idx="8">MENAP Oil Exporters</cx:pt>
          <cx:pt idx="9">MENAP Oil Exporters</cx:pt>
        </cx:lvl>
      </cx:strDim>
      <cx:numDim type="val">
        <cx:f>Sheet1!$Y$14:$Y$23</cx:f>
        <cx:lvl ptCount="10" formatCode="0.0">
          <cx:pt idx="0">1.2477172229242943</cx:pt>
          <cx:pt idx="1">11.898665740158195</cx:pt>
          <cx:pt idx="2">2.22810933375658</cx:pt>
          <cx:pt idx="3">4.7324870649606074</cx:pt>
          <cx:pt idx="4">-1.4838383845374552</cx:pt>
          <cx:pt idx="5">11.446548844202388</cx:pt>
          <cx:pt idx="6">-0.49942675929503072</cx:pt>
          <cx:pt idx="7">7.2441957001809927</cx:pt>
          <cx:pt idx="8">2.2192217744264968</cx:pt>
          <cx:pt idx="9">6.5633908081196735</cx:pt>
        </cx:lvl>
      </cx:numDim>
    </cx:data>
    <cx:data id="3">
      <cx:strDim type="cat">
        <cx:f>Sheet1!$V$14:$V$23</cx:f>
        <cx:lvl ptCount="10">
          <cx:pt idx="0">MENAP Oil Exporters</cx:pt>
          <cx:pt idx="1">MENAP Oil Exporters</cx:pt>
          <cx:pt idx="2">MENAP Oil Exporters</cx:pt>
          <cx:pt idx="3">MENAP Oil Exporters</cx:pt>
          <cx:pt idx="4">MENAP Oil Exporters</cx:pt>
          <cx:pt idx="5">MENAP Oil Exporters</cx:pt>
          <cx:pt idx="6">MENAP Oil Exporters</cx:pt>
          <cx:pt idx="7">MENAP Oil Exporters</cx:pt>
          <cx:pt idx="8">MENAP Oil Exporters</cx:pt>
          <cx:pt idx="9">MENAP Oil Exporters</cx:pt>
        </cx:lvl>
      </cx:strDim>
      <cx:numDim type="val">
        <cx:f>Sheet1!$Z$14:$Z$23</cx:f>
        <cx:lvl ptCount="10" formatCode="0.0">
          <cx:pt idx="0">0.037810823999409729</cx:pt>
          <cx:pt idx="1">12.209629499888186</cx:pt>
          <cx:pt idx="2">2.1542454481284814</cx:pt>
          <cx:pt idx="3">-0.092353240275977966</cx:pt>
          <cx:pt idx="4">0.20459311963960758</cx:pt>
          <cx:pt idx="5">8.2666210834053011</cx:pt>
          <cx:pt idx="6">-2.5940254199890864</cx:pt>
          <cx:pt idx="7">2.2101656161933954</cx:pt>
          <cx:pt idx="8">-0.18268899804909741</cx:pt>
          <cx:pt idx="9">1.9291462500190275</cx:pt>
        </cx:lvl>
      </cx:numDim>
    </cx:data>
  </cx:chartData>
  <cx:chart>
    <cx:plotArea>
      <cx:plotAreaRegion>
        <cx:series layoutId="boxWhisker" uniqueId="{3748D503-EEF1-466D-B6E5-F59DC7EDD598}">
          <cx:tx>
            <cx:txData>
              <cx:f>Sheet1!$W$3</cx:f>
              <cx:v>2016</cx:v>
            </cx:txData>
          </cx:tx>
          <cx:spPr>
            <a:solidFill>
              <a:srgbClr val="8EB4E3"/>
            </a:solidFill>
            <a:ln>
              <a:solidFill>
                <a:sysClr val="windowText" lastClr="000000"/>
              </a:solidFill>
            </a:ln>
          </cx:spPr>
          <cx:dataId val="0"/>
          <cx:layoutPr>
            <cx:visibility meanMarker="0" nonoutliers="0" outliers="0"/>
            <cx:statistics quartileMethod="exclusive"/>
          </cx:layoutPr>
        </cx:series>
        <cx:series layoutId="boxWhisker" uniqueId="{700CC40F-BE2F-4639-B555-2403F04A220B}">
          <cx:tx>
            <cx:txData>
              <cx:f>Sheet1!$X$3</cx:f>
              <cx:v>2017</cx:v>
            </cx:txData>
          </cx:tx>
          <cx:spPr>
            <a:solidFill>
              <a:srgbClr val="A5CA80"/>
            </a:solidFill>
            <a:ln>
              <a:solidFill>
                <a:sysClr val="windowText" lastClr="000000"/>
              </a:solidFill>
            </a:ln>
          </cx:spPr>
          <cx:dataId val="1"/>
          <cx:layoutPr>
            <cx:visibility meanMarker="0" nonoutliers="0" outliers="0"/>
            <cx:statistics quartileMethod="exclusive"/>
          </cx:layoutPr>
        </cx:series>
        <cx:series layoutId="boxWhisker" uniqueId="{640549BA-2ED0-4EA8-B240-E49FFCC87ED2}">
          <cx:tx>
            <cx:txData>
              <cx:f>Sheet1!$Y$3</cx:f>
              <cx:v>2018</cx:v>
            </cx:txData>
          </cx:tx>
          <cx:spPr>
            <a:solidFill>
              <a:srgbClr val="FF7171"/>
            </a:solidFill>
            <a:ln>
              <a:solidFill>
                <a:sysClr val="windowText" lastClr="000000"/>
              </a:solidFill>
            </a:ln>
          </cx:spPr>
          <cx:dataId val="2"/>
          <cx:layoutPr>
            <cx:visibility meanMarker="0" nonoutliers="0" outliers="0"/>
            <cx:statistics quartileMethod="exclusive"/>
          </cx:layoutPr>
        </cx:series>
        <cx:series layoutId="boxWhisker" uniqueId="{E113EFC6-9E90-4DEC-89A4-63189432BC5C}">
          <cx:tx>
            <cx:txData>
              <cx:f>Sheet1!$Z$3</cx:f>
              <cx:v>2019-22</cx:v>
            </cx:txData>
          </cx:tx>
          <cx:spPr>
            <a:solidFill>
              <a:srgbClr val="FFD54F"/>
            </a:solidFill>
            <a:ln>
              <a:solidFill>
                <a:sysClr val="windowText" lastClr="000000"/>
              </a:solidFill>
            </a:ln>
          </cx:spPr>
          <cx:dataId val="3"/>
          <cx:layoutPr>
            <cx:visibility meanMarker="0" nonoutliers="0" outliers="0"/>
            <cx:statistics quartileMethod="exclusive"/>
          </cx:layoutPr>
        </cx:series>
      </cx:plotAreaRegion>
      <cx:axis id="0">
        <cx:catScaling gapWidth="1"/>
        <cx:tickLabels/>
        <cx:txPr>
          <a:bodyPr spcFirstLastPara="1" vertOverflow="ellipsis" wrap="square" lIns="0" tIns="0" rIns="0" bIns="0" anchor="ctr" anchorCtr="1"/>
          <a:lstStyle/>
          <a:p>
            <a:pPr>
              <a:defRPr lang="en-US" sz="1050" b="0" i="0" u="none" strike="noStrike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 sz="105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x:txPr>
      </cx:axis>
      <cx:axis id="1">
        <cx:valScaling/>
        <cx:tickLabels/>
        <cx:numFmt formatCode="0" sourceLinked="0"/>
        <cx:txPr>
          <a:bodyPr spcFirstLastPara="1" vertOverflow="ellipsis" wrap="square" lIns="0" tIns="0" rIns="0" bIns="0" anchor="ctr" anchorCtr="1"/>
          <a:lstStyle/>
          <a:p>
            <a:pPr>
              <a:defRPr lang="en-US" sz="1200" b="0" i="0" u="none" strike="noStrike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 sz="120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x:txPr>
      </cx:axis>
    </cx:plotArea>
  </cx:chart>
  <cx:spPr>
    <a:ln>
      <a:noFill/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Sheet1!$F$3:$F$11</cx:f>
        <cx:lvl ptCount="9">
          <cx:pt idx="0">NPL</cx:pt>
          <cx:pt idx="1">NPL</cx:pt>
          <cx:pt idx="2">NPL</cx:pt>
          <cx:pt idx="3">NPL</cx:pt>
          <cx:pt idx="4">NPL</cx:pt>
          <cx:pt idx="5">NPL</cx:pt>
          <cx:pt idx="6">NPL</cx:pt>
          <cx:pt idx="7">NPL</cx:pt>
          <cx:pt idx="8">NPL</cx:pt>
        </cx:lvl>
      </cx:strDim>
      <cx:numDim type="val">
        <cx:f>Sheet1!$G$3:$G$11</cx:f>
        <cx:lvl ptCount="9" formatCode="General">
          <cx:pt idx="0">4.0999999999999996</cx:pt>
          <cx:pt idx="1">2.2000000000000002</cx:pt>
          <cx:pt idx="2">2.1000000000000001</cx:pt>
          <cx:pt idx="3">1.6000000000000001</cx:pt>
          <cx:pt idx="4">1.3999999999999999</cx:pt>
          <cx:pt idx="5">5.2000000000000002</cx:pt>
          <cx:pt idx="6">9.8000000000000007</cx:pt>
          <cx:pt idx="7">10</cx:pt>
        </cx:lvl>
      </cx:numDim>
    </cx:data>
    <cx:data id="1">
      <cx:strDim type="cat">
        <cx:f>Sheet1!$F$3:$F$11</cx:f>
        <cx:lvl ptCount="9">
          <cx:pt idx="0">NPL</cx:pt>
          <cx:pt idx="1">NPL</cx:pt>
          <cx:pt idx="2">NPL</cx:pt>
          <cx:pt idx="3">NPL</cx:pt>
          <cx:pt idx="4">NPL</cx:pt>
          <cx:pt idx="5">NPL</cx:pt>
          <cx:pt idx="6">NPL</cx:pt>
          <cx:pt idx="7">NPL</cx:pt>
          <cx:pt idx="8">NPL</cx:pt>
        </cx:lvl>
      </cx:strDim>
      <cx:numDim type="val">
        <cx:f>Sheet1!$H$3:$H$11</cx:f>
        <cx:lvl ptCount="9" formatCode="0.00">
          <cx:pt idx="0">11.0743789647307</cx:pt>
          <cx:pt idx="1">22.600000000000001</cx:pt>
          <cx:pt idx="2">5.9000000000000004</cx:pt>
          <cx:pt idx="3">4.4000000000000004</cx:pt>
          <cx:pt idx="4">4.9000000000000004</cx:pt>
          <cx:pt idx="5">21.5</cx:pt>
          <cx:pt idx="6">7.6820660299220096</cx:pt>
          <cx:pt idx="7">9.8641527287323498</cx:pt>
          <cx:pt idx="8">16.600000000000001</cx:pt>
        </cx:lvl>
      </cx:numDim>
    </cx:data>
  </cx:chartData>
  <cx:chart>
    <cx:plotArea>
      <cx:plotAreaRegion>
        <cx:series layoutId="boxWhisker" uniqueId="{D9EB2F3E-8C07-4DE4-A935-5CD0CB86A860}" formatIdx="0">
          <cx:tx>
            <cx:txData>
              <cx:f>Sheet1!$G$2</cx:f>
              <cx:v>MENAP Oil Exporters</cx:v>
            </cx:txData>
          </cx:tx>
          <cx:spPr>
            <a:solidFill>
              <a:srgbClr val="5B9BD5"/>
            </a:solidFill>
            <a:ln>
              <a:solidFill>
                <a:schemeClr val="tx1"/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1BAD3291-6730-4790-8B5E-7B884E340875}" formatIdx="1">
          <cx:tx>
            <cx:txData>
              <cx:f>Sheet1!$H$2</cx:f>
              <cx:v>MENAP Oil Importers</cx:v>
            </cx:txData>
          </cx:tx>
          <cx:spPr>
            <a:solidFill>
              <a:srgbClr val="92D050"/>
            </a:solidFill>
            <a:ln>
              <a:solidFill>
                <a:schemeClr val="tx1"/>
              </a:solidFill>
            </a:ln>
          </cx:spPr>
          <cx:dataId val="1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0.920000017"/>
        <cx:tickLabels/>
        <cx:txPr>
          <a:bodyPr spcFirstLastPara="1" vertOverflow="ellipsis" wrap="square" lIns="0" tIns="0" rIns="0" bIns="0" anchor="ctr" anchorCtr="1"/>
          <a:lstStyle/>
          <a:p>
            <a:pPr>
              <a:defRPr lang="en-US" sz="900" b="0" i="0" u="none" strike="noStrike" baseline="0">
                <a:solidFill>
                  <a:srgbClr val="FFFFFF"/>
                </a:solidFill>
                <a:latin typeface="Calibri" panose="020F0502020204030204"/>
              </a:defRPr>
            </a:pPr>
            <a:endParaRPr lang="en-US">
              <a:solidFill>
                <a:srgbClr val="FFFFFF"/>
              </a:solidFill>
            </a:endParaRPr>
          </a:p>
        </cx:txPr>
      </cx:axis>
      <cx:axis id="1">
        <cx:valScaling max="30"/>
        <cx:tickLabels/>
        <cx:txPr>
          <a:bodyPr spcFirstLastPara="1" vertOverflow="ellipsis" wrap="square" lIns="0" tIns="0" rIns="0" bIns="0" anchor="ctr" anchorCtr="1"/>
          <a:lstStyle/>
          <a:p>
            <a:pPr>
              <a:defRPr lang="en-US" sz="1200" b="0" i="0" u="none" strike="noStrike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en-US" sz="120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x:txPr>
      </cx:axis>
    </cx:plotArea>
    <cx:legend pos="t" align="ctr" overlay="0">
      <cx:txPr>
        <a:bodyPr spcFirstLastPara="1" vertOverflow="ellipsis" wrap="square" lIns="0" tIns="0" rIns="0" bIns="0" anchor="ctr" anchorCtr="1"/>
        <a:lstStyle/>
        <a:p>
          <a:pPr>
            <a:defRPr lang="en-US" sz="900" b="0" i="0" u="none" strike="noStrike" baseline="0">
              <a:solidFill>
                <a:sysClr val="windowText" lastClr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en-US" sz="900">
            <a:solidFill>
              <a:sysClr val="windowText" lastClr="000000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cx:txPr>
    </cx:legend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2E6C6-7541-485C-A165-6634AE1A12A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F86C47-5550-4C9E-84AB-CFB0A5218E9E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Securing Higher and More Inclusive Growth</a:t>
          </a:r>
        </a:p>
      </dgm:t>
    </dgm:pt>
    <dgm:pt modelId="{6E3703A6-FA62-4E99-9B3E-B22554810724}" type="parTrans" cxnId="{82D1C623-8E53-4168-80B4-14A22EB7D9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69392DF-031E-4C87-BB6C-CBEFC29F5A4F}" type="sibTrans" cxnId="{82D1C623-8E53-4168-80B4-14A22EB7D9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A5E75D7-293F-4137-9B34-1053243219EB}">
      <dgm:prSet phldrT="[Text]" custT="1"/>
      <dgm:sp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45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Outlook and Risks</a:t>
          </a:r>
        </a:p>
      </dgm:t>
    </dgm:pt>
    <dgm:pt modelId="{9DF710A1-BADC-40F2-A255-06176CD433C6}" type="parTrans" cxnId="{B9302AA5-6DD4-4F09-AB2A-EACFE9392404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3EA979B-81D3-4465-93F5-0DFEC4E09B9F}" type="sibTrans" cxnId="{B9302AA5-6DD4-4F09-AB2A-EACFE9392404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3E93CA6-7729-47B5-952A-FC3EF7D28032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Maintaining Macrofinancial Stability</a:t>
          </a:r>
        </a:p>
      </dgm:t>
    </dgm:pt>
    <dgm:pt modelId="{F373F0E8-FC41-40EC-BA14-21087E2A075A}" type="parTrans" cxnId="{5E2A7E77-DE00-4E79-A3E9-3E55FAA205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4940FF1-8B54-4478-92B7-78E7CFF34B06}" type="sibTrans" cxnId="{5E2A7E77-DE00-4E79-A3E9-3E55FAA205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5F1E410-B4E6-4BB2-8BF9-2F8751E353B2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Key Takeaways and IMF’s Role</a:t>
          </a:r>
        </a:p>
      </dgm:t>
    </dgm:pt>
    <dgm:pt modelId="{0502D0D5-30FC-4639-BE5A-C48EECF238A7}" type="parTrans" cxnId="{D45A2132-1757-4269-83F8-EBC8571CCF2E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77756ED-4CE8-48DB-85AB-E1B9CE925E24}" type="sibTrans" cxnId="{D45A2132-1757-4269-83F8-EBC8571CCF2E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779C993-5CF2-45A1-BFEF-2693292DA4A8}" type="pres">
      <dgm:prSet presAssocID="{6582E6C6-7541-485C-A165-6634AE1A12AB}" presName="linear" presStyleCnt="0">
        <dgm:presLayoutVars>
          <dgm:dir/>
          <dgm:animLvl val="lvl"/>
          <dgm:resizeHandles val="exact"/>
        </dgm:presLayoutVars>
      </dgm:prSet>
      <dgm:spPr/>
    </dgm:pt>
    <dgm:pt modelId="{D467F852-9A4E-4B89-81D8-65F466413114}" type="pres">
      <dgm:prSet presAssocID="{9A5E75D7-293F-4137-9B34-1053243219EB}" presName="parentLin" presStyleCnt="0"/>
      <dgm:spPr/>
    </dgm:pt>
    <dgm:pt modelId="{B44F8788-0B93-4B19-8F0D-42E254DEDA5B}" type="pres">
      <dgm:prSet presAssocID="{9A5E75D7-293F-4137-9B34-1053243219EB}" presName="parentLeftMargin" presStyleLbl="node1" presStyleIdx="0" presStyleCnt="4"/>
      <dgm:spPr/>
    </dgm:pt>
    <dgm:pt modelId="{C6C7B135-3DA5-4A75-874A-04E02B774B4F}" type="pres">
      <dgm:prSet presAssocID="{9A5E75D7-293F-4137-9B34-1053243219EB}" presName="parentText" presStyleLbl="node1" presStyleIdx="0" presStyleCnt="4" custScaleX="110246" custLinFactNeighborX="36749">
        <dgm:presLayoutVars>
          <dgm:chMax val="0"/>
          <dgm:bulletEnabled val="1"/>
        </dgm:presLayoutVars>
      </dgm:prSet>
      <dgm:spPr/>
    </dgm:pt>
    <dgm:pt modelId="{05CD5DFA-EB45-4197-9CC2-79830473B4A9}" type="pres">
      <dgm:prSet presAssocID="{9A5E75D7-293F-4137-9B34-1053243219EB}" presName="negativeSpace" presStyleCnt="0"/>
      <dgm:spPr/>
    </dgm:pt>
    <dgm:pt modelId="{399AE464-07C1-458E-A5F1-DA780818470B}" type="pres">
      <dgm:prSet presAssocID="{9A5E75D7-293F-4137-9B34-1053243219EB}" presName="childText" presStyleLbl="conFgAcc1" presStyleIdx="0" presStyleCnt="4" custScaleX="90953" custScaleY="91300">
        <dgm:presLayoutVars>
          <dgm:bulletEnabled val="1"/>
        </dgm:presLayoutVars>
      </dgm:prSet>
      <dgm:spPr/>
    </dgm:pt>
    <dgm:pt modelId="{351A6BC6-F6D1-4E74-8069-A5AC5C4C25B7}" type="pres">
      <dgm:prSet presAssocID="{A3EA979B-81D3-4465-93F5-0DFEC4E09B9F}" presName="spaceBetweenRectangles" presStyleCnt="0"/>
      <dgm:spPr/>
    </dgm:pt>
    <dgm:pt modelId="{D61033DB-F83F-4223-BB0A-A145CB0B7008}" type="pres">
      <dgm:prSet presAssocID="{93E93CA6-7729-47B5-952A-FC3EF7D28032}" presName="parentLin" presStyleCnt="0"/>
      <dgm:spPr/>
    </dgm:pt>
    <dgm:pt modelId="{CE3C4C5A-10CB-44DB-9E2C-AE1D14E50D55}" type="pres">
      <dgm:prSet presAssocID="{93E93CA6-7729-47B5-952A-FC3EF7D28032}" presName="parentLeftMargin" presStyleLbl="node1" presStyleIdx="0" presStyleCnt="4"/>
      <dgm:spPr/>
    </dgm:pt>
    <dgm:pt modelId="{472244BA-FE89-4EC8-BC28-A132EBBB6705}" type="pres">
      <dgm:prSet presAssocID="{93E93CA6-7729-47B5-952A-FC3EF7D28032}" presName="parentText" presStyleLbl="node1" presStyleIdx="1" presStyleCnt="4" custScaleX="110246" custLinFactNeighborX="36749">
        <dgm:presLayoutVars>
          <dgm:chMax val="0"/>
          <dgm:bulletEnabled val="1"/>
        </dgm:presLayoutVars>
      </dgm:prSet>
      <dgm:spPr/>
    </dgm:pt>
    <dgm:pt modelId="{2F16D54A-B162-4E9D-8628-982348BE4444}" type="pres">
      <dgm:prSet presAssocID="{93E93CA6-7729-47B5-952A-FC3EF7D28032}" presName="negativeSpace" presStyleCnt="0"/>
      <dgm:spPr/>
    </dgm:pt>
    <dgm:pt modelId="{5917AD86-4BD0-4FB8-BC71-73F8385A68A0}" type="pres">
      <dgm:prSet presAssocID="{93E93CA6-7729-47B5-952A-FC3EF7D28032}" presName="childText" presStyleLbl="conFgAcc1" presStyleIdx="1" presStyleCnt="4" custScaleX="90953" custScaleY="91300">
        <dgm:presLayoutVars>
          <dgm:bulletEnabled val="1"/>
        </dgm:presLayoutVars>
      </dgm:prSet>
      <dgm:spPr/>
    </dgm:pt>
    <dgm:pt modelId="{34CAC809-1F3F-403B-8850-A6336C64DA1E}" type="pres">
      <dgm:prSet presAssocID="{C4940FF1-8B54-4478-92B7-78E7CFF34B06}" presName="spaceBetweenRectangles" presStyleCnt="0"/>
      <dgm:spPr/>
    </dgm:pt>
    <dgm:pt modelId="{349F1DF8-0C6C-449E-A68E-E28E6ADBEFEE}" type="pres">
      <dgm:prSet presAssocID="{7FF86C47-5550-4C9E-84AB-CFB0A5218E9E}" presName="parentLin" presStyleCnt="0"/>
      <dgm:spPr/>
    </dgm:pt>
    <dgm:pt modelId="{C3CF8E0A-597D-4FFA-B0E2-1F5FAAB46822}" type="pres">
      <dgm:prSet presAssocID="{7FF86C47-5550-4C9E-84AB-CFB0A5218E9E}" presName="parentLeftMargin" presStyleLbl="node1" presStyleIdx="1" presStyleCnt="4"/>
      <dgm:spPr/>
    </dgm:pt>
    <dgm:pt modelId="{57F1FDDD-9BDD-4908-8259-EEBD7E6BBF2B}" type="pres">
      <dgm:prSet presAssocID="{7FF86C47-5550-4C9E-84AB-CFB0A5218E9E}" presName="parentText" presStyleLbl="node1" presStyleIdx="2" presStyleCnt="4" custScaleX="110246" custScaleY="103252" custLinFactNeighborX="26705" custLinFactNeighborY="2042">
        <dgm:presLayoutVars>
          <dgm:chMax val="0"/>
          <dgm:bulletEnabled val="1"/>
        </dgm:presLayoutVars>
      </dgm:prSet>
      <dgm:spPr/>
    </dgm:pt>
    <dgm:pt modelId="{D3B4FF4D-D5D5-4D0E-83BD-378729AAD251}" type="pres">
      <dgm:prSet presAssocID="{7FF86C47-5550-4C9E-84AB-CFB0A5218E9E}" presName="negativeSpace" presStyleCnt="0"/>
      <dgm:spPr/>
    </dgm:pt>
    <dgm:pt modelId="{FEEEAA96-DF44-45B3-ACE2-391CB6A6086F}" type="pres">
      <dgm:prSet presAssocID="{7FF86C47-5550-4C9E-84AB-CFB0A5218E9E}" presName="childText" presStyleLbl="conFgAcc1" presStyleIdx="2" presStyleCnt="4" custScaleX="90953" custScaleY="91300" custLinFactNeighborY="-39716">
        <dgm:presLayoutVars>
          <dgm:bulletEnabled val="1"/>
        </dgm:presLayoutVars>
      </dgm:prSet>
      <dgm:spPr>
        <a:ln>
          <a:solidFill>
            <a:schemeClr val="accent1">
              <a:hueOff val="0"/>
              <a:satOff val="0"/>
              <a:lumOff val="0"/>
            </a:schemeClr>
          </a:solidFill>
        </a:ln>
      </dgm:spPr>
    </dgm:pt>
    <dgm:pt modelId="{8635C99A-71F4-4851-B4AA-3F3F73E6FE64}" type="pres">
      <dgm:prSet presAssocID="{F69392DF-031E-4C87-BB6C-CBEFC29F5A4F}" presName="spaceBetweenRectangles" presStyleCnt="0"/>
      <dgm:spPr/>
    </dgm:pt>
    <dgm:pt modelId="{3B9C37F8-28BC-4C7F-8A9E-A4277CB52600}" type="pres">
      <dgm:prSet presAssocID="{A5F1E410-B4E6-4BB2-8BF9-2F8751E353B2}" presName="parentLin" presStyleCnt="0"/>
      <dgm:spPr/>
    </dgm:pt>
    <dgm:pt modelId="{3DF20BF9-561F-44BA-9EC7-5981627E20F2}" type="pres">
      <dgm:prSet presAssocID="{A5F1E410-B4E6-4BB2-8BF9-2F8751E353B2}" presName="parentLeftMargin" presStyleLbl="node1" presStyleIdx="2" presStyleCnt="4"/>
      <dgm:spPr/>
    </dgm:pt>
    <dgm:pt modelId="{03C6C52C-8C2A-4C8F-B4BE-AAF58A95E91A}" type="pres">
      <dgm:prSet presAssocID="{A5F1E410-B4E6-4BB2-8BF9-2F8751E353B2}" presName="parentText" presStyleLbl="node1" presStyleIdx="3" presStyleCnt="4" custScaleX="110246" custLinFactNeighborX="36749">
        <dgm:presLayoutVars>
          <dgm:chMax val="0"/>
          <dgm:bulletEnabled val="1"/>
        </dgm:presLayoutVars>
      </dgm:prSet>
      <dgm:spPr/>
    </dgm:pt>
    <dgm:pt modelId="{BF2F2A3A-AC9E-4BDC-8098-3646C37DCA4B}" type="pres">
      <dgm:prSet presAssocID="{A5F1E410-B4E6-4BB2-8BF9-2F8751E353B2}" presName="negativeSpace" presStyleCnt="0"/>
      <dgm:spPr/>
    </dgm:pt>
    <dgm:pt modelId="{F88DE0A3-A7C7-44D4-8B19-49DE4F5A428C}" type="pres">
      <dgm:prSet presAssocID="{A5F1E410-B4E6-4BB2-8BF9-2F8751E353B2}" presName="childText" presStyleLbl="conFgAcc1" presStyleIdx="3" presStyleCnt="4" custScaleX="90953" custScaleY="91300">
        <dgm:presLayoutVars>
          <dgm:bulletEnabled val="1"/>
        </dgm:presLayoutVars>
      </dgm:prSet>
      <dgm:spPr/>
    </dgm:pt>
  </dgm:ptLst>
  <dgm:cxnLst>
    <dgm:cxn modelId="{1CBC520D-08B7-48A0-8744-0CD3F4D2F6EE}" type="presOf" srcId="{9A5E75D7-293F-4137-9B34-1053243219EB}" destId="{C6C7B135-3DA5-4A75-874A-04E02B774B4F}" srcOrd="1" destOrd="0" presId="urn:microsoft.com/office/officeart/2005/8/layout/list1"/>
    <dgm:cxn modelId="{ED82C11A-74DB-45BD-B597-F6C9642C96C6}" type="presOf" srcId="{93E93CA6-7729-47B5-952A-FC3EF7D28032}" destId="{472244BA-FE89-4EC8-BC28-A132EBBB6705}" srcOrd="1" destOrd="0" presId="urn:microsoft.com/office/officeart/2005/8/layout/list1"/>
    <dgm:cxn modelId="{82D1C623-8E53-4168-80B4-14A22EB7D951}" srcId="{6582E6C6-7541-485C-A165-6634AE1A12AB}" destId="{7FF86C47-5550-4C9E-84AB-CFB0A5218E9E}" srcOrd="2" destOrd="0" parTransId="{6E3703A6-FA62-4E99-9B3E-B22554810724}" sibTransId="{F69392DF-031E-4C87-BB6C-CBEFC29F5A4F}"/>
    <dgm:cxn modelId="{E9997D24-57F3-4C74-A630-E1297869608A}" type="presOf" srcId="{A5F1E410-B4E6-4BB2-8BF9-2F8751E353B2}" destId="{3DF20BF9-561F-44BA-9EC7-5981627E20F2}" srcOrd="0" destOrd="0" presId="urn:microsoft.com/office/officeart/2005/8/layout/list1"/>
    <dgm:cxn modelId="{D45A2132-1757-4269-83F8-EBC8571CCF2E}" srcId="{6582E6C6-7541-485C-A165-6634AE1A12AB}" destId="{A5F1E410-B4E6-4BB2-8BF9-2F8751E353B2}" srcOrd="3" destOrd="0" parTransId="{0502D0D5-30FC-4639-BE5A-C48EECF238A7}" sibTransId="{A77756ED-4CE8-48DB-85AB-E1B9CE925E24}"/>
    <dgm:cxn modelId="{A3383068-086E-48B7-8A3A-D46784C4D21F}" type="presOf" srcId="{7FF86C47-5550-4C9E-84AB-CFB0A5218E9E}" destId="{C3CF8E0A-597D-4FFA-B0E2-1F5FAAB46822}" srcOrd="0" destOrd="0" presId="urn:microsoft.com/office/officeart/2005/8/layout/list1"/>
    <dgm:cxn modelId="{58573171-E904-4F0D-9525-575E216E8CAD}" type="presOf" srcId="{7FF86C47-5550-4C9E-84AB-CFB0A5218E9E}" destId="{57F1FDDD-9BDD-4908-8259-EEBD7E6BBF2B}" srcOrd="1" destOrd="0" presId="urn:microsoft.com/office/officeart/2005/8/layout/list1"/>
    <dgm:cxn modelId="{5E2A7E77-DE00-4E79-A3E9-3E55FAA20551}" srcId="{6582E6C6-7541-485C-A165-6634AE1A12AB}" destId="{93E93CA6-7729-47B5-952A-FC3EF7D28032}" srcOrd="1" destOrd="0" parTransId="{F373F0E8-FC41-40EC-BA14-21087E2A075A}" sibTransId="{C4940FF1-8B54-4478-92B7-78E7CFF34B06}"/>
    <dgm:cxn modelId="{6D261889-1DB9-44E1-A974-C68CD74244B2}" type="presOf" srcId="{9A5E75D7-293F-4137-9B34-1053243219EB}" destId="{B44F8788-0B93-4B19-8F0D-42E254DEDA5B}" srcOrd="0" destOrd="0" presId="urn:microsoft.com/office/officeart/2005/8/layout/list1"/>
    <dgm:cxn modelId="{8B8E8E8F-10A7-444A-9709-56CDB8FE1E53}" type="presOf" srcId="{93E93CA6-7729-47B5-952A-FC3EF7D28032}" destId="{CE3C4C5A-10CB-44DB-9E2C-AE1D14E50D55}" srcOrd="0" destOrd="0" presId="urn:microsoft.com/office/officeart/2005/8/layout/list1"/>
    <dgm:cxn modelId="{B9302AA5-6DD4-4F09-AB2A-EACFE9392404}" srcId="{6582E6C6-7541-485C-A165-6634AE1A12AB}" destId="{9A5E75D7-293F-4137-9B34-1053243219EB}" srcOrd="0" destOrd="0" parTransId="{9DF710A1-BADC-40F2-A255-06176CD433C6}" sibTransId="{A3EA979B-81D3-4465-93F5-0DFEC4E09B9F}"/>
    <dgm:cxn modelId="{7F3A51D1-378B-490D-A669-7EED8A52AAEE}" type="presOf" srcId="{6582E6C6-7541-485C-A165-6634AE1A12AB}" destId="{4779C993-5CF2-45A1-BFEF-2693292DA4A8}" srcOrd="0" destOrd="0" presId="urn:microsoft.com/office/officeart/2005/8/layout/list1"/>
    <dgm:cxn modelId="{DD5660EB-01FD-4BEF-88C5-0B57DA26B542}" type="presOf" srcId="{A5F1E410-B4E6-4BB2-8BF9-2F8751E353B2}" destId="{03C6C52C-8C2A-4C8F-B4BE-AAF58A95E91A}" srcOrd="1" destOrd="0" presId="urn:microsoft.com/office/officeart/2005/8/layout/list1"/>
    <dgm:cxn modelId="{2E9AC672-1C90-46B0-9B9E-AEF697404A6E}" type="presParOf" srcId="{4779C993-5CF2-45A1-BFEF-2693292DA4A8}" destId="{D467F852-9A4E-4B89-81D8-65F466413114}" srcOrd="0" destOrd="0" presId="urn:microsoft.com/office/officeart/2005/8/layout/list1"/>
    <dgm:cxn modelId="{268A304A-9B61-4F51-9810-7CFDF3CA0726}" type="presParOf" srcId="{D467F852-9A4E-4B89-81D8-65F466413114}" destId="{B44F8788-0B93-4B19-8F0D-42E254DEDA5B}" srcOrd="0" destOrd="0" presId="urn:microsoft.com/office/officeart/2005/8/layout/list1"/>
    <dgm:cxn modelId="{48FF0D6C-68F5-4A6E-885C-1E6F024E3026}" type="presParOf" srcId="{D467F852-9A4E-4B89-81D8-65F466413114}" destId="{C6C7B135-3DA5-4A75-874A-04E02B774B4F}" srcOrd="1" destOrd="0" presId="urn:microsoft.com/office/officeart/2005/8/layout/list1"/>
    <dgm:cxn modelId="{2F742E62-6073-4603-A8BD-C2342AF124AF}" type="presParOf" srcId="{4779C993-5CF2-45A1-BFEF-2693292DA4A8}" destId="{05CD5DFA-EB45-4197-9CC2-79830473B4A9}" srcOrd="1" destOrd="0" presId="urn:microsoft.com/office/officeart/2005/8/layout/list1"/>
    <dgm:cxn modelId="{960BB31D-B6AA-4701-9E67-51B198882E64}" type="presParOf" srcId="{4779C993-5CF2-45A1-BFEF-2693292DA4A8}" destId="{399AE464-07C1-458E-A5F1-DA780818470B}" srcOrd="2" destOrd="0" presId="urn:microsoft.com/office/officeart/2005/8/layout/list1"/>
    <dgm:cxn modelId="{EC046E25-5E31-440E-B6D7-CB4D6D604887}" type="presParOf" srcId="{4779C993-5CF2-45A1-BFEF-2693292DA4A8}" destId="{351A6BC6-F6D1-4E74-8069-A5AC5C4C25B7}" srcOrd="3" destOrd="0" presId="urn:microsoft.com/office/officeart/2005/8/layout/list1"/>
    <dgm:cxn modelId="{7A80590D-BC78-490A-8B8A-F2BCF0852B4E}" type="presParOf" srcId="{4779C993-5CF2-45A1-BFEF-2693292DA4A8}" destId="{D61033DB-F83F-4223-BB0A-A145CB0B7008}" srcOrd="4" destOrd="0" presId="urn:microsoft.com/office/officeart/2005/8/layout/list1"/>
    <dgm:cxn modelId="{B6D800AE-C25C-48E2-9228-E161104A5695}" type="presParOf" srcId="{D61033DB-F83F-4223-BB0A-A145CB0B7008}" destId="{CE3C4C5A-10CB-44DB-9E2C-AE1D14E50D55}" srcOrd="0" destOrd="0" presId="urn:microsoft.com/office/officeart/2005/8/layout/list1"/>
    <dgm:cxn modelId="{7155D11C-9722-44B3-A143-F6DDD4804589}" type="presParOf" srcId="{D61033DB-F83F-4223-BB0A-A145CB0B7008}" destId="{472244BA-FE89-4EC8-BC28-A132EBBB6705}" srcOrd="1" destOrd="0" presId="urn:microsoft.com/office/officeart/2005/8/layout/list1"/>
    <dgm:cxn modelId="{E621727E-FA75-4974-8C36-A8E6386503F2}" type="presParOf" srcId="{4779C993-5CF2-45A1-BFEF-2693292DA4A8}" destId="{2F16D54A-B162-4E9D-8628-982348BE4444}" srcOrd="5" destOrd="0" presId="urn:microsoft.com/office/officeart/2005/8/layout/list1"/>
    <dgm:cxn modelId="{DD626D22-B838-4FF9-A7EC-4822348FAF0A}" type="presParOf" srcId="{4779C993-5CF2-45A1-BFEF-2693292DA4A8}" destId="{5917AD86-4BD0-4FB8-BC71-73F8385A68A0}" srcOrd="6" destOrd="0" presId="urn:microsoft.com/office/officeart/2005/8/layout/list1"/>
    <dgm:cxn modelId="{DBF0C4C0-5AF7-418F-842D-919E753C3B42}" type="presParOf" srcId="{4779C993-5CF2-45A1-BFEF-2693292DA4A8}" destId="{34CAC809-1F3F-403B-8850-A6336C64DA1E}" srcOrd="7" destOrd="0" presId="urn:microsoft.com/office/officeart/2005/8/layout/list1"/>
    <dgm:cxn modelId="{3A03151A-C503-4048-9F06-4CFA1FF9BA0B}" type="presParOf" srcId="{4779C993-5CF2-45A1-BFEF-2693292DA4A8}" destId="{349F1DF8-0C6C-449E-A68E-E28E6ADBEFEE}" srcOrd="8" destOrd="0" presId="urn:microsoft.com/office/officeart/2005/8/layout/list1"/>
    <dgm:cxn modelId="{905A55C8-927D-429D-99D4-C5A69F5AB7B9}" type="presParOf" srcId="{349F1DF8-0C6C-449E-A68E-E28E6ADBEFEE}" destId="{C3CF8E0A-597D-4FFA-B0E2-1F5FAAB46822}" srcOrd="0" destOrd="0" presId="urn:microsoft.com/office/officeart/2005/8/layout/list1"/>
    <dgm:cxn modelId="{C72A0367-9BD2-43DF-8D05-83B152978886}" type="presParOf" srcId="{349F1DF8-0C6C-449E-A68E-E28E6ADBEFEE}" destId="{57F1FDDD-9BDD-4908-8259-EEBD7E6BBF2B}" srcOrd="1" destOrd="0" presId="urn:microsoft.com/office/officeart/2005/8/layout/list1"/>
    <dgm:cxn modelId="{4D2FB382-AFBA-43E6-A539-55C3BE907138}" type="presParOf" srcId="{4779C993-5CF2-45A1-BFEF-2693292DA4A8}" destId="{D3B4FF4D-D5D5-4D0E-83BD-378729AAD251}" srcOrd="9" destOrd="0" presId="urn:microsoft.com/office/officeart/2005/8/layout/list1"/>
    <dgm:cxn modelId="{C4141ADA-7CEE-45B5-97F2-3159DEF471BE}" type="presParOf" srcId="{4779C993-5CF2-45A1-BFEF-2693292DA4A8}" destId="{FEEEAA96-DF44-45B3-ACE2-391CB6A6086F}" srcOrd="10" destOrd="0" presId="urn:microsoft.com/office/officeart/2005/8/layout/list1"/>
    <dgm:cxn modelId="{14E48EEC-91E9-4938-944A-2BA5858787A3}" type="presParOf" srcId="{4779C993-5CF2-45A1-BFEF-2693292DA4A8}" destId="{8635C99A-71F4-4851-B4AA-3F3F73E6FE64}" srcOrd="11" destOrd="0" presId="urn:microsoft.com/office/officeart/2005/8/layout/list1"/>
    <dgm:cxn modelId="{74432941-6003-488E-A5CD-0AD454737D6B}" type="presParOf" srcId="{4779C993-5CF2-45A1-BFEF-2693292DA4A8}" destId="{3B9C37F8-28BC-4C7F-8A9E-A4277CB52600}" srcOrd="12" destOrd="0" presId="urn:microsoft.com/office/officeart/2005/8/layout/list1"/>
    <dgm:cxn modelId="{2124CBE2-4A34-490C-AC45-65FDDC2D4E00}" type="presParOf" srcId="{3B9C37F8-28BC-4C7F-8A9E-A4277CB52600}" destId="{3DF20BF9-561F-44BA-9EC7-5981627E20F2}" srcOrd="0" destOrd="0" presId="urn:microsoft.com/office/officeart/2005/8/layout/list1"/>
    <dgm:cxn modelId="{4ACFB1B9-3311-4D6F-9DE1-EEB1B8074A17}" type="presParOf" srcId="{3B9C37F8-28BC-4C7F-8A9E-A4277CB52600}" destId="{03C6C52C-8C2A-4C8F-B4BE-AAF58A95E91A}" srcOrd="1" destOrd="0" presId="urn:microsoft.com/office/officeart/2005/8/layout/list1"/>
    <dgm:cxn modelId="{BAE77076-B15B-4743-B063-7AEF76592FA9}" type="presParOf" srcId="{4779C993-5CF2-45A1-BFEF-2693292DA4A8}" destId="{BF2F2A3A-AC9E-4BDC-8098-3646C37DCA4B}" srcOrd="13" destOrd="0" presId="urn:microsoft.com/office/officeart/2005/8/layout/list1"/>
    <dgm:cxn modelId="{3E5B496A-7C46-4E0C-974D-5DCD0919619D}" type="presParOf" srcId="{4779C993-5CF2-45A1-BFEF-2693292DA4A8}" destId="{F88DE0A3-A7C7-44D4-8B19-49DE4F5A42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82E6C6-7541-485C-A165-6634AE1A12A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F86C47-5550-4C9E-84AB-CFB0A5218E9E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Securing Higher and More Inclusive Growth</a:t>
          </a:r>
        </a:p>
      </dgm:t>
    </dgm:pt>
    <dgm:pt modelId="{6E3703A6-FA62-4E99-9B3E-B22554810724}" type="parTrans" cxnId="{82D1C623-8E53-4168-80B4-14A22EB7D9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69392DF-031E-4C87-BB6C-CBEFC29F5A4F}" type="sibTrans" cxnId="{82D1C623-8E53-4168-80B4-14A22EB7D9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A5E75D7-293F-4137-9B34-1053243219EB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19450" tIns="0" rIns="219450" bIns="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Outlook and Risks</a:t>
          </a:r>
        </a:p>
      </dgm:t>
    </dgm:pt>
    <dgm:pt modelId="{9DF710A1-BADC-40F2-A255-06176CD433C6}" type="parTrans" cxnId="{B9302AA5-6DD4-4F09-AB2A-EACFE9392404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3EA979B-81D3-4465-93F5-0DFEC4E09B9F}" type="sibTrans" cxnId="{B9302AA5-6DD4-4F09-AB2A-EACFE9392404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3E93CA6-7729-47B5-952A-FC3EF7D28032}">
      <dgm:prSet phldrT="[Text]" custT="1"/>
      <dgm:spPr>
        <a:gradFill flip="none" rotWithShape="1">
          <a:gsLst>
            <a:gs pos="0">
              <a:srgbClr val="1F497D">
                <a:lumMod val="60000"/>
                <a:lumOff val="40000"/>
              </a:srgbClr>
            </a:gs>
            <a:gs pos="45000">
              <a:srgbClr val="4F81BD">
                <a:lumMod val="60000"/>
                <a:lumOff val="40000"/>
              </a:srgbClr>
            </a:gs>
            <a:gs pos="100000">
              <a:srgbClr val="4F81BD">
                <a:lumMod val="60000"/>
                <a:lumOff val="4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19450" tIns="0" rIns="219450" bIns="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Maintaining Macrofinancial Stability</a:t>
          </a:r>
        </a:p>
      </dgm:t>
    </dgm:pt>
    <dgm:pt modelId="{F373F0E8-FC41-40EC-BA14-21087E2A075A}" type="parTrans" cxnId="{5E2A7E77-DE00-4E79-A3E9-3E55FAA205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4940FF1-8B54-4478-92B7-78E7CFF34B06}" type="sibTrans" cxnId="{5E2A7E77-DE00-4E79-A3E9-3E55FAA205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5F1E410-B4E6-4BB2-8BF9-2F8751E353B2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Key Takeaways and IMF’s Role</a:t>
          </a:r>
        </a:p>
      </dgm:t>
    </dgm:pt>
    <dgm:pt modelId="{0502D0D5-30FC-4639-BE5A-C48EECF238A7}" type="parTrans" cxnId="{D45A2132-1757-4269-83F8-EBC8571CCF2E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77756ED-4CE8-48DB-85AB-E1B9CE925E24}" type="sibTrans" cxnId="{D45A2132-1757-4269-83F8-EBC8571CCF2E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779C993-5CF2-45A1-BFEF-2693292DA4A8}" type="pres">
      <dgm:prSet presAssocID="{6582E6C6-7541-485C-A165-6634AE1A12AB}" presName="linear" presStyleCnt="0">
        <dgm:presLayoutVars>
          <dgm:dir/>
          <dgm:animLvl val="lvl"/>
          <dgm:resizeHandles val="exact"/>
        </dgm:presLayoutVars>
      </dgm:prSet>
      <dgm:spPr/>
    </dgm:pt>
    <dgm:pt modelId="{D467F852-9A4E-4B89-81D8-65F466413114}" type="pres">
      <dgm:prSet presAssocID="{9A5E75D7-293F-4137-9B34-1053243219EB}" presName="parentLin" presStyleCnt="0"/>
      <dgm:spPr/>
    </dgm:pt>
    <dgm:pt modelId="{B44F8788-0B93-4B19-8F0D-42E254DEDA5B}" type="pres">
      <dgm:prSet presAssocID="{9A5E75D7-293F-4137-9B34-1053243219EB}" presName="parentLeftMargin" presStyleLbl="node1" presStyleIdx="0" presStyleCnt="4"/>
      <dgm:spPr/>
    </dgm:pt>
    <dgm:pt modelId="{C6C7B135-3DA5-4A75-874A-04E02B774B4F}" type="pres">
      <dgm:prSet presAssocID="{9A5E75D7-293F-4137-9B34-1053243219EB}" presName="parentText" presStyleLbl="node1" presStyleIdx="0" presStyleCnt="4" custScaleX="110246" custLinFactNeighborX="36749">
        <dgm:presLayoutVars>
          <dgm:chMax val="0"/>
          <dgm:bulletEnabled val="1"/>
        </dgm:presLayoutVars>
      </dgm:prSet>
      <dgm:spPr>
        <a:xfrm>
          <a:off x="567110" y="9403"/>
          <a:ext cx="6400804" cy="944640"/>
        </a:xfrm>
        <a:prstGeom prst="roundRect">
          <a:avLst/>
        </a:prstGeom>
      </dgm:spPr>
    </dgm:pt>
    <dgm:pt modelId="{05CD5DFA-EB45-4197-9CC2-79830473B4A9}" type="pres">
      <dgm:prSet presAssocID="{9A5E75D7-293F-4137-9B34-1053243219EB}" presName="negativeSpace" presStyleCnt="0"/>
      <dgm:spPr/>
    </dgm:pt>
    <dgm:pt modelId="{399AE464-07C1-458E-A5F1-DA780818470B}" type="pres">
      <dgm:prSet presAssocID="{9A5E75D7-293F-4137-9B34-1053243219EB}" presName="childText" presStyleLbl="conFgAcc1" presStyleIdx="0" presStyleCnt="4" custScaleX="90953" custScaleY="91300">
        <dgm:presLayoutVars>
          <dgm:bulletEnabled val="1"/>
        </dgm:presLayoutVars>
      </dgm:prSet>
      <dgm:spPr/>
    </dgm:pt>
    <dgm:pt modelId="{351A6BC6-F6D1-4E74-8069-A5AC5C4C25B7}" type="pres">
      <dgm:prSet presAssocID="{A3EA979B-81D3-4465-93F5-0DFEC4E09B9F}" presName="spaceBetweenRectangles" presStyleCnt="0"/>
      <dgm:spPr/>
    </dgm:pt>
    <dgm:pt modelId="{D61033DB-F83F-4223-BB0A-A145CB0B7008}" type="pres">
      <dgm:prSet presAssocID="{93E93CA6-7729-47B5-952A-FC3EF7D28032}" presName="parentLin" presStyleCnt="0"/>
      <dgm:spPr/>
    </dgm:pt>
    <dgm:pt modelId="{CE3C4C5A-10CB-44DB-9E2C-AE1D14E50D55}" type="pres">
      <dgm:prSet presAssocID="{93E93CA6-7729-47B5-952A-FC3EF7D28032}" presName="parentLeftMargin" presStyleLbl="node1" presStyleIdx="0" presStyleCnt="4"/>
      <dgm:spPr/>
    </dgm:pt>
    <dgm:pt modelId="{472244BA-FE89-4EC8-BC28-A132EBBB6705}" type="pres">
      <dgm:prSet presAssocID="{93E93CA6-7729-47B5-952A-FC3EF7D28032}" presName="parentText" presStyleLbl="node1" presStyleIdx="1" presStyleCnt="4" custScaleX="110246" custLinFactNeighborX="36749">
        <dgm:presLayoutVars>
          <dgm:chMax val="0"/>
          <dgm:bulletEnabled val="1"/>
        </dgm:presLayoutVars>
      </dgm:prSet>
      <dgm:spPr>
        <a:xfrm>
          <a:off x="567110" y="1390766"/>
          <a:ext cx="6400804" cy="944640"/>
        </a:xfrm>
        <a:prstGeom prst="roundRect">
          <a:avLst/>
        </a:prstGeom>
      </dgm:spPr>
    </dgm:pt>
    <dgm:pt modelId="{2F16D54A-B162-4E9D-8628-982348BE4444}" type="pres">
      <dgm:prSet presAssocID="{93E93CA6-7729-47B5-952A-FC3EF7D28032}" presName="negativeSpace" presStyleCnt="0"/>
      <dgm:spPr/>
    </dgm:pt>
    <dgm:pt modelId="{5917AD86-4BD0-4FB8-BC71-73F8385A68A0}" type="pres">
      <dgm:prSet presAssocID="{93E93CA6-7729-47B5-952A-FC3EF7D28032}" presName="childText" presStyleLbl="conFgAcc1" presStyleIdx="1" presStyleCnt="4" custScaleX="90953" custScaleY="91300">
        <dgm:presLayoutVars>
          <dgm:bulletEnabled val="1"/>
        </dgm:presLayoutVars>
      </dgm:prSet>
      <dgm:spPr/>
    </dgm:pt>
    <dgm:pt modelId="{34CAC809-1F3F-403B-8850-A6336C64DA1E}" type="pres">
      <dgm:prSet presAssocID="{C4940FF1-8B54-4478-92B7-78E7CFF34B06}" presName="spaceBetweenRectangles" presStyleCnt="0"/>
      <dgm:spPr/>
    </dgm:pt>
    <dgm:pt modelId="{349F1DF8-0C6C-449E-A68E-E28E6ADBEFEE}" type="pres">
      <dgm:prSet presAssocID="{7FF86C47-5550-4C9E-84AB-CFB0A5218E9E}" presName="parentLin" presStyleCnt="0"/>
      <dgm:spPr/>
    </dgm:pt>
    <dgm:pt modelId="{C3CF8E0A-597D-4FFA-B0E2-1F5FAAB46822}" type="pres">
      <dgm:prSet presAssocID="{7FF86C47-5550-4C9E-84AB-CFB0A5218E9E}" presName="parentLeftMargin" presStyleLbl="node1" presStyleIdx="1" presStyleCnt="4"/>
      <dgm:spPr/>
    </dgm:pt>
    <dgm:pt modelId="{57F1FDDD-9BDD-4908-8259-EEBD7E6BBF2B}" type="pres">
      <dgm:prSet presAssocID="{7FF86C47-5550-4C9E-84AB-CFB0A5218E9E}" presName="parentText" presStyleLbl="node1" presStyleIdx="2" presStyleCnt="4" custScaleX="110246" custScaleY="103252" custLinFactNeighborX="26705" custLinFactNeighborY="2042">
        <dgm:presLayoutVars>
          <dgm:chMax val="0"/>
          <dgm:bulletEnabled val="1"/>
        </dgm:presLayoutVars>
      </dgm:prSet>
      <dgm:spPr/>
    </dgm:pt>
    <dgm:pt modelId="{D3B4FF4D-D5D5-4D0E-83BD-378729AAD251}" type="pres">
      <dgm:prSet presAssocID="{7FF86C47-5550-4C9E-84AB-CFB0A5218E9E}" presName="negativeSpace" presStyleCnt="0"/>
      <dgm:spPr/>
    </dgm:pt>
    <dgm:pt modelId="{FEEEAA96-DF44-45B3-ACE2-391CB6A6086F}" type="pres">
      <dgm:prSet presAssocID="{7FF86C47-5550-4C9E-84AB-CFB0A5218E9E}" presName="childText" presStyleLbl="conFgAcc1" presStyleIdx="2" presStyleCnt="4" custScaleX="90953" custScaleY="91300" custLinFactNeighborY="-39716">
        <dgm:presLayoutVars>
          <dgm:bulletEnabled val="1"/>
        </dgm:presLayoutVars>
      </dgm:prSet>
      <dgm:spPr>
        <a:ln>
          <a:solidFill>
            <a:schemeClr val="accent1">
              <a:hueOff val="0"/>
              <a:satOff val="0"/>
              <a:lumOff val="0"/>
            </a:schemeClr>
          </a:solidFill>
        </a:ln>
      </dgm:spPr>
    </dgm:pt>
    <dgm:pt modelId="{8635C99A-71F4-4851-B4AA-3F3F73E6FE64}" type="pres">
      <dgm:prSet presAssocID="{F69392DF-031E-4C87-BB6C-CBEFC29F5A4F}" presName="spaceBetweenRectangles" presStyleCnt="0"/>
      <dgm:spPr/>
    </dgm:pt>
    <dgm:pt modelId="{3B9C37F8-28BC-4C7F-8A9E-A4277CB52600}" type="pres">
      <dgm:prSet presAssocID="{A5F1E410-B4E6-4BB2-8BF9-2F8751E353B2}" presName="parentLin" presStyleCnt="0"/>
      <dgm:spPr/>
    </dgm:pt>
    <dgm:pt modelId="{3DF20BF9-561F-44BA-9EC7-5981627E20F2}" type="pres">
      <dgm:prSet presAssocID="{A5F1E410-B4E6-4BB2-8BF9-2F8751E353B2}" presName="parentLeftMargin" presStyleLbl="node1" presStyleIdx="2" presStyleCnt="4"/>
      <dgm:spPr/>
    </dgm:pt>
    <dgm:pt modelId="{03C6C52C-8C2A-4C8F-B4BE-AAF58A95E91A}" type="pres">
      <dgm:prSet presAssocID="{A5F1E410-B4E6-4BB2-8BF9-2F8751E353B2}" presName="parentText" presStyleLbl="node1" presStyleIdx="3" presStyleCnt="4" custScaleX="110246" custLinFactNeighborX="36749">
        <dgm:presLayoutVars>
          <dgm:chMax val="0"/>
          <dgm:bulletEnabled val="1"/>
        </dgm:presLayoutVars>
      </dgm:prSet>
      <dgm:spPr/>
    </dgm:pt>
    <dgm:pt modelId="{BF2F2A3A-AC9E-4BDC-8098-3646C37DCA4B}" type="pres">
      <dgm:prSet presAssocID="{A5F1E410-B4E6-4BB2-8BF9-2F8751E353B2}" presName="negativeSpace" presStyleCnt="0"/>
      <dgm:spPr/>
    </dgm:pt>
    <dgm:pt modelId="{F88DE0A3-A7C7-44D4-8B19-49DE4F5A428C}" type="pres">
      <dgm:prSet presAssocID="{A5F1E410-B4E6-4BB2-8BF9-2F8751E353B2}" presName="childText" presStyleLbl="conFgAcc1" presStyleIdx="3" presStyleCnt="4" custScaleX="90953" custScaleY="91300">
        <dgm:presLayoutVars>
          <dgm:bulletEnabled val="1"/>
        </dgm:presLayoutVars>
      </dgm:prSet>
      <dgm:spPr/>
    </dgm:pt>
  </dgm:ptLst>
  <dgm:cxnLst>
    <dgm:cxn modelId="{1CBC520D-08B7-48A0-8744-0CD3F4D2F6EE}" type="presOf" srcId="{9A5E75D7-293F-4137-9B34-1053243219EB}" destId="{C6C7B135-3DA5-4A75-874A-04E02B774B4F}" srcOrd="1" destOrd="0" presId="urn:microsoft.com/office/officeart/2005/8/layout/list1"/>
    <dgm:cxn modelId="{ED82C11A-74DB-45BD-B597-F6C9642C96C6}" type="presOf" srcId="{93E93CA6-7729-47B5-952A-FC3EF7D28032}" destId="{472244BA-FE89-4EC8-BC28-A132EBBB6705}" srcOrd="1" destOrd="0" presId="urn:microsoft.com/office/officeart/2005/8/layout/list1"/>
    <dgm:cxn modelId="{82D1C623-8E53-4168-80B4-14A22EB7D951}" srcId="{6582E6C6-7541-485C-A165-6634AE1A12AB}" destId="{7FF86C47-5550-4C9E-84AB-CFB0A5218E9E}" srcOrd="2" destOrd="0" parTransId="{6E3703A6-FA62-4E99-9B3E-B22554810724}" sibTransId="{F69392DF-031E-4C87-BB6C-CBEFC29F5A4F}"/>
    <dgm:cxn modelId="{E9997D24-57F3-4C74-A630-E1297869608A}" type="presOf" srcId="{A5F1E410-B4E6-4BB2-8BF9-2F8751E353B2}" destId="{3DF20BF9-561F-44BA-9EC7-5981627E20F2}" srcOrd="0" destOrd="0" presId="urn:microsoft.com/office/officeart/2005/8/layout/list1"/>
    <dgm:cxn modelId="{D45A2132-1757-4269-83F8-EBC8571CCF2E}" srcId="{6582E6C6-7541-485C-A165-6634AE1A12AB}" destId="{A5F1E410-B4E6-4BB2-8BF9-2F8751E353B2}" srcOrd="3" destOrd="0" parTransId="{0502D0D5-30FC-4639-BE5A-C48EECF238A7}" sibTransId="{A77756ED-4CE8-48DB-85AB-E1B9CE925E24}"/>
    <dgm:cxn modelId="{A3383068-086E-48B7-8A3A-D46784C4D21F}" type="presOf" srcId="{7FF86C47-5550-4C9E-84AB-CFB0A5218E9E}" destId="{C3CF8E0A-597D-4FFA-B0E2-1F5FAAB46822}" srcOrd="0" destOrd="0" presId="urn:microsoft.com/office/officeart/2005/8/layout/list1"/>
    <dgm:cxn modelId="{58573171-E904-4F0D-9525-575E216E8CAD}" type="presOf" srcId="{7FF86C47-5550-4C9E-84AB-CFB0A5218E9E}" destId="{57F1FDDD-9BDD-4908-8259-EEBD7E6BBF2B}" srcOrd="1" destOrd="0" presId="urn:microsoft.com/office/officeart/2005/8/layout/list1"/>
    <dgm:cxn modelId="{5E2A7E77-DE00-4E79-A3E9-3E55FAA20551}" srcId="{6582E6C6-7541-485C-A165-6634AE1A12AB}" destId="{93E93CA6-7729-47B5-952A-FC3EF7D28032}" srcOrd="1" destOrd="0" parTransId="{F373F0E8-FC41-40EC-BA14-21087E2A075A}" sibTransId="{C4940FF1-8B54-4478-92B7-78E7CFF34B06}"/>
    <dgm:cxn modelId="{6D261889-1DB9-44E1-A974-C68CD74244B2}" type="presOf" srcId="{9A5E75D7-293F-4137-9B34-1053243219EB}" destId="{B44F8788-0B93-4B19-8F0D-42E254DEDA5B}" srcOrd="0" destOrd="0" presId="urn:microsoft.com/office/officeart/2005/8/layout/list1"/>
    <dgm:cxn modelId="{8B8E8E8F-10A7-444A-9709-56CDB8FE1E53}" type="presOf" srcId="{93E93CA6-7729-47B5-952A-FC3EF7D28032}" destId="{CE3C4C5A-10CB-44DB-9E2C-AE1D14E50D55}" srcOrd="0" destOrd="0" presId="urn:microsoft.com/office/officeart/2005/8/layout/list1"/>
    <dgm:cxn modelId="{B9302AA5-6DD4-4F09-AB2A-EACFE9392404}" srcId="{6582E6C6-7541-485C-A165-6634AE1A12AB}" destId="{9A5E75D7-293F-4137-9B34-1053243219EB}" srcOrd="0" destOrd="0" parTransId="{9DF710A1-BADC-40F2-A255-06176CD433C6}" sibTransId="{A3EA979B-81D3-4465-93F5-0DFEC4E09B9F}"/>
    <dgm:cxn modelId="{7F3A51D1-378B-490D-A669-7EED8A52AAEE}" type="presOf" srcId="{6582E6C6-7541-485C-A165-6634AE1A12AB}" destId="{4779C993-5CF2-45A1-BFEF-2693292DA4A8}" srcOrd="0" destOrd="0" presId="urn:microsoft.com/office/officeart/2005/8/layout/list1"/>
    <dgm:cxn modelId="{DD5660EB-01FD-4BEF-88C5-0B57DA26B542}" type="presOf" srcId="{A5F1E410-B4E6-4BB2-8BF9-2F8751E353B2}" destId="{03C6C52C-8C2A-4C8F-B4BE-AAF58A95E91A}" srcOrd="1" destOrd="0" presId="urn:microsoft.com/office/officeart/2005/8/layout/list1"/>
    <dgm:cxn modelId="{2E9AC672-1C90-46B0-9B9E-AEF697404A6E}" type="presParOf" srcId="{4779C993-5CF2-45A1-BFEF-2693292DA4A8}" destId="{D467F852-9A4E-4B89-81D8-65F466413114}" srcOrd="0" destOrd="0" presId="urn:microsoft.com/office/officeart/2005/8/layout/list1"/>
    <dgm:cxn modelId="{268A304A-9B61-4F51-9810-7CFDF3CA0726}" type="presParOf" srcId="{D467F852-9A4E-4B89-81D8-65F466413114}" destId="{B44F8788-0B93-4B19-8F0D-42E254DEDA5B}" srcOrd="0" destOrd="0" presId="urn:microsoft.com/office/officeart/2005/8/layout/list1"/>
    <dgm:cxn modelId="{48FF0D6C-68F5-4A6E-885C-1E6F024E3026}" type="presParOf" srcId="{D467F852-9A4E-4B89-81D8-65F466413114}" destId="{C6C7B135-3DA5-4A75-874A-04E02B774B4F}" srcOrd="1" destOrd="0" presId="urn:microsoft.com/office/officeart/2005/8/layout/list1"/>
    <dgm:cxn modelId="{2F742E62-6073-4603-A8BD-C2342AF124AF}" type="presParOf" srcId="{4779C993-5CF2-45A1-BFEF-2693292DA4A8}" destId="{05CD5DFA-EB45-4197-9CC2-79830473B4A9}" srcOrd="1" destOrd="0" presId="urn:microsoft.com/office/officeart/2005/8/layout/list1"/>
    <dgm:cxn modelId="{960BB31D-B6AA-4701-9E67-51B198882E64}" type="presParOf" srcId="{4779C993-5CF2-45A1-BFEF-2693292DA4A8}" destId="{399AE464-07C1-458E-A5F1-DA780818470B}" srcOrd="2" destOrd="0" presId="urn:microsoft.com/office/officeart/2005/8/layout/list1"/>
    <dgm:cxn modelId="{EC046E25-5E31-440E-B6D7-CB4D6D604887}" type="presParOf" srcId="{4779C993-5CF2-45A1-BFEF-2693292DA4A8}" destId="{351A6BC6-F6D1-4E74-8069-A5AC5C4C25B7}" srcOrd="3" destOrd="0" presId="urn:microsoft.com/office/officeart/2005/8/layout/list1"/>
    <dgm:cxn modelId="{7A80590D-BC78-490A-8B8A-F2BCF0852B4E}" type="presParOf" srcId="{4779C993-5CF2-45A1-BFEF-2693292DA4A8}" destId="{D61033DB-F83F-4223-BB0A-A145CB0B7008}" srcOrd="4" destOrd="0" presId="urn:microsoft.com/office/officeart/2005/8/layout/list1"/>
    <dgm:cxn modelId="{B6D800AE-C25C-48E2-9228-E161104A5695}" type="presParOf" srcId="{D61033DB-F83F-4223-BB0A-A145CB0B7008}" destId="{CE3C4C5A-10CB-44DB-9E2C-AE1D14E50D55}" srcOrd="0" destOrd="0" presId="urn:microsoft.com/office/officeart/2005/8/layout/list1"/>
    <dgm:cxn modelId="{7155D11C-9722-44B3-A143-F6DDD4804589}" type="presParOf" srcId="{D61033DB-F83F-4223-BB0A-A145CB0B7008}" destId="{472244BA-FE89-4EC8-BC28-A132EBBB6705}" srcOrd="1" destOrd="0" presId="urn:microsoft.com/office/officeart/2005/8/layout/list1"/>
    <dgm:cxn modelId="{E621727E-FA75-4974-8C36-A8E6386503F2}" type="presParOf" srcId="{4779C993-5CF2-45A1-BFEF-2693292DA4A8}" destId="{2F16D54A-B162-4E9D-8628-982348BE4444}" srcOrd="5" destOrd="0" presId="urn:microsoft.com/office/officeart/2005/8/layout/list1"/>
    <dgm:cxn modelId="{DD626D22-B838-4FF9-A7EC-4822348FAF0A}" type="presParOf" srcId="{4779C993-5CF2-45A1-BFEF-2693292DA4A8}" destId="{5917AD86-4BD0-4FB8-BC71-73F8385A68A0}" srcOrd="6" destOrd="0" presId="urn:microsoft.com/office/officeart/2005/8/layout/list1"/>
    <dgm:cxn modelId="{DBF0C4C0-5AF7-418F-842D-919E753C3B42}" type="presParOf" srcId="{4779C993-5CF2-45A1-BFEF-2693292DA4A8}" destId="{34CAC809-1F3F-403B-8850-A6336C64DA1E}" srcOrd="7" destOrd="0" presId="urn:microsoft.com/office/officeart/2005/8/layout/list1"/>
    <dgm:cxn modelId="{3A03151A-C503-4048-9F06-4CFA1FF9BA0B}" type="presParOf" srcId="{4779C993-5CF2-45A1-BFEF-2693292DA4A8}" destId="{349F1DF8-0C6C-449E-A68E-E28E6ADBEFEE}" srcOrd="8" destOrd="0" presId="urn:microsoft.com/office/officeart/2005/8/layout/list1"/>
    <dgm:cxn modelId="{905A55C8-927D-429D-99D4-C5A69F5AB7B9}" type="presParOf" srcId="{349F1DF8-0C6C-449E-A68E-E28E6ADBEFEE}" destId="{C3CF8E0A-597D-4FFA-B0E2-1F5FAAB46822}" srcOrd="0" destOrd="0" presId="urn:microsoft.com/office/officeart/2005/8/layout/list1"/>
    <dgm:cxn modelId="{C72A0367-9BD2-43DF-8D05-83B152978886}" type="presParOf" srcId="{349F1DF8-0C6C-449E-A68E-E28E6ADBEFEE}" destId="{57F1FDDD-9BDD-4908-8259-EEBD7E6BBF2B}" srcOrd="1" destOrd="0" presId="urn:microsoft.com/office/officeart/2005/8/layout/list1"/>
    <dgm:cxn modelId="{4D2FB382-AFBA-43E6-A539-55C3BE907138}" type="presParOf" srcId="{4779C993-5CF2-45A1-BFEF-2693292DA4A8}" destId="{D3B4FF4D-D5D5-4D0E-83BD-378729AAD251}" srcOrd="9" destOrd="0" presId="urn:microsoft.com/office/officeart/2005/8/layout/list1"/>
    <dgm:cxn modelId="{C4141ADA-7CEE-45B5-97F2-3159DEF471BE}" type="presParOf" srcId="{4779C993-5CF2-45A1-BFEF-2693292DA4A8}" destId="{FEEEAA96-DF44-45B3-ACE2-391CB6A6086F}" srcOrd="10" destOrd="0" presId="urn:microsoft.com/office/officeart/2005/8/layout/list1"/>
    <dgm:cxn modelId="{14E48EEC-91E9-4938-944A-2BA5858787A3}" type="presParOf" srcId="{4779C993-5CF2-45A1-BFEF-2693292DA4A8}" destId="{8635C99A-71F4-4851-B4AA-3F3F73E6FE64}" srcOrd="11" destOrd="0" presId="urn:microsoft.com/office/officeart/2005/8/layout/list1"/>
    <dgm:cxn modelId="{74432941-6003-488E-A5CD-0AD454737D6B}" type="presParOf" srcId="{4779C993-5CF2-45A1-BFEF-2693292DA4A8}" destId="{3B9C37F8-28BC-4C7F-8A9E-A4277CB52600}" srcOrd="12" destOrd="0" presId="urn:microsoft.com/office/officeart/2005/8/layout/list1"/>
    <dgm:cxn modelId="{2124CBE2-4A34-490C-AC45-65FDDC2D4E00}" type="presParOf" srcId="{3B9C37F8-28BC-4C7F-8A9E-A4277CB52600}" destId="{3DF20BF9-561F-44BA-9EC7-5981627E20F2}" srcOrd="0" destOrd="0" presId="urn:microsoft.com/office/officeart/2005/8/layout/list1"/>
    <dgm:cxn modelId="{4ACFB1B9-3311-4D6F-9DE1-EEB1B8074A17}" type="presParOf" srcId="{3B9C37F8-28BC-4C7F-8A9E-A4277CB52600}" destId="{03C6C52C-8C2A-4C8F-B4BE-AAF58A95E91A}" srcOrd="1" destOrd="0" presId="urn:microsoft.com/office/officeart/2005/8/layout/list1"/>
    <dgm:cxn modelId="{BAE77076-B15B-4743-B063-7AEF76592FA9}" type="presParOf" srcId="{4779C993-5CF2-45A1-BFEF-2693292DA4A8}" destId="{BF2F2A3A-AC9E-4BDC-8098-3646C37DCA4B}" srcOrd="13" destOrd="0" presId="urn:microsoft.com/office/officeart/2005/8/layout/list1"/>
    <dgm:cxn modelId="{3E5B496A-7C46-4E0C-974D-5DCD0919619D}" type="presParOf" srcId="{4779C993-5CF2-45A1-BFEF-2693292DA4A8}" destId="{F88DE0A3-A7C7-44D4-8B19-49DE4F5A42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82E6C6-7541-485C-A165-6634AE1A12A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F86C47-5550-4C9E-84AB-CFB0A5218E9E}">
      <dgm:prSet phldrT="[Text]" custT="1"/>
      <dgm:spPr>
        <a:gradFill flip="none" rotWithShape="1">
          <a:gsLst>
            <a:gs pos="0">
              <a:srgbClr val="1F497D">
                <a:lumMod val="60000"/>
                <a:lumOff val="40000"/>
              </a:srgbClr>
            </a:gs>
            <a:gs pos="45000">
              <a:srgbClr val="4F81BD">
                <a:lumMod val="60000"/>
                <a:lumOff val="40000"/>
              </a:srgbClr>
            </a:gs>
            <a:gs pos="100000">
              <a:srgbClr val="4F81BD">
                <a:lumMod val="60000"/>
                <a:lumOff val="4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19450" tIns="0" rIns="219450" bIns="0" numCol="1" spcCol="1270" anchor="ctr" anchorCtr="0"/>
        <a:lstStyle/>
        <a:p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Securing Higher and More Inclusive Growth</a:t>
          </a:r>
        </a:p>
      </dgm:t>
    </dgm:pt>
    <dgm:pt modelId="{6E3703A6-FA62-4E99-9B3E-B22554810724}" type="parTrans" cxnId="{82D1C623-8E53-4168-80B4-14A22EB7D9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69392DF-031E-4C87-BB6C-CBEFC29F5A4F}" type="sibTrans" cxnId="{82D1C623-8E53-4168-80B4-14A22EB7D9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A5E75D7-293F-4137-9B34-1053243219EB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19450" tIns="0" rIns="219450" bIns="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Outlook and Risks</a:t>
          </a:r>
        </a:p>
      </dgm:t>
    </dgm:pt>
    <dgm:pt modelId="{9DF710A1-BADC-40F2-A255-06176CD433C6}" type="parTrans" cxnId="{B9302AA5-6DD4-4F09-AB2A-EACFE9392404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3EA979B-81D3-4465-93F5-0DFEC4E09B9F}" type="sibTrans" cxnId="{B9302AA5-6DD4-4F09-AB2A-EACFE9392404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3E93CA6-7729-47B5-952A-FC3EF7D28032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Maintaining Macrofinancial Stability</a:t>
          </a:r>
        </a:p>
      </dgm:t>
    </dgm:pt>
    <dgm:pt modelId="{F373F0E8-FC41-40EC-BA14-21087E2A075A}" type="parTrans" cxnId="{5E2A7E77-DE00-4E79-A3E9-3E55FAA205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4940FF1-8B54-4478-92B7-78E7CFF34B06}" type="sibTrans" cxnId="{5E2A7E77-DE00-4E79-A3E9-3E55FAA205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5F1E410-B4E6-4BB2-8BF9-2F8751E353B2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Key Takeaways and IMF’s Role</a:t>
          </a:r>
        </a:p>
      </dgm:t>
    </dgm:pt>
    <dgm:pt modelId="{0502D0D5-30FC-4639-BE5A-C48EECF238A7}" type="parTrans" cxnId="{D45A2132-1757-4269-83F8-EBC8571CCF2E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77756ED-4CE8-48DB-85AB-E1B9CE925E24}" type="sibTrans" cxnId="{D45A2132-1757-4269-83F8-EBC8571CCF2E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779C993-5CF2-45A1-BFEF-2693292DA4A8}" type="pres">
      <dgm:prSet presAssocID="{6582E6C6-7541-485C-A165-6634AE1A12AB}" presName="linear" presStyleCnt="0">
        <dgm:presLayoutVars>
          <dgm:dir/>
          <dgm:animLvl val="lvl"/>
          <dgm:resizeHandles val="exact"/>
        </dgm:presLayoutVars>
      </dgm:prSet>
      <dgm:spPr/>
    </dgm:pt>
    <dgm:pt modelId="{D467F852-9A4E-4B89-81D8-65F466413114}" type="pres">
      <dgm:prSet presAssocID="{9A5E75D7-293F-4137-9B34-1053243219EB}" presName="parentLin" presStyleCnt="0"/>
      <dgm:spPr/>
    </dgm:pt>
    <dgm:pt modelId="{B44F8788-0B93-4B19-8F0D-42E254DEDA5B}" type="pres">
      <dgm:prSet presAssocID="{9A5E75D7-293F-4137-9B34-1053243219EB}" presName="parentLeftMargin" presStyleLbl="node1" presStyleIdx="0" presStyleCnt="4"/>
      <dgm:spPr/>
    </dgm:pt>
    <dgm:pt modelId="{C6C7B135-3DA5-4A75-874A-04E02B774B4F}" type="pres">
      <dgm:prSet presAssocID="{9A5E75D7-293F-4137-9B34-1053243219EB}" presName="parentText" presStyleLbl="node1" presStyleIdx="0" presStyleCnt="4" custScaleX="110246" custLinFactNeighborX="36749">
        <dgm:presLayoutVars>
          <dgm:chMax val="0"/>
          <dgm:bulletEnabled val="1"/>
        </dgm:presLayoutVars>
      </dgm:prSet>
      <dgm:spPr>
        <a:xfrm>
          <a:off x="567110" y="9403"/>
          <a:ext cx="6400804" cy="944640"/>
        </a:xfrm>
        <a:prstGeom prst="roundRect">
          <a:avLst/>
        </a:prstGeom>
      </dgm:spPr>
    </dgm:pt>
    <dgm:pt modelId="{05CD5DFA-EB45-4197-9CC2-79830473B4A9}" type="pres">
      <dgm:prSet presAssocID="{9A5E75D7-293F-4137-9B34-1053243219EB}" presName="negativeSpace" presStyleCnt="0"/>
      <dgm:spPr/>
    </dgm:pt>
    <dgm:pt modelId="{399AE464-07C1-458E-A5F1-DA780818470B}" type="pres">
      <dgm:prSet presAssocID="{9A5E75D7-293F-4137-9B34-1053243219EB}" presName="childText" presStyleLbl="conFgAcc1" presStyleIdx="0" presStyleCnt="4" custScaleX="90953" custScaleY="91300">
        <dgm:presLayoutVars>
          <dgm:bulletEnabled val="1"/>
        </dgm:presLayoutVars>
      </dgm:prSet>
      <dgm:spPr/>
    </dgm:pt>
    <dgm:pt modelId="{351A6BC6-F6D1-4E74-8069-A5AC5C4C25B7}" type="pres">
      <dgm:prSet presAssocID="{A3EA979B-81D3-4465-93F5-0DFEC4E09B9F}" presName="spaceBetweenRectangles" presStyleCnt="0"/>
      <dgm:spPr/>
    </dgm:pt>
    <dgm:pt modelId="{D61033DB-F83F-4223-BB0A-A145CB0B7008}" type="pres">
      <dgm:prSet presAssocID="{93E93CA6-7729-47B5-952A-FC3EF7D28032}" presName="parentLin" presStyleCnt="0"/>
      <dgm:spPr/>
    </dgm:pt>
    <dgm:pt modelId="{CE3C4C5A-10CB-44DB-9E2C-AE1D14E50D55}" type="pres">
      <dgm:prSet presAssocID="{93E93CA6-7729-47B5-952A-FC3EF7D28032}" presName="parentLeftMargin" presStyleLbl="node1" presStyleIdx="0" presStyleCnt="4"/>
      <dgm:spPr/>
    </dgm:pt>
    <dgm:pt modelId="{472244BA-FE89-4EC8-BC28-A132EBBB6705}" type="pres">
      <dgm:prSet presAssocID="{93E93CA6-7729-47B5-952A-FC3EF7D28032}" presName="parentText" presStyleLbl="node1" presStyleIdx="1" presStyleCnt="4" custScaleX="110246" custLinFactNeighborX="36749">
        <dgm:presLayoutVars>
          <dgm:chMax val="0"/>
          <dgm:bulletEnabled val="1"/>
        </dgm:presLayoutVars>
      </dgm:prSet>
      <dgm:spPr/>
    </dgm:pt>
    <dgm:pt modelId="{2F16D54A-B162-4E9D-8628-982348BE4444}" type="pres">
      <dgm:prSet presAssocID="{93E93CA6-7729-47B5-952A-FC3EF7D28032}" presName="negativeSpace" presStyleCnt="0"/>
      <dgm:spPr/>
    </dgm:pt>
    <dgm:pt modelId="{5917AD86-4BD0-4FB8-BC71-73F8385A68A0}" type="pres">
      <dgm:prSet presAssocID="{93E93CA6-7729-47B5-952A-FC3EF7D28032}" presName="childText" presStyleLbl="conFgAcc1" presStyleIdx="1" presStyleCnt="4" custScaleX="90953" custScaleY="91300">
        <dgm:presLayoutVars>
          <dgm:bulletEnabled val="1"/>
        </dgm:presLayoutVars>
      </dgm:prSet>
      <dgm:spPr/>
    </dgm:pt>
    <dgm:pt modelId="{34CAC809-1F3F-403B-8850-A6336C64DA1E}" type="pres">
      <dgm:prSet presAssocID="{C4940FF1-8B54-4478-92B7-78E7CFF34B06}" presName="spaceBetweenRectangles" presStyleCnt="0"/>
      <dgm:spPr/>
    </dgm:pt>
    <dgm:pt modelId="{349F1DF8-0C6C-449E-A68E-E28E6ADBEFEE}" type="pres">
      <dgm:prSet presAssocID="{7FF86C47-5550-4C9E-84AB-CFB0A5218E9E}" presName="parentLin" presStyleCnt="0"/>
      <dgm:spPr/>
    </dgm:pt>
    <dgm:pt modelId="{C3CF8E0A-597D-4FFA-B0E2-1F5FAAB46822}" type="pres">
      <dgm:prSet presAssocID="{7FF86C47-5550-4C9E-84AB-CFB0A5218E9E}" presName="parentLeftMargin" presStyleLbl="node1" presStyleIdx="1" presStyleCnt="4"/>
      <dgm:spPr/>
    </dgm:pt>
    <dgm:pt modelId="{57F1FDDD-9BDD-4908-8259-EEBD7E6BBF2B}" type="pres">
      <dgm:prSet presAssocID="{7FF86C47-5550-4C9E-84AB-CFB0A5218E9E}" presName="parentText" presStyleLbl="node1" presStyleIdx="2" presStyleCnt="4" custScaleX="110246" custScaleY="103252" custLinFactNeighborX="26705" custLinFactNeighborY="2042">
        <dgm:presLayoutVars>
          <dgm:chMax val="0"/>
          <dgm:bulletEnabled val="1"/>
        </dgm:presLayoutVars>
      </dgm:prSet>
      <dgm:spPr>
        <a:xfrm>
          <a:off x="525457" y="2791419"/>
          <a:ext cx="6400804" cy="975359"/>
        </a:xfrm>
        <a:prstGeom prst="roundRect">
          <a:avLst/>
        </a:prstGeom>
      </dgm:spPr>
    </dgm:pt>
    <dgm:pt modelId="{D3B4FF4D-D5D5-4D0E-83BD-378729AAD251}" type="pres">
      <dgm:prSet presAssocID="{7FF86C47-5550-4C9E-84AB-CFB0A5218E9E}" presName="negativeSpace" presStyleCnt="0"/>
      <dgm:spPr/>
    </dgm:pt>
    <dgm:pt modelId="{FEEEAA96-DF44-45B3-ACE2-391CB6A6086F}" type="pres">
      <dgm:prSet presAssocID="{7FF86C47-5550-4C9E-84AB-CFB0A5218E9E}" presName="childText" presStyleLbl="conFgAcc1" presStyleIdx="2" presStyleCnt="4" custScaleX="90953" custScaleY="91300" custLinFactNeighborY="-39716">
        <dgm:presLayoutVars>
          <dgm:bulletEnabled val="1"/>
        </dgm:presLayoutVars>
      </dgm:prSet>
      <dgm:spPr>
        <a:ln>
          <a:solidFill>
            <a:schemeClr val="accent1">
              <a:hueOff val="0"/>
              <a:satOff val="0"/>
              <a:lumOff val="0"/>
            </a:schemeClr>
          </a:solidFill>
        </a:ln>
      </dgm:spPr>
    </dgm:pt>
    <dgm:pt modelId="{8635C99A-71F4-4851-B4AA-3F3F73E6FE64}" type="pres">
      <dgm:prSet presAssocID="{F69392DF-031E-4C87-BB6C-CBEFC29F5A4F}" presName="spaceBetweenRectangles" presStyleCnt="0"/>
      <dgm:spPr/>
    </dgm:pt>
    <dgm:pt modelId="{3B9C37F8-28BC-4C7F-8A9E-A4277CB52600}" type="pres">
      <dgm:prSet presAssocID="{A5F1E410-B4E6-4BB2-8BF9-2F8751E353B2}" presName="parentLin" presStyleCnt="0"/>
      <dgm:spPr/>
    </dgm:pt>
    <dgm:pt modelId="{3DF20BF9-561F-44BA-9EC7-5981627E20F2}" type="pres">
      <dgm:prSet presAssocID="{A5F1E410-B4E6-4BB2-8BF9-2F8751E353B2}" presName="parentLeftMargin" presStyleLbl="node1" presStyleIdx="2" presStyleCnt="4"/>
      <dgm:spPr/>
    </dgm:pt>
    <dgm:pt modelId="{03C6C52C-8C2A-4C8F-B4BE-AAF58A95E91A}" type="pres">
      <dgm:prSet presAssocID="{A5F1E410-B4E6-4BB2-8BF9-2F8751E353B2}" presName="parentText" presStyleLbl="node1" presStyleIdx="3" presStyleCnt="4" custScaleX="110246" custLinFactNeighborX="36749">
        <dgm:presLayoutVars>
          <dgm:chMax val="0"/>
          <dgm:bulletEnabled val="1"/>
        </dgm:presLayoutVars>
      </dgm:prSet>
      <dgm:spPr/>
    </dgm:pt>
    <dgm:pt modelId="{BF2F2A3A-AC9E-4BDC-8098-3646C37DCA4B}" type="pres">
      <dgm:prSet presAssocID="{A5F1E410-B4E6-4BB2-8BF9-2F8751E353B2}" presName="negativeSpace" presStyleCnt="0"/>
      <dgm:spPr/>
    </dgm:pt>
    <dgm:pt modelId="{F88DE0A3-A7C7-44D4-8B19-49DE4F5A428C}" type="pres">
      <dgm:prSet presAssocID="{A5F1E410-B4E6-4BB2-8BF9-2F8751E353B2}" presName="childText" presStyleLbl="conFgAcc1" presStyleIdx="3" presStyleCnt="4" custScaleX="90953" custScaleY="91300">
        <dgm:presLayoutVars>
          <dgm:bulletEnabled val="1"/>
        </dgm:presLayoutVars>
      </dgm:prSet>
      <dgm:spPr/>
    </dgm:pt>
  </dgm:ptLst>
  <dgm:cxnLst>
    <dgm:cxn modelId="{1CBC520D-08B7-48A0-8744-0CD3F4D2F6EE}" type="presOf" srcId="{9A5E75D7-293F-4137-9B34-1053243219EB}" destId="{C6C7B135-3DA5-4A75-874A-04E02B774B4F}" srcOrd="1" destOrd="0" presId="urn:microsoft.com/office/officeart/2005/8/layout/list1"/>
    <dgm:cxn modelId="{ED82C11A-74DB-45BD-B597-F6C9642C96C6}" type="presOf" srcId="{93E93CA6-7729-47B5-952A-FC3EF7D28032}" destId="{472244BA-FE89-4EC8-BC28-A132EBBB6705}" srcOrd="1" destOrd="0" presId="urn:microsoft.com/office/officeart/2005/8/layout/list1"/>
    <dgm:cxn modelId="{82D1C623-8E53-4168-80B4-14A22EB7D951}" srcId="{6582E6C6-7541-485C-A165-6634AE1A12AB}" destId="{7FF86C47-5550-4C9E-84AB-CFB0A5218E9E}" srcOrd="2" destOrd="0" parTransId="{6E3703A6-FA62-4E99-9B3E-B22554810724}" sibTransId="{F69392DF-031E-4C87-BB6C-CBEFC29F5A4F}"/>
    <dgm:cxn modelId="{E9997D24-57F3-4C74-A630-E1297869608A}" type="presOf" srcId="{A5F1E410-B4E6-4BB2-8BF9-2F8751E353B2}" destId="{3DF20BF9-561F-44BA-9EC7-5981627E20F2}" srcOrd="0" destOrd="0" presId="urn:microsoft.com/office/officeart/2005/8/layout/list1"/>
    <dgm:cxn modelId="{D45A2132-1757-4269-83F8-EBC8571CCF2E}" srcId="{6582E6C6-7541-485C-A165-6634AE1A12AB}" destId="{A5F1E410-B4E6-4BB2-8BF9-2F8751E353B2}" srcOrd="3" destOrd="0" parTransId="{0502D0D5-30FC-4639-BE5A-C48EECF238A7}" sibTransId="{A77756ED-4CE8-48DB-85AB-E1B9CE925E24}"/>
    <dgm:cxn modelId="{A3383068-086E-48B7-8A3A-D46784C4D21F}" type="presOf" srcId="{7FF86C47-5550-4C9E-84AB-CFB0A5218E9E}" destId="{C3CF8E0A-597D-4FFA-B0E2-1F5FAAB46822}" srcOrd="0" destOrd="0" presId="urn:microsoft.com/office/officeart/2005/8/layout/list1"/>
    <dgm:cxn modelId="{58573171-E904-4F0D-9525-575E216E8CAD}" type="presOf" srcId="{7FF86C47-5550-4C9E-84AB-CFB0A5218E9E}" destId="{57F1FDDD-9BDD-4908-8259-EEBD7E6BBF2B}" srcOrd="1" destOrd="0" presId="urn:microsoft.com/office/officeart/2005/8/layout/list1"/>
    <dgm:cxn modelId="{5E2A7E77-DE00-4E79-A3E9-3E55FAA20551}" srcId="{6582E6C6-7541-485C-A165-6634AE1A12AB}" destId="{93E93CA6-7729-47B5-952A-FC3EF7D28032}" srcOrd="1" destOrd="0" parTransId="{F373F0E8-FC41-40EC-BA14-21087E2A075A}" sibTransId="{C4940FF1-8B54-4478-92B7-78E7CFF34B06}"/>
    <dgm:cxn modelId="{6D261889-1DB9-44E1-A974-C68CD74244B2}" type="presOf" srcId="{9A5E75D7-293F-4137-9B34-1053243219EB}" destId="{B44F8788-0B93-4B19-8F0D-42E254DEDA5B}" srcOrd="0" destOrd="0" presId="urn:microsoft.com/office/officeart/2005/8/layout/list1"/>
    <dgm:cxn modelId="{8B8E8E8F-10A7-444A-9709-56CDB8FE1E53}" type="presOf" srcId="{93E93CA6-7729-47B5-952A-FC3EF7D28032}" destId="{CE3C4C5A-10CB-44DB-9E2C-AE1D14E50D55}" srcOrd="0" destOrd="0" presId="urn:microsoft.com/office/officeart/2005/8/layout/list1"/>
    <dgm:cxn modelId="{B9302AA5-6DD4-4F09-AB2A-EACFE9392404}" srcId="{6582E6C6-7541-485C-A165-6634AE1A12AB}" destId="{9A5E75D7-293F-4137-9B34-1053243219EB}" srcOrd="0" destOrd="0" parTransId="{9DF710A1-BADC-40F2-A255-06176CD433C6}" sibTransId="{A3EA979B-81D3-4465-93F5-0DFEC4E09B9F}"/>
    <dgm:cxn modelId="{7F3A51D1-378B-490D-A669-7EED8A52AAEE}" type="presOf" srcId="{6582E6C6-7541-485C-A165-6634AE1A12AB}" destId="{4779C993-5CF2-45A1-BFEF-2693292DA4A8}" srcOrd="0" destOrd="0" presId="urn:microsoft.com/office/officeart/2005/8/layout/list1"/>
    <dgm:cxn modelId="{DD5660EB-01FD-4BEF-88C5-0B57DA26B542}" type="presOf" srcId="{A5F1E410-B4E6-4BB2-8BF9-2F8751E353B2}" destId="{03C6C52C-8C2A-4C8F-B4BE-AAF58A95E91A}" srcOrd="1" destOrd="0" presId="urn:microsoft.com/office/officeart/2005/8/layout/list1"/>
    <dgm:cxn modelId="{2E9AC672-1C90-46B0-9B9E-AEF697404A6E}" type="presParOf" srcId="{4779C993-5CF2-45A1-BFEF-2693292DA4A8}" destId="{D467F852-9A4E-4B89-81D8-65F466413114}" srcOrd="0" destOrd="0" presId="urn:microsoft.com/office/officeart/2005/8/layout/list1"/>
    <dgm:cxn modelId="{268A304A-9B61-4F51-9810-7CFDF3CA0726}" type="presParOf" srcId="{D467F852-9A4E-4B89-81D8-65F466413114}" destId="{B44F8788-0B93-4B19-8F0D-42E254DEDA5B}" srcOrd="0" destOrd="0" presId="urn:microsoft.com/office/officeart/2005/8/layout/list1"/>
    <dgm:cxn modelId="{48FF0D6C-68F5-4A6E-885C-1E6F024E3026}" type="presParOf" srcId="{D467F852-9A4E-4B89-81D8-65F466413114}" destId="{C6C7B135-3DA5-4A75-874A-04E02B774B4F}" srcOrd="1" destOrd="0" presId="urn:microsoft.com/office/officeart/2005/8/layout/list1"/>
    <dgm:cxn modelId="{2F742E62-6073-4603-A8BD-C2342AF124AF}" type="presParOf" srcId="{4779C993-5CF2-45A1-BFEF-2693292DA4A8}" destId="{05CD5DFA-EB45-4197-9CC2-79830473B4A9}" srcOrd="1" destOrd="0" presId="urn:microsoft.com/office/officeart/2005/8/layout/list1"/>
    <dgm:cxn modelId="{960BB31D-B6AA-4701-9E67-51B198882E64}" type="presParOf" srcId="{4779C993-5CF2-45A1-BFEF-2693292DA4A8}" destId="{399AE464-07C1-458E-A5F1-DA780818470B}" srcOrd="2" destOrd="0" presId="urn:microsoft.com/office/officeart/2005/8/layout/list1"/>
    <dgm:cxn modelId="{EC046E25-5E31-440E-B6D7-CB4D6D604887}" type="presParOf" srcId="{4779C993-5CF2-45A1-BFEF-2693292DA4A8}" destId="{351A6BC6-F6D1-4E74-8069-A5AC5C4C25B7}" srcOrd="3" destOrd="0" presId="urn:microsoft.com/office/officeart/2005/8/layout/list1"/>
    <dgm:cxn modelId="{7A80590D-BC78-490A-8B8A-F2BCF0852B4E}" type="presParOf" srcId="{4779C993-5CF2-45A1-BFEF-2693292DA4A8}" destId="{D61033DB-F83F-4223-BB0A-A145CB0B7008}" srcOrd="4" destOrd="0" presId="urn:microsoft.com/office/officeart/2005/8/layout/list1"/>
    <dgm:cxn modelId="{B6D800AE-C25C-48E2-9228-E161104A5695}" type="presParOf" srcId="{D61033DB-F83F-4223-BB0A-A145CB0B7008}" destId="{CE3C4C5A-10CB-44DB-9E2C-AE1D14E50D55}" srcOrd="0" destOrd="0" presId="urn:microsoft.com/office/officeart/2005/8/layout/list1"/>
    <dgm:cxn modelId="{7155D11C-9722-44B3-A143-F6DDD4804589}" type="presParOf" srcId="{D61033DB-F83F-4223-BB0A-A145CB0B7008}" destId="{472244BA-FE89-4EC8-BC28-A132EBBB6705}" srcOrd="1" destOrd="0" presId="urn:microsoft.com/office/officeart/2005/8/layout/list1"/>
    <dgm:cxn modelId="{E621727E-FA75-4974-8C36-A8E6386503F2}" type="presParOf" srcId="{4779C993-5CF2-45A1-BFEF-2693292DA4A8}" destId="{2F16D54A-B162-4E9D-8628-982348BE4444}" srcOrd="5" destOrd="0" presId="urn:microsoft.com/office/officeart/2005/8/layout/list1"/>
    <dgm:cxn modelId="{DD626D22-B838-4FF9-A7EC-4822348FAF0A}" type="presParOf" srcId="{4779C993-5CF2-45A1-BFEF-2693292DA4A8}" destId="{5917AD86-4BD0-4FB8-BC71-73F8385A68A0}" srcOrd="6" destOrd="0" presId="urn:microsoft.com/office/officeart/2005/8/layout/list1"/>
    <dgm:cxn modelId="{DBF0C4C0-5AF7-418F-842D-919E753C3B42}" type="presParOf" srcId="{4779C993-5CF2-45A1-BFEF-2693292DA4A8}" destId="{34CAC809-1F3F-403B-8850-A6336C64DA1E}" srcOrd="7" destOrd="0" presId="urn:microsoft.com/office/officeart/2005/8/layout/list1"/>
    <dgm:cxn modelId="{3A03151A-C503-4048-9F06-4CFA1FF9BA0B}" type="presParOf" srcId="{4779C993-5CF2-45A1-BFEF-2693292DA4A8}" destId="{349F1DF8-0C6C-449E-A68E-E28E6ADBEFEE}" srcOrd="8" destOrd="0" presId="urn:microsoft.com/office/officeart/2005/8/layout/list1"/>
    <dgm:cxn modelId="{905A55C8-927D-429D-99D4-C5A69F5AB7B9}" type="presParOf" srcId="{349F1DF8-0C6C-449E-A68E-E28E6ADBEFEE}" destId="{C3CF8E0A-597D-4FFA-B0E2-1F5FAAB46822}" srcOrd="0" destOrd="0" presId="urn:microsoft.com/office/officeart/2005/8/layout/list1"/>
    <dgm:cxn modelId="{C72A0367-9BD2-43DF-8D05-83B152978886}" type="presParOf" srcId="{349F1DF8-0C6C-449E-A68E-E28E6ADBEFEE}" destId="{57F1FDDD-9BDD-4908-8259-EEBD7E6BBF2B}" srcOrd="1" destOrd="0" presId="urn:microsoft.com/office/officeart/2005/8/layout/list1"/>
    <dgm:cxn modelId="{4D2FB382-AFBA-43E6-A539-55C3BE907138}" type="presParOf" srcId="{4779C993-5CF2-45A1-BFEF-2693292DA4A8}" destId="{D3B4FF4D-D5D5-4D0E-83BD-378729AAD251}" srcOrd="9" destOrd="0" presId="urn:microsoft.com/office/officeart/2005/8/layout/list1"/>
    <dgm:cxn modelId="{C4141ADA-7CEE-45B5-97F2-3159DEF471BE}" type="presParOf" srcId="{4779C993-5CF2-45A1-BFEF-2693292DA4A8}" destId="{FEEEAA96-DF44-45B3-ACE2-391CB6A6086F}" srcOrd="10" destOrd="0" presId="urn:microsoft.com/office/officeart/2005/8/layout/list1"/>
    <dgm:cxn modelId="{14E48EEC-91E9-4938-944A-2BA5858787A3}" type="presParOf" srcId="{4779C993-5CF2-45A1-BFEF-2693292DA4A8}" destId="{8635C99A-71F4-4851-B4AA-3F3F73E6FE64}" srcOrd="11" destOrd="0" presId="urn:microsoft.com/office/officeart/2005/8/layout/list1"/>
    <dgm:cxn modelId="{74432941-6003-488E-A5CD-0AD454737D6B}" type="presParOf" srcId="{4779C993-5CF2-45A1-BFEF-2693292DA4A8}" destId="{3B9C37F8-28BC-4C7F-8A9E-A4277CB52600}" srcOrd="12" destOrd="0" presId="urn:microsoft.com/office/officeart/2005/8/layout/list1"/>
    <dgm:cxn modelId="{2124CBE2-4A34-490C-AC45-65FDDC2D4E00}" type="presParOf" srcId="{3B9C37F8-28BC-4C7F-8A9E-A4277CB52600}" destId="{3DF20BF9-561F-44BA-9EC7-5981627E20F2}" srcOrd="0" destOrd="0" presId="urn:microsoft.com/office/officeart/2005/8/layout/list1"/>
    <dgm:cxn modelId="{4ACFB1B9-3311-4D6F-9DE1-EEB1B8074A17}" type="presParOf" srcId="{3B9C37F8-28BC-4C7F-8A9E-A4277CB52600}" destId="{03C6C52C-8C2A-4C8F-B4BE-AAF58A95E91A}" srcOrd="1" destOrd="0" presId="urn:microsoft.com/office/officeart/2005/8/layout/list1"/>
    <dgm:cxn modelId="{BAE77076-B15B-4743-B063-7AEF76592FA9}" type="presParOf" srcId="{4779C993-5CF2-45A1-BFEF-2693292DA4A8}" destId="{BF2F2A3A-AC9E-4BDC-8098-3646C37DCA4B}" srcOrd="13" destOrd="0" presId="urn:microsoft.com/office/officeart/2005/8/layout/list1"/>
    <dgm:cxn modelId="{3E5B496A-7C46-4E0C-974D-5DCD0919619D}" type="presParOf" srcId="{4779C993-5CF2-45A1-BFEF-2693292DA4A8}" destId="{F88DE0A3-A7C7-44D4-8B19-49DE4F5A42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82E6C6-7541-485C-A165-6634AE1A12A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F86C47-5550-4C9E-84AB-CFB0A5218E9E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Securing Higher and More Inclusive Growth</a:t>
          </a:r>
        </a:p>
      </dgm:t>
    </dgm:pt>
    <dgm:pt modelId="{6E3703A6-FA62-4E99-9B3E-B22554810724}" type="parTrans" cxnId="{82D1C623-8E53-4168-80B4-14A22EB7D9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69392DF-031E-4C87-BB6C-CBEFC29F5A4F}" type="sibTrans" cxnId="{82D1C623-8E53-4168-80B4-14A22EB7D9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A5E75D7-293F-4137-9B34-1053243219EB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19450" tIns="0" rIns="219450" bIns="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Outlook and Risks</a:t>
          </a:r>
        </a:p>
      </dgm:t>
    </dgm:pt>
    <dgm:pt modelId="{9DF710A1-BADC-40F2-A255-06176CD433C6}" type="parTrans" cxnId="{B9302AA5-6DD4-4F09-AB2A-EACFE9392404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3EA979B-81D3-4465-93F5-0DFEC4E09B9F}" type="sibTrans" cxnId="{B9302AA5-6DD4-4F09-AB2A-EACFE9392404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3E93CA6-7729-47B5-952A-FC3EF7D28032}">
      <dgm:prSet phldrT="[Text]" custT="1"/>
      <dgm:spPr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Maintaining Macrofinancial Stability</a:t>
          </a:r>
        </a:p>
      </dgm:t>
    </dgm:pt>
    <dgm:pt modelId="{F373F0E8-FC41-40EC-BA14-21087E2A075A}" type="parTrans" cxnId="{5E2A7E77-DE00-4E79-A3E9-3E55FAA205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4940FF1-8B54-4478-92B7-78E7CFF34B06}" type="sibTrans" cxnId="{5E2A7E77-DE00-4E79-A3E9-3E55FAA20551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5F1E410-B4E6-4BB2-8BF9-2F8751E353B2}">
      <dgm:prSet phldrT="[Text]" custT="1"/>
      <dgm:spPr>
        <a:gradFill flip="none" rotWithShape="1">
          <a:gsLst>
            <a:gs pos="0">
              <a:srgbClr val="1F497D">
                <a:lumMod val="60000"/>
                <a:lumOff val="40000"/>
              </a:srgbClr>
            </a:gs>
            <a:gs pos="45000">
              <a:srgbClr val="4F81BD">
                <a:lumMod val="60000"/>
                <a:lumOff val="40000"/>
              </a:srgbClr>
            </a:gs>
            <a:gs pos="100000">
              <a:srgbClr val="4F81BD">
                <a:lumMod val="60000"/>
                <a:lumOff val="4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19450" tIns="0" rIns="219450" bIns="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Key Takeaways and IMF’s Role</a:t>
          </a:r>
        </a:p>
      </dgm:t>
    </dgm:pt>
    <dgm:pt modelId="{0502D0D5-30FC-4639-BE5A-C48EECF238A7}" type="parTrans" cxnId="{D45A2132-1757-4269-83F8-EBC8571CCF2E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77756ED-4CE8-48DB-85AB-E1B9CE925E24}" type="sibTrans" cxnId="{D45A2132-1757-4269-83F8-EBC8571CCF2E}">
      <dgm:prSet/>
      <dgm:spPr/>
      <dgm:t>
        <a:bodyPr/>
        <a:lstStyle/>
        <a:p>
          <a:endParaRPr lang="en-US" sz="3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779C993-5CF2-45A1-BFEF-2693292DA4A8}" type="pres">
      <dgm:prSet presAssocID="{6582E6C6-7541-485C-A165-6634AE1A12AB}" presName="linear" presStyleCnt="0">
        <dgm:presLayoutVars>
          <dgm:dir/>
          <dgm:animLvl val="lvl"/>
          <dgm:resizeHandles val="exact"/>
        </dgm:presLayoutVars>
      </dgm:prSet>
      <dgm:spPr/>
    </dgm:pt>
    <dgm:pt modelId="{D467F852-9A4E-4B89-81D8-65F466413114}" type="pres">
      <dgm:prSet presAssocID="{9A5E75D7-293F-4137-9B34-1053243219EB}" presName="parentLin" presStyleCnt="0"/>
      <dgm:spPr/>
    </dgm:pt>
    <dgm:pt modelId="{B44F8788-0B93-4B19-8F0D-42E254DEDA5B}" type="pres">
      <dgm:prSet presAssocID="{9A5E75D7-293F-4137-9B34-1053243219EB}" presName="parentLeftMargin" presStyleLbl="node1" presStyleIdx="0" presStyleCnt="4"/>
      <dgm:spPr/>
    </dgm:pt>
    <dgm:pt modelId="{C6C7B135-3DA5-4A75-874A-04E02B774B4F}" type="pres">
      <dgm:prSet presAssocID="{9A5E75D7-293F-4137-9B34-1053243219EB}" presName="parentText" presStyleLbl="node1" presStyleIdx="0" presStyleCnt="4" custScaleX="110246" custLinFactNeighborX="36749">
        <dgm:presLayoutVars>
          <dgm:chMax val="0"/>
          <dgm:bulletEnabled val="1"/>
        </dgm:presLayoutVars>
      </dgm:prSet>
      <dgm:spPr>
        <a:xfrm>
          <a:off x="567110" y="9403"/>
          <a:ext cx="6400804" cy="944640"/>
        </a:xfrm>
        <a:prstGeom prst="roundRect">
          <a:avLst/>
        </a:prstGeom>
      </dgm:spPr>
    </dgm:pt>
    <dgm:pt modelId="{05CD5DFA-EB45-4197-9CC2-79830473B4A9}" type="pres">
      <dgm:prSet presAssocID="{9A5E75D7-293F-4137-9B34-1053243219EB}" presName="negativeSpace" presStyleCnt="0"/>
      <dgm:spPr/>
    </dgm:pt>
    <dgm:pt modelId="{399AE464-07C1-458E-A5F1-DA780818470B}" type="pres">
      <dgm:prSet presAssocID="{9A5E75D7-293F-4137-9B34-1053243219EB}" presName="childText" presStyleLbl="conFgAcc1" presStyleIdx="0" presStyleCnt="4" custScaleX="90953" custScaleY="91300">
        <dgm:presLayoutVars>
          <dgm:bulletEnabled val="1"/>
        </dgm:presLayoutVars>
      </dgm:prSet>
      <dgm:spPr/>
    </dgm:pt>
    <dgm:pt modelId="{351A6BC6-F6D1-4E74-8069-A5AC5C4C25B7}" type="pres">
      <dgm:prSet presAssocID="{A3EA979B-81D3-4465-93F5-0DFEC4E09B9F}" presName="spaceBetweenRectangles" presStyleCnt="0"/>
      <dgm:spPr/>
    </dgm:pt>
    <dgm:pt modelId="{D61033DB-F83F-4223-BB0A-A145CB0B7008}" type="pres">
      <dgm:prSet presAssocID="{93E93CA6-7729-47B5-952A-FC3EF7D28032}" presName="parentLin" presStyleCnt="0"/>
      <dgm:spPr/>
    </dgm:pt>
    <dgm:pt modelId="{CE3C4C5A-10CB-44DB-9E2C-AE1D14E50D55}" type="pres">
      <dgm:prSet presAssocID="{93E93CA6-7729-47B5-952A-FC3EF7D28032}" presName="parentLeftMargin" presStyleLbl="node1" presStyleIdx="0" presStyleCnt="4"/>
      <dgm:spPr/>
    </dgm:pt>
    <dgm:pt modelId="{472244BA-FE89-4EC8-BC28-A132EBBB6705}" type="pres">
      <dgm:prSet presAssocID="{93E93CA6-7729-47B5-952A-FC3EF7D28032}" presName="parentText" presStyleLbl="node1" presStyleIdx="1" presStyleCnt="4" custScaleX="110246" custLinFactNeighborX="36749">
        <dgm:presLayoutVars>
          <dgm:chMax val="0"/>
          <dgm:bulletEnabled val="1"/>
        </dgm:presLayoutVars>
      </dgm:prSet>
      <dgm:spPr/>
    </dgm:pt>
    <dgm:pt modelId="{2F16D54A-B162-4E9D-8628-982348BE4444}" type="pres">
      <dgm:prSet presAssocID="{93E93CA6-7729-47B5-952A-FC3EF7D28032}" presName="negativeSpace" presStyleCnt="0"/>
      <dgm:spPr/>
    </dgm:pt>
    <dgm:pt modelId="{5917AD86-4BD0-4FB8-BC71-73F8385A68A0}" type="pres">
      <dgm:prSet presAssocID="{93E93CA6-7729-47B5-952A-FC3EF7D28032}" presName="childText" presStyleLbl="conFgAcc1" presStyleIdx="1" presStyleCnt="4" custScaleX="90953" custScaleY="91300">
        <dgm:presLayoutVars>
          <dgm:bulletEnabled val="1"/>
        </dgm:presLayoutVars>
      </dgm:prSet>
      <dgm:spPr/>
    </dgm:pt>
    <dgm:pt modelId="{34CAC809-1F3F-403B-8850-A6336C64DA1E}" type="pres">
      <dgm:prSet presAssocID="{C4940FF1-8B54-4478-92B7-78E7CFF34B06}" presName="spaceBetweenRectangles" presStyleCnt="0"/>
      <dgm:spPr/>
    </dgm:pt>
    <dgm:pt modelId="{349F1DF8-0C6C-449E-A68E-E28E6ADBEFEE}" type="pres">
      <dgm:prSet presAssocID="{7FF86C47-5550-4C9E-84AB-CFB0A5218E9E}" presName="parentLin" presStyleCnt="0"/>
      <dgm:spPr/>
    </dgm:pt>
    <dgm:pt modelId="{C3CF8E0A-597D-4FFA-B0E2-1F5FAAB46822}" type="pres">
      <dgm:prSet presAssocID="{7FF86C47-5550-4C9E-84AB-CFB0A5218E9E}" presName="parentLeftMargin" presStyleLbl="node1" presStyleIdx="1" presStyleCnt="4"/>
      <dgm:spPr/>
    </dgm:pt>
    <dgm:pt modelId="{57F1FDDD-9BDD-4908-8259-EEBD7E6BBF2B}" type="pres">
      <dgm:prSet presAssocID="{7FF86C47-5550-4C9E-84AB-CFB0A5218E9E}" presName="parentText" presStyleLbl="node1" presStyleIdx="2" presStyleCnt="4" custScaleX="110246" custScaleY="103252" custLinFactNeighborX="26705" custLinFactNeighborY="2042">
        <dgm:presLayoutVars>
          <dgm:chMax val="0"/>
          <dgm:bulletEnabled val="1"/>
        </dgm:presLayoutVars>
      </dgm:prSet>
      <dgm:spPr/>
    </dgm:pt>
    <dgm:pt modelId="{D3B4FF4D-D5D5-4D0E-83BD-378729AAD251}" type="pres">
      <dgm:prSet presAssocID="{7FF86C47-5550-4C9E-84AB-CFB0A5218E9E}" presName="negativeSpace" presStyleCnt="0"/>
      <dgm:spPr/>
    </dgm:pt>
    <dgm:pt modelId="{FEEEAA96-DF44-45B3-ACE2-391CB6A6086F}" type="pres">
      <dgm:prSet presAssocID="{7FF86C47-5550-4C9E-84AB-CFB0A5218E9E}" presName="childText" presStyleLbl="conFgAcc1" presStyleIdx="2" presStyleCnt="4" custScaleX="90953" custScaleY="91300" custLinFactNeighborY="-39716">
        <dgm:presLayoutVars>
          <dgm:bulletEnabled val="1"/>
        </dgm:presLayoutVars>
      </dgm:prSet>
      <dgm:spPr>
        <a:ln>
          <a:solidFill>
            <a:schemeClr val="accent1">
              <a:hueOff val="0"/>
              <a:satOff val="0"/>
              <a:lumOff val="0"/>
            </a:schemeClr>
          </a:solidFill>
        </a:ln>
      </dgm:spPr>
    </dgm:pt>
    <dgm:pt modelId="{8635C99A-71F4-4851-B4AA-3F3F73E6FE64}" type="pres">
      <dgm:prSet presAssocID="{F69392DF-031E-4C87-BB6C-CBEFC29F5A4F}" presName="spaceBetweenRectangles" presStyleCnt="0"/>
      <dgm:spPr/>
    </dgm:pt>
    <dgm:pt modelId="{3B9C37F8-28BC-4C7F-8A9E-A4277CB52600}" type="pres">
      <dgm:prSet presAssocID="{A5F1E410-B4E6-4BB2-8BF9-2F8751E353B2}" presName="parentLin" presStyleCnt="0"/>
      <dgm:spPr/>
    </dgm:pt>
    <dgm:pt modelId="{3DF20BF9-561F-44BA-9EC7-5981627E20F2}" type="pres">
      <dgm:prSet presAssocID="{A5F1E410-B4E6-4BB2-8BF9-2F8751E353B2}" presName="parentLeftMargin" presStyleLbl="node1" presStyleIdx="2" presStyleCnt="4"/>
      <dgm:spPr/>
    </dgm:pt>
    <dgm:pt modelId="{03C6C52C-8C2A-4C8F-B4BE-AAF58A95E91A}" type="pres">
      <dgm:prSet presAssocID="{A5F1E410-B4E6-4BB2-8BF9-2F8751E353B2}" presName="parentText" presStyleLbl="node1" presStyleIdx="3" presStyleCnt="4" custScaleX="110246" custLinFactNeighborX="36749">
        <dgm:presLayoutVars>
          <dgm:chMax val="0"/>
          <dgm:bulletEnabled val="1"/>
        </dgm:presLayoutVars>
      </dgm:prSet>
      <dgm:spPr>
        <a:xfrm>
          <a:off x="567110" y="4184213"/>
          <a:ext cx="6400804" cy="944640"/>
        </a:xfrm>
        <a:prstGeom prst="roundRect">
          <a:avLst/>
        </a:prstGeom>
      </dgm:spPr>
    </dgm:pt>
    <dgm:pt modelId="{BF2F2A3A-AC9E-4BDC-8098-3646C37DCA4B}" type="pres">
      <dgm:prSet presAssocID="{A5F1E410-B4E6-4BB2-8BF9-2F8751E353B2}" presName="negativeSpace" presStyleCnt="0"/>
      <dgm:spPr/>
    </dgm:pt>
    <dgm:pt modelId="{F88DE0A3-A7C7-44D4-8B19-49DE4F5A428C}" type="pres">
      <dgm:prSet presAssocID="{A5F1E410-B4E6-4BB2-8BF9-2F8751E353B2}" presName="childText" presStyleLbl="conFgAcc1" presStyleIdx="3" presStyleCnt="4" custScaleX="90953" custScaleY="91300">
        <dgm:presLayoutVars>
          <dgm:bulletEnabled val="1"/>
        </dgm:presLayoutVars>
      </dgm:prSet>
      <dgm:spPr/>
    </dgm:pt>
  </dgm:ptLst>
  <dgm:cxnLst>
    <dgm:cxn modelId="{1CBC520D-08B7-48A0-8744-0CD3F4D2F6EE}" type="presOf" srcId="{9A5E75D7-293F-4137-9B34-1053243219EB}" destId="{C6C7B135-3DA5-4A75-874A-04E02B774B4F}" srcOrd="1" destOrd="0" presId="urn:microsoft.com/office/officeart/2005/8/layout/list1"/>
    <dgm:cxn modelId="{ED82C11A-74DB-45BD-B597-F6C9642C96C6}" type="presOf" srcId="{93E93CA6-7729-47B5-952A-FC3EF7D28032}" destId="{472244BA-FE89-4EC8-BC28-A132EBBB6705}" srcOrd="1" destOrd="0" presId="urn:microsoft.com/office/officeart/2005/8/layout/list1"/>
    <dgm:cxn modelId="{82D1C623-8E53-4168-80B4-14A22EB7D951}" srcId="{6582E6C6-7541-485C-A165-6634AE1A12AB}" destId="{7FF86C47-5550-4C9E-84AB-CFB0A5218E9E}" srcOrd="2" destOrd="0" parTransId="{6E3703A6-FA62-4E99-9B3E-B22554810724}" sibTransId="{F69392DF-031E-4C87-BB6C-CBEFC29F5A4F}"/>
    <dgm:cxn modelId="{E9997D24-57F3-4C74-A630-E1297869608A}" type="presOf" srcId="{A5F1E410-B4E6-4BB2-8BF9-2F8751E353B2}" destId="{3DF20BF9-561F-44BA-9EC7-5981627E20F2}" srcOrd="0" destOrd="0" presId="urn:microsoft.com/office/officeart/2005/8/layout/list1"/>
    <dgm:cxn modelId="{D45A2132-1757-4269-83F8-EBC8571CCF2E}" srcId="{6582E6C6-7541-485C-A165-6634AE1A12AB}" destId="{A5F1E410-B4E6-4BB2-8BF9-2F8751E353B2}" srcOrd="3" destOrd="0" parTransId="{0502D0D5-30FC-4639-BE5A-C48EECF238A7}" sibTransId="{A77756ED-4CE8-48DB-85AB-E1B9CE925E24}"/>
    <dgm:cxn modelId="{A3383068-086E-48B7-8A3A-D46784C4D21F}" type="presOf" srcId="{7FF86C47-5550-4C9E-84AB-CFB0A5218E9E}" destId="{C3CF8E0A-597D-4FFA-B0E2-1F5FAAB46822}" srcOrd="0" destOrd="0" presId="urn:microsoft.com/office/officeart/2005/8/layout/list1"/>
    <dgm:cxn modelId="{58573171-E904-4F0D-9525-575E216E8CAD}" type="presOf" srcId="{7FF86C47-5550-4C9E-84AB-CFB0A5218E9E}" destId="{57F1FDDD-9BDD-4908-8259-EEBD7E6BBF2B}" srcOrd="1" destOrd="0" presId="urn:microsoft.com/office/officeart/2005/8/layout/list1"/>
    <dgm:cxn modelId="{5E2A7E77-DE00-4E79-A3E9-3E55FAA20551}" srcId="{6582E6C6-7541-485C-A165-6634AE1A12AB}" destId="{93E93CA6-7729-47B5-952A-FC3EF7D28032}" srcOrd="1" destOrd="0" parTransId="{F373F0E8-FC41-40EC-BA14-21087E2A075A}" sibTransId="{C4940FF1-8B54-4478-92B7-78E7CFF34B06}"/>
    <dgm:cxn modelId="{6D261889-1DB9-44E1-A974-C68CD74244B2}" type="presOf" srcId="{9A5E75D7-293F-4137-9B34-1053243219EB}" destId="{B44F8788-0B93-4B19-8F0D-42E254DEDA5B}" srcOrd="0" destOrd="0" presId="urn:microsoft.com/office/officeart/2005/8/layout/list1"/>
    <dgm:cxn modelId="{8B8E8E8F-10A7-444A-9709-56CDB8FE1E53}" type="presOf" srcId="{93E93CA6-7729-47B5-952A-FC3EF7D28032}" destId="{CE3C4C5A-10CB-44DB-9E2C-AE1D14E50D55}" srcOrd="0" destOrd="0" presId="urn:microsoft.com/office/officeart/2005/8/layout/list1"/>
    <dgm:cxn modelId="{B9302AA5-6DD4-4F09-AB2A-EACFE9392404}" srcId="{6582E6C6-7541-485C-A165-6634AE1A12AB}" destId="{9A5E75D7-293F-4137-9B34-1053243219EB}" srcOrd="0" destOrd="0" parTransId="{9DF710A1-BADC-40F2-A255-06176CD433C6}" sibTransId="{A3EA979B-81D3-4465-93F5-0DFEC4E09B9F}"/>
    <dgm:cxn modelId="{7F3A51D1-378B-490D-A669-7EED8A52AAEE}" type="presOf" srcId="{6582E6C6-7541-485C-A165-6634AE1A12AB}" destId="{4779C993-5CF2-45A1-BFEF-2693292DA4A8}" srcOrd="0" destOrd="0" presId="urn:microsoft.com/office/officeart/2005/8/layout/list1"/>
    <dgm:cxn modelId="{DD5660EB-01FD-4BEF-88C5-0B57DA26B542}" type="presOf" srcId="{A5F1E410-B4E6-4BB2-8BF9-2F8751E353B2}" destId="{03C6C52C-8C2A-4C8F-B4BE-AAF58A95E91A}" srcOrd="1" destOrd="0" presId="urn:microsoft.com/office/officeart/2005/8/layout/list1"/>
    <dgm:cxn modelId="{2E9AC672-1C90-46B0-9B9E-AEF697404A6E}" type="presParOf" srcId="{4779C993-5CF2-45A1-BFEF-2693292DA4A8}" destId="{D467F852-9A4E-4B89-81D8-65F466413114}" srcOrd="0" destOrd="0" presId="urn:microsoft.com/office/officeart/2005/8/layout/list1"/>
    <dgm:cxn modelId="{268A304A-9B61-4F51-9810-7CFDF3CA0726}" type="presParOf" srcId="{D467F852-9A4E-4B89-81D8-65F466413114}" destId="{B44F8788-0B93-4B19-8F0D-42E254DEDA5B}" srcOrd="0" destOrd="0" presId="urn:microsoft.com/office/officeart/2005/8/layout/list1"/>
    <dgm:cxn modelId="{48FF0D6C-68F5-4A6E-885C-1E6F024E3026}" type="presParOf" srcId="{D467F852-9A4E-4B89-81D8-65F466413114}" destId="{C6C7B135-3DA5-4A75-874A-04E02B774B4F}" srcOrd="1" destOrd="0" presId="urn:microsoft.com/office/officeart/2005/8/layout/list1"/>
    <dgm:cxn modelId="{2F742E62-6073-4603-A8BD-C2342AF124AF}" type="presParOf" srcId="{4779C993-5CF2-45A1-BFEF-2693292DA4A8}" destId="{05CD5DFA-EB45-4197-9CC2-79830473B4A9}" srcOrd="1" destOrd="0" presId="urn:microsoft.com/office/officeart/2005/8/layout/list1"/>
    <dgm:cxn modelId="{960BB31D-B6AA-4701-9E67-51B198882E64}" type="presParOf" srcId="{4779C993-5CF2-45A1-BFEF-2693292DA4A8}" destId="{399AE464-07C1-458E-A5F1-DA780818470B}" srcOrd="2" destOrd="0" presId="urn:microsoft.com/office/officeart/2005/8/layout/list1"/>
    <dgm:cxn modelId="{EC046E25-5E31-440E-B6D7-CB4D6D604887}" type="presParOf" srcId="{4779C993-5CF2-45A1-BFEF-2693292DA4A8}" destId="{351A6BC6-F6D1-4E74-8069-A5AC5C4C25B7}" srcOrd="3" destOrd="0" presId="urn:microsoft.com/office/officeart/2005/8/layout/list1"/>
    <dgm:cxn modelId="{7A80590D-BC78-490A-8B8A-F2BCF0852B4E}" type="presParOf" srcId="{4779C993-5CF2-45A1-BFEF-2693292DA4A8}" destId="{D61033DB-F83F-4223-BB0A-A145CB0B7008}" srcOrd="4" destOrd="0" presId="urn:microsoft.com/office/officeart/2005/8/layout/list1"/>
    <dgm:cxn modelId="{B6D800AE-C25C-48E2-9228-E161104A5695}" type="presParOf" srcId="{D61033DB-F83F-4223-BB0A-A145CB0B7008}" destId="{CE3C4C5A-10CB-44DB-9E2C-AE1D14E50D55}" srcOrd="0" destOrd="0" presId="urn:microsoft.com/office/officeart/2005/8/layout/list1"/>
    <dgm:cxn modelId="{7155D11C-9722-44B3-A143-F6DDD4804589}" type="presParOf" srcId="{D61033DB-F83F-4223-BB0A-A145CB0B7008}" destId="{472244BA-FE89-4EC8-BC28-A132EBBB6705}" srcOrd="1" destOrd="0" presId="urn:microsoft.com/office/officeart/2005/8/layout/list1"/>
    <dgm:cxn modelId="{E621727E-FA75-4974-8C36-A8E6386503F2}" type="presParOf" srcId="{4779C993-5CF2-45A1-BFEF-2693292DA4A8}" destId="{2F16D54A-B162-4E9D-8628-982348BE4444}" srcOrd="5" destOrd="0" presId="urn:microsoft.com/office/officeart/2005/8/layout/list1"/>
    <dgm:cxn modelId="{DD626D22-B838-4FF9-A7EC-4822348FAF0A}" type="presParOf" srcId="{4779C993-5CF2-45A1-BFEF-2693292DA4A8}" destId="{5917AD86-4BD0-4FB8-BC71-73F8385A68A0}" srcOrd="6" destOrd="0" presId="urn:microsoft.com/office/officeart/2005/8/layout/list1"/>
    <dgm:cxn modelId="{DBF0C4C0-5AF7-418F-842D-919E753C3B42}" type="presParOf" srcId="{4779C993-5CF2-45A1-BFEF-2693292DA4A8}" destId="{34CAC809-1F3F-403B-8850-A6336C64DA1E}" srcOrd="7" destOrd="0" presId="urn:microsoft.com/office/officeart/2005/8/layout/list1"/>
    <dgm:cxn modelId="{3A03151A-C503-4048-9F06-4CFA1FF9BA0B}" type="presParOf" srcId="{4779C993-5CF2-45A1-BFEF-2693292DA4A8}" destId="{349F1DF8-0C6C-449E-A68E-E28E6ADBEFEE}" srcOrd="8" destOrd="0" presId="urn:microsoft.com/office/officeart/2005/8/layout/list1"/>
    <dgm:cxn modelId="{905A55C8-927D-429D-99D4-C5A69F5AB7B9}" type="presParOf" srcId="{349F1DF8-0C6C-449E-A68E-E28E6ADBEFEE}" destId="{C3CF8E0A-597D-4FFA-B0E2-1F5FAAB46822}" srcOrd="0" destOrd="0" presId="urn:microsoft.com/office/officeart/2005/8/layout/list1"/>
    <dgm:cxn modelId="{C72A0367-9BD2-43DF-8D05-83B152978886}" type="presParOf" srcId="{349F1DF8-0C6C-449E-A68E-E28E6ADBEFEE}" destId="{57F1FDDD-9BDD-4908-8259-EEBD7E6BBF2B}" srcOrd="1" destOrd="0" presId="urn:microsoft.com/office/officeart/2005/8/layout/list1"/>
    <dgm:cxn modelId="{4D2FB382-AFBA-43E6-A539-55C3BE907138}" type="presParOf" srcId="{4779C993-5CF2-45A1-BFEF-2693292DA4A8}" destId="{D3B4FF4D-D5D5-4D0E-83BD-378729AAD251}" srcOrd="9" destOrd="0" presId="urn:microsoft.com/office/officeart/2005/8/layout/list1"/>
    <dgm:cxn modelId="{C4141ADA-7CEE-45B5-97F2-3159DEF471BE}" type="presParOf" srcId="{4779C993-5CF2-45A1-BFEF-2693292DA4A8}" destId="{FEEEAA96-DF44-45B3-ACE2-391CB6A6086F}" srcOrd="10" destOrd="0" presId="urn:microsoft.com/office/officeart/2005/8/layout/list1"/>
    <dgm:cxn modelId="{14E48EEC-91E9-4938-944A-2BA5858787A3}" type="presParOf" srcId="{4779C993-5CF2-45A1-BFEF-2693292DA4A8}" destId="{8635C99A-71F4-4851-B4AA-3F3F73E6FE64}" srcOrd="11" destOrd="0" presId="urn:microsoft.com/office/officeart/2005/8/layout/list1"/>
    <dgm:cxn modelId="{74432941-6003-488E-A5CD-0AD454737D6B}" type="presParOf" srcId="{4779C993-5CF2-45A1-BFEF-2693292DA4A8}" destId="{3B9C37F8-28BC-4C7F-8A9E-A4277CB52600}" srcOrd="12" destOrd="0" presId="urn:microsoft.com/office/officeart/2005/8/layout/list1"/>
    <dgm:cxn modelId="{2124CBE2-4A34-490C-AC45-65FDDC2D4E00}" type="presParOf" srcId="{3B9C37F8-28BC-4C7F-8A9E-A4277CB52600}" destId="{3DF20BF9-561F-44BA-9EC7-5981627E20F2}" srcOrd="0" destOrd="0" presId="urn:microsoft.com/office/officeart/2005/8/layout/list1"/>
    <dgm:cxn modelId="{4ACFB1B9-3311-4D6F-9DE1-EEB1B8074A17}" type="presParOf" srcId="{3B9C37F8-28BC-4C7F-8A9E-A4277CB52600}" destId="{03C6C52C-8C2A-4C8F-B4BE-AAF58A95E91A}" srcOrd="1" destOrd="0" presId="urn:microsoft.com/office/officeart/2005/8/layout/list1"/>
    <dgm:cxn modelId="{BAE77076-B15B-4743-B063-7AEF76592FA9}" type="presParOf" srcId="{4779C993-5CF2-45A1-BFEF-2693292DA4A8}" destId="{BF2F2A3A-AC9E-4BDC-8098-3646C37DCA4B}" srcOrd="13" destOrd="0" presId="urn:microsoft.com/office/officeart/2005/8/layout/list1"/>
    <dgm:cxn modelId="{3E5B496A-7C46-4E0C-974D-5DCD0919619D}" type="presParOf" srcId="{4779C993-5CF2-45A1-BFEF-2693292DA4A8}" destId="{F88DE0A3-A7C7-44D4-8B19-49DE4F5A42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AE464-07C1-458E-A5F1-DA780818470B}">
      <dsp:nvSpPr>
        <dsp:cNvPr id="0" name=""/>
        <dsp:cNvSpPr/>
      </dsp:nvSpPr>
      <dsp:spPr>
        <a:xfrm>
          <a:off x="0" y="48172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7B135-3DA5-4A75-874A-04E02B774B4F}">
      <dsp:nvSpPr>
        <dsp:cNvPr id="0" name=""/>
        <dsp:cNvSpPr/>
      </dsp:nvSpPr>
      <dsp:spPr>
        <a:xfrm>
          <a:off x="567110" y="9403"/>
          <a:ext cx="6400804" cy="944640"/>
        </a:xfrm>
        <a:prstGeom prst="roundRect">
          <a:avLst/>
        </a:prstGeom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45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Outlook and Risks</a:t>
          </a:r>
        </a:p>
      </dsp:txBody>
      <dsp:txXfrm>
        <a:off x="613224" y="55517"/>
        <a:ext cx="6308576" cy="852412"/>
      </dsp:txXfrm>
    </dsp:sp>
    <dsp:sp modelId="{5917AD86-4BD0-4FB8-BC71-73F8385A68A0}">
      <dsp:nvSpPr>
        <dsp:cNvPr id="0" name=""/>
        <dsp:cNvSpPr/>
      </dsp:nvSpPr>
      <dsp:spPr>
        <a:xfrm>
          <a:off x="0" y="1863086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244BA-FE89-4EC8-BC28-A132EBBB6705}">
      <dsp:nvSpPr>
        <dsp:cNvPr id="0" name=""/>
        <dsp:cNvSpPr/>
      </dsp:nvSpPr>
      <dsp:spPr>
        <a:xfrm>
          <a:off x="567110" y="1390766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Maintaining Macrofinancial Stability</a:t>
          </a:r>
        </a:p>
      </dsp:txBody>
      <dsp:txXfrm>
        <a:off x="613224" y="1436880"/>
        <a:ext cx="6308576" cy="852412"/>
      </dsp:txXfrm>
    </dsp:sp>
    <dsp:sp modelId="{FEEEAA96-DF44-45B3-ACE2-391CB6A6086F}">
      <dsp:nvSpPr>
        <dsp:cNvPr id="0" name=""/>
        <dsp:cNvSpPr/>
      </dsp:nvSpPr>
      <dsp:spPr>
        <a:xfrm>
          <a:off x="0" y="3206540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1FDDD-9BDD-4908-8259-EEBD7E6BBF2B}">
      <dsp:nvSpPr>
        <dsp:cNvPr id="0" name=""/>
        <dsp:cNvSpPr/>
      </dsp:nvSpPr>
      <dsp:spPr>
        <a:xfrm>
          <a:off x="525457" y="2791419"/>
          <a:ext cx="6400804" cy="975359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Securing Higher and More Inclusive Growth</a:t>
          </a:r>
        </a:p>
      </dsp:txBody>
      <dsp:txXfrm>
        <a:off x="573070" y="2839032"/>
        <a:ext cx="6305578" cy="880133"/>
      </dsp:txXfrm>
    </dsp:sp>
    <dsp:sp modelId="{F88DE0A3-A7C7-44D4-8B19-49DE4F5A428C}">
      <dsp:nvSpPr>
        <dsp:cNvPr id="0" name=""/>
        <dsp:cNvSpPr/>
      </dsp:nvSpPr>
      <dsp:spPr>
        <a:xfrm>
          <a:off x="0" y="465653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6C52C-8C2A-4C8F-B4BE-AAF58A95E91A}">
      <dsp:nvSpPr>
        <dsp:cNvPr id="0" name=""/>
        <dsp:cNvSpPr/>
      </dsp:nvSpPr>
      <dsp:spPr>
        <a:xfrm>
          <a:off x="567110" y="4184213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Key Takeaways and IMF’s Role</a:t>
          </a:r>
        </a:p>
      </dsp:txBody>
      <dsp:txXfrm>
        <a:off x="613224" y="4230327"/>
        <a:ext cx="6308576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AE464-07C1-458E-A5F1-DA780818470B}">
      <dsp:nvSpPr>
        <dsp:cNvPr id="0" name=""/>
        <dsp:cNvSpPr/>
      </dsp:nvSpPr>
      <dsp:spPr>
        <a:xfrm>
          <a:off x="0" y="48172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7B135-3DA5-4A75-874A-04E02B774B4F}">
      <dsp:nvSpPr>
        <dsp:cNvPr id="0" name=""/>
        <dsp:cNvSpPr/>
      </dsp:nvSpPr>
      <dsp:spPr>
        <a:xfrm>
          <a:off x="567110" y="9403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Outlook and Risks</a:t>
          </a:r>
        </a:p>
      </dsp:txBody>
      <dsp:txXfrm>
        <a:off x="613224" y="55517"/>
        <a:ext cx="6308576" cy="852412"/>
      </dsp:txXfrm>
    </dsp:sp>
    <dsp:sp modelId="{5917AD86-4BD0-4FB8-BC71-73F8385A68A0}">
      <dsp:nvSpPr>
        <dsp:cNvPr id="0" name=""/>
        <dsp:cNvSpPr/>
      </dsp:nvSpPr>
      <dsp:spPr>
        <a:xfrm>
          <a:off x="0" y="1863086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244BA-FE89-4EC8-BC28-A132EBBB6705}">
      <dsp:nvSpPr>
        <dsp:cNvPr id="0" name=""/>
        <dsp:cNvSpPr/>
      </dsp:nvSpPr>
      <dsp:spPr>
        <a:xfrm>
          <a:off x="567110" y="1390766"/>
          <a:ext cx="6400804" cy="944640"/>
        </a:xfrm>
        <a:prstGeom prst="roundRect">
          <a:avLst/>
        </a:prstGeom>
        <a:gradFill flip="none" rotWithShape="1">
          <a:gsLst>
            <a:gs pos="0">
              <a:srgbClr val="1F497D">
                <a:lumMod val="60000"/>
                <a:lumOff val="40000"/>
              </a:srgbClr>
            </a:gs>
            <a:gs pos="45000">
              <a:srgbClr val="4F81BD">
                <a:lumMod val="60000"/>
                <a:lumOff val="40000"/>
              </a:srgbClr>
            </a:gs>
            <a:gs pos="100000">
              <a:srgbClr val="4F81BD">
                <a:lumMod val="60000"/>
                <a:lumOff val="4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Maintaining Macrofinancial Stability</a:t>
          </a:r>
        </a:p>
      </dsp:txBody>
      <dsp:txXfrm>
        <a:off x="613224" y="1436880"/>
        <a:ext cx="6308576" cy="852412"/>
      </dsp:txXfrm>
    </dsp:sp>
    <dsp:sp modelId="{FEEEAA96-DF44-45B3-ACE2-391CB6A6086F}">
      <dsp:nvSpPr>
        <dsp:cNvPr id="0" name=""/>
        <dsp:cNvSpPr/>
      </dsp:nvSpPr>
      <dsp:spPr>
        <a:xfrm>
          <a:off x="0" y="3206540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1FDDD-9BDD-4908-8259-EEBD7E6BBF2B}">
      <dsp:nvSpPr>
        <dsp:cNvPr id="0" name=""/>
        <dsp:cNvSpPr/>
      </dsp:nvSpPr>
      <dsp:spPr>
        <a:xfrm>
          <a:off x="525457" y="2791419"/>
          <a:ext cx="6400804" cy="975359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Securing Higher and More Inclusive Growth</a:t>
          </a:r>
        </a:p>
      </dsp:txBody>
      <dsp:txXfrm>
        <a:off x="573070" y="2839032"/>
        <a:ext cx="6305578" cy="880133"/>
      </dsp:txXfrm>
    </dsp:sp>
    <dsp:sp modelId="{F88DE0A3-A7C7-44D4-8B19-49DE4F5A428C}">
      <dsp:nvSpPr>
        <dsp:cNvPr id="0" name=""/>
        <dsp:cNvSpPr/>
      </dsp:nvSpPr>
      <dsp:spPr>
        <a:xfrm>
          <a:off x="0" y="465653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6C52C-8C2A-4C8F-B4BE-AAF58A95E91A}">
      <dsp:nvSpPr>
        <dsp:cNvPr id="0" name=""/>
        <dsp:cNvSpPr/>
      </dsp:nvSpPr>
      <dsp:spPr>
        <a:xfrm>
          <a:off x="567110" y="4184213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Key Takeaways and IMF’s Role</a:t>
          </a:r>
        </a:p>
      </dsp:txBody>
      <dsp:txXfrm>
        <a:off x="613224" y="4230327"/>
        <a:ext cx="6308576" cy="85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AE464-07C1-458E-A5F1-DA780818470B}">
      <dsp:nvSpPr>
        <dsp:cNvPr id="0" name=""/>
        <dsp:cNvSpPr/>
      </dsp:nvSpPr>
      <dsp:spPr>
        <a:xfrm>
          <a:off x="0" y="48172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7B135-3DA5-4A75-874A-04E02B774B4F}">
      <dsp:nvSpPr>
        <dsp:cNvPr id="0" name=""/>
        <dsp:cNvSpPr/>
      </dsp:nvSpPr>
      <dsp:spPr>
        <a:xfrm>
          <a:off x="567110" y="9403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Outlook and Risks</a:t>
          </a:r>
        </a:p>
      </dsp:txBody>
      <dsp:txXfrm>
        <a:off x="613224" y="55517"/>
        <a:ext cx="6308576" cy="852412"/>
      </dsp:txXfrm>
    </dsp:sp>
    <dsp:sp modelId="{5917AD86-4BD0-4FB8-BC71-73F8385A68A0}">
      <dsp:nvSpPr>
        <dsp:cNvPr id="0" name=""/>
        <dsp:cNvSpPr/>
      </dsp:nvSpPr>
      <dsp:spPr>
        <a:xfrm>
          <a:off x="0" y="1863086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244BA-FE89-4EC8-BC28-A132EBBB6705}">
      <dsp:nvSpPr>
        <dsp:cNvPr id="0" name=""/>
        <dsp:cNvSpPr/>
      </dsp:nvSpPr>
      <dsp:spPr>
        <a:xfrm>
          <a:off x="567110" y="1390766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Maintaining Macrofinancial Stability</a:t>
          </a:r>
        </a:p>
      </dsp:txBody>
      <dsp:txXfrm>
        <a:off x="613224" y="1436880"/>
        <a:ext cx="6308576" cy="852412"/>
      </dsp:txXfrm>
    </dsp:sp>
    <dsp:sp modelId="{FEEEAA96-DF44-45B3-ACE2-391CB6A6086F}">
      <dsp:nvSpPr>
        <dsp:cNvPr id="0" name=""/>
        <dsp:cNvSpPr/>
      </dsp:nvSpPr>
      <dsp:spPr>
        <a:xfrm>
          <a:off x="0" y="3206540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1FDDD-9BDD-4908-8259-EEBD7E6BBF2B}">
      <dsp:nvSpPr>
        <dsp:cNvPr id="0" name=""/>
        <dsp:cNvSpPr/>
      </dsp:nvSpPr>
      <dsp:spPr>
        <a:xfrm>
          <a:off x="525457" y="2791419"/>
          <a:ext cx="6400804" cy="975359"/>
        </a:xfrm>
        <a:prstGeom prst="roundRect">
          <a:avLst/>
        </a:prstGeom>
        <a:gradFill flip="none" rotWithShape="1">
          <a:gsLst>
            <a:gs pos="0">
              <a:srgbClr val="1F497D">
                <a:lumMod val="60000"/>
                <a:lumOff val="40000"/>
              </a:srgbClr>
            </a:gs>
            <a:gs pos="45000">
              <a:srgbClr val="4F81BD">
                <a:lumMod val="60000"/>
                <a:lumOff val="40000"/>
              </a:srgbClr>
            </a:gs>
            <a:gs pos="100000">
              <a:srgbClr val="4F81BD">
                <a:lumMod val="60000"/>
                <a:lumOff val="4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Securing Higher and More Inclusive Growth</a:t>
          </a:r>
        </a:p>
      </dsp:txBody>
      <dsp:txXfrm>
        <a:off x="573070" y="2839032"/>
        <a:ext cx="6305578" cy="880133"/>
      </dsp:txXfrm>
    </dsp:sp>
    <dsp:sp modelId="{F88DE0A3-A7C7-44D4-8B19-49DE4F5A428C}">
      <dsp:nvSpPr>
        <dsp:cNvPr id="0" name=""/>
        <dsp:cNvSpPr/>
      </dsp:nvSpPr>
      <dsp:spPr>
        <a:xfrm>
          <a:off x="0" y="465653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6C52C-8C2A-4C8F-B4BE-AAF58A95E91A}">
      <dsp:nvSpPr>
        <dsp:cNvPr id="0" name=""/>
        <dsp:cNvSpPr/>
      </dsp:nvSpPr>
      <dsp:spPr>
        <a:xfrm>
          <a:off x="567110" y="4184213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Key Takeaways and IMF’s Role</a:t>
          </a:r>
        </a:p>
      </dsp:txBody>
      <dsp:txXfrm>
        <a:off x="613224" y="4230327"/>
        <a:ext cx="6308576" cy="852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AE464-07C1-458E-A5F1-DA780818470B}">
      <dsp:nvSpPr>
        <dsp:cNvPr id="0" name=""/>
        <dsp:cNvSpPr/>
      </dsp:nvSpPr>
      <dsp:spPr>
        <a:xfrm>
          <a:off x="0" y="48172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7B135-3DA5-4A75-874A-04E02B774B4F}">
      <dsp:nvSpPr>
        <dsp:cNvPr id="0" name=""/>
        <dsp:cNvSpPr/>
      </dsp:nvSpPr>
      <dsp:spPr>
        <a:xfrm>
          <a:off x="567110" y="9403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Outlook and Risks</a:t>
          </a:r>
        </a:p>
      </dsp:txBody>
      <dsp:txXfrm>
        <a:off x="613224" y="55517"/>
        <a:ext cx="6308576" cy="852412"/>
      </dsp:txXfrm>
    </dsp:sp>
    <dsp:sp modelId="{5917AD86-4BD0-4FB8-BC71-73F8385A68A0}">
      <dsp:nvSpPr>
        <dsp:cNvPr id="0" name=""/>
        <dsp:cNvSpPr/>
      </dsp:nvSpPr>
      <dsp:spPr>
        <a:xfrm>
          <a:off x="0" y="1863086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244BA-FE89-4EC8-BC28-A132EBBB6705}">
      <dsp:nvSpPr>
        <dsp:cNvPr id="0" name=""/>
        <dsp:cNvSpPr/>
      </dsp:nvSpPr>
      <dsp:spPr>
        <a:xfrm>
          <a:off x="567110" y="1390766"/>
          <a:ext cx="6400804" cy="944640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Maintaining Macrofinancial Stability</a:t>
          </a:r>
        </a:p>
      </dsp:txBody>
      <dsp:txXfrm>
        <a:off x="613224" y="1436880"/>
        <a:ext cx="6308576" cy="852412"/>
      </dsp:txXfrm>
    </dsp:sp>
    <dsp:sp modelId="{FEEEAA96-DF44-45B3-ACE2-391CB6A6086F}">
      <dsp:nvSpPr>
        <dsp:cNvPr id="0" name=""/>
        <dsp:cNvSpPr/>
      </dsp:nvSpPr>
      <dsp:spPr>
        <a:xfrm>
          <a:off x="0" y="3206540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1FDDD-9BDD-4908-8259-EEBD7E6BBF2B}">
      <dsp:nvSpPr>
        <dsp:cNvPr id="0" name=""/>
        <dsp:cNvSpPr/>
      </dsp:nvSpPr>
      <dsp:spPr>
        <a:xfrm>
          <a:off x="525457" y="2791419"/>
          <a:ext cx="6400804" cy="975359"/>
        </a:xfrm>
        <a:prstGeom prst="roundRect">
          <a:avLst/>
        </a:prstGeom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45000">
              <a:srgbClr val="FFC000"/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Securing Higher and More Inclusive Growth</a:t>
          </a:r>
        </a:p>
      </dsp:txBody>
      <dsp:txXfrm>
        <a:off x="573070" y="2839032"/>
        <a:ext cx="6305578" cy="880133"/>
      </dsp:txXfrm>
    </dsp:sp>
    <dsp:sp modelId="{F88DE0A3-A7C7-44D4-8B19-49DE4F5A428C}">
      <dsp:nvSpPr>
        <dsp:cNvPr id="0" name=""/>
        <dsp:cNvSpPr/>
      </dsp:nvSpPr>
      <dsp:spPr>
        <a:xfrm>
          <a:off x="0" y="4656533"/>
          <a:ext cx="7543809" cy="73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6C52C-8C2A-4C8F-B4BE-AAF58A95E91A}">
      <dsp:nvSpPr>
        <dsp:cNvPr id="0" name=""/>
        <dsp:cNvSpPr/>
      </dsp:nvSpPr>
      <dsp:spPr>
        <a:xfrm>
          <a:off x="567110" y="4184213"/>
          <a:ext cx="6400804" cy="944640"/>
        </a:xfrm>
        <a:prstGeom prst="roundRect">
          <a:avLst/>
        </a:prstGeom>
        <a:gradFill flip="none" rotWithShape="1">
          <a:gsLst>
            <a:gs pos="0">
              <a:srgbClr val="1F497D">
                <a:lumMod val="60000"/>
                <a:lumOff val="40000"/>
              </a:srgbClr>
            </a:gs>
            <a:gs pos="45000">
              <a:srgbClr val="4F81BD">
                <a:lumMod val="60000"/>
                <a:lumOff val="40000"/>
              </a:srgbClr>
            </a:gs>
            <a:gs pos="100000">
              <a:srgbClr val="4F81BD">
                <a:lumMod val="60000"/>
                <a:lumOff val="4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450" tIns="0" rIns="2194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Key Takeaways and IMF’s Role</a:t>
          </a:r>
        </a:p>
      </dsp:txBody>
      <dsp:txXfrm>
        <a:off x="613224" y="4230327"/>
        <a:ext cx="6308576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0.52696</cdr:x>
      <cdr:y>0.18342</cdr:y>
    </cdr:from>
    <cdr:to>
      <cdr:x>0.63726</cdr:x>
      <cdr:y>0.26511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3CCC51C-BFB5-48F6-9510-94A3870BFA77}"/>
            </a:ext>
          </a:extLst>
        </cdr:cNvPr>
        <cdr:cNvSpPr txBox="1"/>
      </cdr:nvSpPr>
      <cdr:spPr>
        <a:xfrm xmlns:a="http://schemas.openxmlformats.org/drawingml/2006/main">
          <a:off x="2409265" y="503145"/>
          <a:ext cx="504265" cy="224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0.67614</cdr:x>
      <cdr:y>0.35917</cdr:y>
    </cdr:from>
    <cdr:to>
      <cdr:x>0.67641</cdr:x>
      <cdr:y>0.87096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409F3A19-E1E8-4791-9DCB-307DA0C0E939}"/>
            </a:ext>
          </a:extLst>
        </cdr:cNvPr>
        <cdr:cNvCxnSpPr/>
      </cdr:nvCxnSpPr>
      <cdr:spPr>
        <a:xfrm xmlns:a="http://schemas.openxmlformats.org/drawingml/2006/main" flipV="1">
          <a:off x="4939074" y="1415948"/>
          <a:ext cx="1972" cy="201759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0.35663</cdr:x>
      <cdr:y>0.21578</cdr:y>
    </cdr:from>
    <cdr:to>
      <cdr:x>0.35663</cdr:x>
      <cdr:y>0.86499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3CC7BCF2-CDB7-4FEB-ADBC-327AEB9D39E3}"/>
            </a:ext>
          </a:extLst>
        </cdr:cNvPr>
        <cdr:cNvCxnSpPr/>
      </cdr:nvCxnSpPr>
      <cdr:spPr>
        <a:xfrm xmlns:a="http://schemas.openxmlformats.org/drawingml/2006/main" flipV="1">
          <a:off x="2605105" y="850637"/>
          <a:ext cx="0" cy="25593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0.50339</cdr:x>
      <cdr:y>0.05197</cdr:y>
    </cdr:from>
    <cdr:to>
      <cdr:x>0.50339</cdr:x>
      <cdr:y>0.78405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CE402CD-298B-4277-BA3A-4BCA08BE75B2}"/>
            </a:ext>
          </a:extLst>
        </cdr:cNvPr>
        <cdr:cNvCxnSpPr/>
      </cdr:nvCxnSpPr>
      <cdr:spPr>
        <a:xfrm xmlns:a="http://schemas.openxmlformats.org/drawingml/2006/main" flipV="1">
          <a:off x="2016070" y="209828"/>
          <a:ext cx="0" cy="295576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0.24432</cdr:x>
      <cdr:y>0.66356</cdr:y>
    </cdr:from>
    <cdr:to>
      <cdr:x>0.94979</cdr:x>
      <cdr:y>0.66356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4427FD14-89BC-4478-B4FB-73EF36D56909}"/>
            </a:ext>
          </a:extLst>
        </cdr:cNvPr>
        <cdr:cNvCxnSpPr/>
      </cdr:nvCxnSpPr>
      <cdr:spPr>
        <a:xfrm xmlns:a="http://schemas.openxmlformats.org/drawingml/2006/main">
          <a:off x="978493" y="2679102"/>
          <a:ext cx="2825393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0.49857</cdr:x>
      <cdr:y>0.04427</cdr:y>
    </cdr:from>
    <cdr:to>
      <cdr:x>0.88737</cdr:x>
      <cdr:y>0.13792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74BE485-CB18-4621-B0F9-3DB0F7CD148F}"/>
            </a:ext>
          </a:extLst>
        </cdr:cNvPr>
        <cdr:cNvSpPr txBox="1"/>
      </cdr:nvSpPr>
      <cdr:spPr>
        <a:xfrm xmlns:a="http://schemas.openxmlformats.org/drawingml/2006/main">
          <a:off x="1984229" y="178740"/>
          <a:ext cx="1547347" cy="378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EM Mean</a:t>
          </a:r>
          <a:r>
            <a:rPr lang="en-US" sz="1000" baseline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= 53%</a:t>
          </a:r>
          <a:endParaRPr lang="en-US" sz="10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0.75091</cdr:x>
      <cdr:y>0.62101</cdr:y>
    </cdr:from>
    <cdr:to>
      <cdr:x>1</cdr:x>
      <cdr:y>0.70094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F8551B3B-C165-4421-8EF5-FD08EBBAE462}"/>
            </a:ext>
          </a:extLst>
        </cdr:cNvPr>
        <cdr:cNvSpPr txBox="1"/>
      </cdr:nvSpPr>
      <cdr:spPr>
        <a:xfrm xmlns:a="http://schemas.openxmlformats.org/drawingml/2006/main">
          <a:off x="3445658" y="2789214"/>
          <a:ext cx="1143000" cy="358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EM Mean</a:t>
          </a:r>
          <a:r>
            <a:rPr lang="en-US" sz="8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=10%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0.86586</cdr:x>
      <cdr:y>0</cdr:y>
    </cdr:from>
    <cdr:to>
      <cdr:x>0.97349</cdr:x>
      <cdr:y>0.09068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66819" y="-1737156"/>
          <a:ext cx="903238" cy="386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rgbClr val="74ADD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■</a:t>
          </a:r>
          <a:r>
            <a: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dirty="0">
              <a:solidFill>
                <a:srgbClr val="92D05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■</a:t>
          </a:r>
          <a:r>
            <a: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 2016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0.72459</cdr:x>
      <cdr:y>0.26318</cdr:y>
    </cdr:from>
    <cdr:to>
      <cdr:x>0.78033</cdr:x>
      <cdr:y>0.37498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B33B4838-549E-484F-B8E6-DD72C64146E8}"/>
            </a:ext>
          </a:extLst>
        </cdr:cNvPr>
        <cdr:cNvCxnSpPr/>
      </cdr:nvCxnSpPr>
      <cdr:spPr>
        <a:xfrm xmlns:a="http://schemas.openxmlformats.org/drawingml/2006/main" flipH="1" flipV="1">
          <a:off x="2768252" y="1208881"/>
          <a:ext cx="212942" cy="51356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0.7138</cdr:x>
      <cdr:y>0.36579</cdr:y>
    </cdr:from>
    <cdr:to>
      <cdr:x>1</cdr:x>
      <cdr:y>0.51765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42B6CA60-50E9-4F17-AB42-04F26470B870}"/>
            </a:ext>
          </a:extLst>
        </cdr:cNvPr>
        <cdr:cNvSpPr txBox="1"/>
      </cdr:nvSpPr>
      <cdr:spPr>
        <a:xfrm xmlns:a="http://schemas.openxmlformats.org/drawingml/2006/main">
          <a:off x="2727029" y="1680201"/>
          <a:ext cx="1093409" cy="697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Trendline</a:t>
          </a:r>
          <a:r>
            <a:rPr lang="en-US" sz="1200" baseline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for all countries</a:t>
          </a:r>
          <a:endParaRPr lang="en-US" sz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0.45715</cdr:x>
      <cdr:y>0.63098</cdr:y>
    </cdr:from>
    <cdr:to>
      <cdr:x>0.93115</cdr:x>
      <cdr:y>0.81398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71EF210-EC13-456D-9CB6-57BCE84D50F5}"/>
            </a:ext>
          </a:extLst>
        </cdr:cNvPr>
        <cdr:cNvSpPr txBox="1"/>
      </cdr:nvSpPr>
      <cdr:spPr>
        <a:xfrm xmlns:a="http://schemas.openxmlformats.org/drawingml/2006/main">
          <a:off x="1746513" y="2898321"/>
          <a:ext cx="1810888" cy="8406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•</a:t>
          </a:r>
          <a:r>
            <a: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MENAP Oil Importers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•</a:t>
          </a:r>
          <a:r>
            <a: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MENAP Oil Exporters</a:t>
          </a:r>
        </a:p>
        <a:p xmlns:a="http://schemas.openxmlformats.org/drawingml/2006/main">
          <a:endParaRPr lang="en-US" sz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0.09514</cdr:x>
      <cdr:y>0.17331</cdr:y>
    </cdr:from>
    <cdr:to>
      <cdr:x>0.9721</cdr:x>
      <cdr:y>0.17331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D6F38E3-E4EE-46F9-BEAE-3BB495BE4E6F}"/>
            </a:ext>
          </a:extLst>
        </cdr:cNvPr>
        <cdr:cNvCxnSpPr/>
      </cdr:nvCxnSpPr>
      <cdr:spPr>
        <a:xfrm xmlns:a="http://schemas.openxmlformats.org/drawingml/2006/main" flipV="1">
          <a:off x="378923" y="717717"/>
          <a:ext cx="3492858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0.0713</cdr:x>
      <cdr:y>0.00684</cdr:y>
    </cdr:from>
    <cdr:to>
      <cdr:x>0.44498</cdr:x>
      <cdr:y>0.08351</cdr:y>
    </cdr:to>
    <cdr:sp macro="" textlink="">
      <cdr:nvSpPr>
        <cdr:cNvPr id="11" name="TextBox 9">
          <a:extLst xmlns:a="http://schemas.openxmlformats.org/drawingml/2006/main">
            <a:ext uri="{FF2B5EF4-FFF2-40B4-BE49-F238E27FC236}">
              <a16:creationId xmlns:a16="http://schemas.microsoft.com/office/drawing/2014/main" id="{B5278CA0-888A-409D-BEE0-5E9C7FA3C919}"/>
            </a:ext>
          </a:extLst>
        </cdr:cNvPr>
        <cdr:cNvSpPr txBox="1"/>
      </cdr:nvSpPr>
      <cdr:spPr>
        <a:xfrm xmlns:a="http://schemas.openxmlformats.org/drawingml/2006/main">
          <a:off x="283965" y="28340"/>
          <a:ext cx="1488336" cy="31751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EMDE average 2014</a:t>
          </a:r>
        </a:p>
      </cdr:txBody>
    </cdr:sp>
  </cdr:relSizeAnchor>
  <cdr:relSizeAnchor xmlns:cdr="http://schemas.openxmlformats.org/drawingml/2006/chartDrawing">
    <cdr:from>
      <cdr:x>0.20823</cdr:x>
      <cdr:y>0.06477</cdr:y>
    </cdr:from>
    <cdr:to>
      <cdr:x>0.23844</cdr:x>
      <cdr:y>0.16687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410A7D81-1DFB-42B5-8B19-657982B18BDA}"/>
            </a:ext>
          </a:extLst>
        </cdr:cNvPr>
        <cdr:cNvCxnSpPr/>
      </cdr:nvCxnSpPr>
      <cdr:spPr>
        <a:xfrm xmlns:a="http://schemas.openxmlformats.org/drawingml/2006/main">
          <a:off x="829351" y="268225"/>
          <a:ext cx="120324" cy="42283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0.10144</cdr:x>
      <cdr:y>0.7903</cdr:y>
    </cdr:from>
    <cdr:to>
      <cdr:x>0.48352</cdr:x>
      <cdr:y>0.84278</cdr:y>
    </cdr:to>
    <cdr:sp macro="" textlink="">
      <cdr:nvSpPr>
        <cdr:cNvPr id="7" name="Left Brace 6">
          <a:extLst xmlns:a="http://schemas.openxmlformats.org/drawingml/2006/main">
            <a:ext uri="{FF2B5EF4-FFF2-40B4-BE49-F238E27FC236}">
              <a16:creationId xmlns:a16="http://schemas.microsoft.com/office/drawing/2014/main" id="{B5BF094F-5121-42DC-B577-24BB6B36A9F3}"/>
            </a:ext>
          </a:extLst>
        </cdr:cNvPr>
        <cdr:cNvSpPr/>
      </cdr:nvSpPr>
      <cdr:spPr>
        <a:xfrm xmlns:a="http://schemas.openxmlformats.org/drawingml/2006/main" rot="16200000">
          <a:off x="1099600" y="2592350"/>
          <a:ext cx="217337" cy="1578404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0.51954</cdr:x>
      <cdr:y>0.79881</cdr:y>
    </cdr:from>
    <cdr:to>
      <cdr:x>0.82144</cdr:x>
      <cdr:y>0.8401</cdr:y>
    </cdr:to>
    <cdr:sp macro="" textlink="">
      <cdr:nvSpPr>
        <cdr:cNvPr id="8" name="Left Brace 7">
          <a:extLst xmlns:a="http://schemas.openxmlformats.org/drawingml/2006/main">
            <a:ext uri="{FF2B5EF4-FFF2-40B4-BE49-F238E27FC236}">
              <a16:creationId xmlns:a16="http://schemas.microsoft.com/office/drawing/2014/main" id="{C3A2B9A9-7C5C-428D-8A54-B2C391A4C5E2}"/>
            </a:ext>
          </a:extLst>
        </cdr:cNvPr>
        <cdr:cNvSpPr/>
      </cdr:nvSpPr>
      <cdr:spPr>
        <a:xfrm xmlns:a="http://schemas.openxmlformats.org/drawingml/2006/main" rot="16200000">
          <a:off x="2684356" y="2770036"/>
          <a:ext cx="170987" cy="1247182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0.49539</cdr:x>
      <cdr:y>0.8415</cdr:y>
    </cdr:from>
    <cdr:to>
      <cdr:x>0.84844</cdr:x>
      <cdr:y>0.90582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4247BC9C-A9E7-4D8D-ADA0-0EB6C020118E}"/>
            </a:ext>
          </a:extLst>
        </cdr:cNvPr>
        <cdr:cNvSpPr txBox="1"/>
      </cdr:nvSpPr>
      <cdr:spPr>
        <a:xfrm xmlns:a="http://schemas.openxmlformats.org/drawingml/2006/main">
          <a:off x="2046507" y="3484919"/>
          <a:ext cx="1458479" cy="26637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MENAP</a:t>
          </a:r>
          <a:r>
            <a:rPr lang="en-US" sz="1000" baseline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oil importers</a:t>
          </a:r>
          <a:endParaRPr lang="en-US" sz="10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0.13073</cdr:x>
      <cdr:y>0.84785</cdr:y>
    </cdr:from>
    <cdr:to>
      <cdr:x>0.46935</cdr:x>
      <cdr:y>0.90923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7B0B5F76-A618-4956-881F-211D40963955}"/>
            </a:ext>
          </a:extLst>
        </cdr:cNvPr>
        <cdr:cNvSpPr txBox="1"/>
      </cdr:nvSpPr>
      <cdr:spPr>
        <a:xfrm xmlns:a="http://schemas.openxmlformats.org/drawingml/2006/main">
          <a:off x="540066" y="3511216"/>
          <a:ext cx="1398868" cy="25419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MENAP oil exporters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0.13354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0"/>
          <a:ext cx="4121223" cy="677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2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dk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Trade Openness</a:t>
          </a:r>
          <a:endParaRPr lang="en-US" sz="16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 xmlns:a="http://schemas.openxmlformats.org/drawingml/2006/main">
          <a:pPr algn="ctr"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en-US" sz="1100" i="1" dirty="0">
              <a:solidFill>
                <a:schemeClr val="dk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(Index 2000=100 of the sum of  exports and  imports as a percent of GDP in nominal terms)</a:t>
          </a:r>
          <a:endParaRPr lang="en-US" sz="11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0.57779</cdr:x>
      <cdr:y>0.17206</cdr:y>
    </cdr:from>
    <cdr:to>
      <cdr:x>0.8728</cdr:x>
      <cdr:y>0.25511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1469" y="799916"/>
          <a:ext cx="1113823" cy="386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74ADD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■</a:t>
          </a:r>
          <a:r>
            <a: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dirty="0">
              <a:solidFill>
                <a:srgbClr val="92D05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■ </a:t>
          </a:r>
          <a:r>
            <a:rPr lang="en-US" sz="12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■</a:t>
          </a:r>
          <a:r>
            <a: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 2014 </a:t>
          </a:r>
        </a:p>
      </cdr:txBody>
    </cdr:sp>
  </cdr:relSizeAnchor>
  <cdr:relSizeAnchor xmlns:cdr="http://schemas.openxmlformats.org/drawingml/2006/chartDrawing">
    <cdr:from>
      <cdr:x>0.65453</cdr:x>
      <cdr:y>0.50741</cdr:y>
    </cdr:from>
    <cdr:to>
      <cdr:x>0.94954</cdr:x>
      <cdr:y>0.59046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71221" y="2358987"/>
          <a:ext cx="1113824" cy="38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EMDE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075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r">
              <a:defRPr sz="1200"/>
            </a:lvl1pPr>
          </a:lstStyle>
          <a:p>
            <a:fld id="{9A134060-46CC-42FD-AA48-15BAA252C7C3}" type="datetime1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5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1CE0A4E5-2700-4650-AB08-CA78456C4BD8}" type="datetime1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B6EFFD5-571E-4E3B-84DE-D7B1E1E34917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95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77863"/>
            <a:ext cx="4514850" cy="33861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9603463-9065-46CE-85AC-497D67187EC6}" type="datetime1">
              <a:rPr lang="en-US" smtClean="0"/>
              <a:t>10/27/2017</a:t>
            </a:fld>
            <a:endParaRPr lang="en-US"/>
          </a:p>
        </p:txBody>
      </p:sp>
      <p:sp>
        <p:nvSpPr>
          <p:cNvPr id="8" name="Notes Placeholder 2"/>
          <p:cNvSpPr>
            <a:spLocks noGrp="1"/>
          </p:cNvSpPr>
          <p:nvPr>
            <p:ph type="body" sz="quarter" idx="12"/>
          </p:nvPr>
        </p:nvSpPr>
        <p:spPr>
          <a:xfrm>
            <a:off x="702313" y="4421825"/>
            <a:ext cx="5618480" cy="4633685"/>
          </a:xfrm>
        </p:spPr>
        <p:txBody>
          <a:bodyPr>
            <a:normAutofit/>
          </a:bodyPr>
          <a:lstStyle/>
          <a:p>
            <a:pPr marL="165450" indent="-165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4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4438" lvl="1" indent="-185459">
              <a:spcBef>
                <a:spcPct val="20000"/>
              </a:spcBef>
              <a:spcAft>
                <a:spcPts val="300"/>
              </a:spcAft>
              <a:buSzPct val="80000"/>
            </a:pPr>
            <a:endParaRPr lang="en-US" dirty="0">
              <a:sym typeface="Gill Sans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54643" y="4574173"/>
            <a:ext cx="5618480" cy="4189095"/>
          </a:xfrm>
          <a:prstGeom prst="rect">
            <a:avLst/>
          </a:prstGeom>
        </p:spPr>
        <p:txBody>
          <a:bodyPr vert="horz" lIns="93164" tIns="46580" rIns="93164" bIns="46580" rtlCol="0">
            <a:normAutofit/>
          </a:bodyPr>
          <a:lstStyle>
            <a:lvl1pPr marL="0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0977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AF84A6C-A46D-446B-969D-A95C9BAF90A0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81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677863"/>
            <a:ext cx="4511675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420206"/>
          </a:xfrm>
        </p:spPr>
        <p:txBody>
          <a:bodyPr>
            <a:normAutofit/>
          </a:bodyPr>
          <a:lstStyle/>
          <a:p>
            <a:pPr marL="456788" lvl="1" defTabSz="88101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658">
              <a:defRPr/>
            </a:pPr>
            <a:fld id="{BA49F774-CCF9-492C-9AEB-F2814D4A6625}" type="slidenum">
              <a:rPr lang="en-US" sz="1800" kern="0">
                <a:solidFill>
                  <a:sysClr val="windowText" lastClr="000000"/>
                </a:solidFill>
              </a:rPr>
              <a:pPr defTabSz="913658">
                <a:defRPr/>
              </a:pPr>
              <a:t>12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3DFB128-268B-46CE-BF74-E4909B6F702C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6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6E652AA-E27D-4927-9E02-56639C153FEC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0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92678"/>
          </a:xfrm>
        </p:spPr>
        <p:txBody>
          <a:bodyPr>
            <a:normAutofit/>
          </a:bodyPr>
          <a:lstStyle/>
          <a:p>
            <a:pPr marL="279149" lvl="1">
              <a:spcBef>
                <a:spcPts val="600"/>
              </a:spcBef>
              <a:spcAft>
                <a:spcPts val="500"/>
              </a:spcAft>
              <a:buSzPct val="80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BC3E4B-BC91-41AE-BDDA-AA63560F042F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97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92678"/>
          </a:xfrm>
        </p:spPr>
        <p:txBody>
          <a:bodyPr>
            <a:normAutofit/>
          </a:bodyPr>
          <a:lstStyle/>
          <a:p>
            <a:pPr marL="444622" lvl="1" indent="-165473">
              <a:spcBef>
                <a:spcPts val="600"/>
              </a:spcBef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BC3E4B-BC91-41AE-BDDA-AA63560F042F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11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269" y="4287299"/>
            <a:ext cx="5394131" cy="4621410"/>
          </a:xfrm>
        </p:spPr>
        <p:txBody>
          <a:bodyPr>
            <a:normAutofit/>
          </a:bodyPr>
          <a:lstStyle/>
          <a:p>
            <a:pPr marL="154141" indent="-154141">
              <a:buFont typeface="Arial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B42AC8F-0A9C-4B07-BC50-3146915E5FF1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51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766420"/>
          </a:xfrm>
        </p:spPr>
        <p:txBody>
          <a:bodyPr>
            <a:normAutofit/>
          </a:bodyPr>
          <a:lstStyle/>
          <a:p>
            <a:pPr marL="159643" indent="-159643">
              <a:buFont typeface="Arial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B42AC8F-0A9C-4B07-BC50-3146915E5FF1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31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0418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BDE90D-B4E4-4E35-9270-5E3D8B232E2F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1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6E652AA-E27D-4927-9E02-56639C153FEC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2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6E652AA-E27D-4927-9E02-56639C153FEC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36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32"/>
            <a:ext cx="5618480" cy="4589440"/>
          </a:xfrm>
        </p:spPr>
        <p:txBody>
          <a:bodyPr>
            <a:normAutofit/>
          </a:bodyPr>
          <a:lstStyle/>
          <a:p>
            <a:pPr marL="7926" indent="-185477">
              <a:spcAft>
                <a:spcPts val="300"/>
              </a:spcAft>
              <a:buSzPct val="80000"/>
            </a:pPr>
            <a:endParaRPr lang="en-US" b="1" dirty="0">
              <a:sym typeface="Gill Sans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2404">
              <a:defRPr/>
            </a:pPr>
            <a:fld id="{BA49F774-CCF9-492C-9AEB-F2814D4A6625}" type="slidenum">
              <a:rPr lang="en-US" sz="1700" kern="0">
                <a:solidFill>
                  <a:sysClr val="windowText" lastClr="000000"/>
                </a:solidFill>
              </a:rPr>
              <a:pPr defTabSz="882404">
                <a:defRPr/>
              </a:pPr>
              <a:t>20</a:t>
            </a:fld>
            <a:endParaRPr lang="en-US" sz="17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882404">
              <a:defRPr/>
            </a:pPr>
            <a:fld id="{ED94773F-23FD-4B30-B699-466D4388A545}" type="datetime1">
              <a:rPr lang="en-US" sz="1700" kern="0">
                <a:solidFill>
                  <a:sysClr val="windowText" lastClr="000000"/>
                </a:solidFill>
              </a:rPr>
              <a:pPr defTabSz="882404">
                <a:defRPr/>
              </a:pPr>
              <a:t>10/27/2017</a:t>
            </a:fld>
            <a:endParaRPr lang="en-US" sz="17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67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32"/>
            <a:ext cx="5618480" cy="4589440"/>
          </a:xfrm>
        </p:spPr>
        <p:txBody>
          <a:bodyPr>
            <a:normAutofit/>
          </a:bodyPr>
          <a:lstStyle/>
          <a:p>
            <a:pPr marL="7926" indent="-185477">
              <a:spcAft>
                <a:spcPts val="300"/>
              </a:spcAft>
              <a:buSzPct val="80000"/>
            </a:pPr>
            <a:endParaRPr lang="en-US" dirty="0">
              <a:sym typeface="Gill Sans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2404">
              <a:defRPr/>
            </a:pPr>
            <a:fld id="{BA49F774-CCF9-492C-9AEB-F2814D4A6625}" type="slidenum">
              <a:rPr lang="en-US" sz="1700" kern="0">
                <a:solidFill>
                  <a:sysClr val="windowText" lastClr="000000"/>
                </a:solidFill>
              </a:rPr>
              <a:pPr defTabSz="882404">
                <a:defRPr/>
              </a:pPr>
              <a:t>21</a:t>
            </a:fld>
            <a:endParaRPr lang="en-US" sz="17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882404">
              <a:defRPr/>
            </a:pPr>
            <a:fld id="{ED94773F-23FD-4B30-B699-466D4388A545}" type="datetime1">
              <a:rPr lang="en-US" sz="1700" kern="0">
                <a:solidFill>
                  <a:sysClr val="windowText" lastClr="000000"/>
                </a:solidFill>
              </a:rPr>
              <a:pPr defTabSz="882404">
                <a:defRPr/>
              </a:pPr>
              <a:t>10/27/2017</a:t>
            </a:fld>
            <a:endParaRPr lang="en-US" sz="17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8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0418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F89CDA-77FF-4703-88B8-0BBC79394E48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0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04188"/>
          </a:xfrm>
        </p:spPr>
        <p:txBody>
          <a:bodyPr>
            <a:normAutofit/>
          </a:bodyPr>
          <a:lstStyle/>
          <a:p>
            <a:pPr marL="165450" indent="-165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F89CDA-77FF-4703-88B8-0BBC79394E48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3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04188"/>
          </a:xfrm>
        </p:spPr>
        <p:txBody>
          <a:bodyPr>
            <a:normAutofit/>
          </a:bodyPr>
          <a:lstStyle/>
          <a:p>
            <a:pPr marL="128638" indent="-15966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F89CDA-77FF-4703-88B8-0BBC79394E48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8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04188"/>
          </a:xfrm>
        </p:spPr>
        <p:txBody>
          <a:bodyPr>
            <a:normAutofit/>
          </a:bodyPr>
          <a:lstStyle/>
          <a:p>
            <a:pPr marL="165450" indent="-165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BDE90D-B4E4-4E35-9270-5E3D8B232E2F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3" y="4421825"/>
            <a:ext cx="5618480" cy="4604188"/>
          </a:xfrm>
        </p:spPr>
        <p:txBody>
          <a:bodyPr>
            <a:normAutofit/>
          </a:bodyPr>
          <a:lstStyle/>
          <a:p>
            <a:pPr marL="171311" indent="-17131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BDE90D-B4E4-4E35-9270-5E3D8B232E2F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7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6E652AA-E27D-4927-9E02-56639C153FEC}" type="datetime1">
              <a:rPr lang="en-US" smtClean="0"/>
              <a:t>10/27/2017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8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77863"/>
            <a:ext cx="4514850" cy="33861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9603463-9065-46CE-85AC-497D67187EC6}" type="datetime1">
              <a:rPr lang="en-US" smtClean="0"/>
              <a:t>10/27/2017</a:t>
            </a:fld>
            <a:endParaRPr lang="en-US"/>
          </a:p>
        </p:txBody>
      </p:sp>
      <p:sp>
        <p:nvSpPr>
          <p:cNvPr id="8" name="Notes Placeholder 2"/>
          <p:cNvSpPr>
            <a:spLocks noGrp="1"/>
          </p:cNvSpPr>
          <p:nvPr>
            <p:ph type="body" sz="quarter" idx="12"/>
          </p:nvPr>
        </p:nvSpPr>
        <p:spPr>
          <a:xfrm>
            <a:off x="702313" y="4421825"/>
            <a:ext cx="5618480" cy="4633685"/>
          </a:xfrm>
        </p:spPr>
        <p:txBody>
          <a:bodyPr>
            <a:normAutofit/>
          </a:bodyPr>
          <a:lstStyle/>
          <a:p>
            <a:pPr marL="165450" indent="-165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4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3649"/>
            <a:ext cx="8458200" cy="48625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1084262" y="1384663"/>
            <a:ext cx="7119211" cy="46351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342868" indent="-342868">
              <a:buFont typeface="Wingdings" panose="05000000000000000000" pitchFamily="2" charset="2"/>
              <a:buChar char="Ø"/>
              <a:defRPr/>
            </a:lvl1pPr>
            <a:lvl2pPr marL="742880" indent="-285724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Q:\DATA\ECONRO\RSD\REO Update Spring 2013\Power point MCD map templates from KEN in multimedia\mcd al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" y="285"/>
            <a:ext cx="9143245" cy="6857434"/>
          </a:xfrm>
          <a:prstGeom prst="rect">
            <a:avLst/>
          </a:prstGeom>
          <a:noFill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2" indent="0">
              <a:buNone/>
              <a:defRPr sz="1600" b="1"/>
            </a:lvl7pPr>
            <a:lvl8pPr marL="3200100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2" indent="0">
              <a:buNone/>
              <a:defRPr sz="1600" b="1"/>
            </a:lvl7pPr>
            <a:lvl8pPr marL="3200100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2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2" indent="0">
              <a:buNone/>
              <a:defRPr sz="900"/>
            </a:lvl7pPr>
            <a:lvl8pPr marL="3200100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4" indent="0">
              <a:buNone/>
              <a:defRPr sz="2400"/>
            </a:lvl3pPr>
            <a:lvl4pPr marL="1371472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2" indent="0">
              <a:buNone/>
              <a:defRPr sz="2000"/>
            </a:lvl7pPr>
            <a:lvl8pPr marL="3200100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2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2" indent="0">
              <a:buNone/>
              <a:defRPr sz="900"/>
            </a:lvl7pPr>
            <a:lvl8pPr marL="3200100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r" defTabSz="91431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BBDA1CF-016A-9945-BD0B-B487F292EFBE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582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543"/>
            <a:ext cx="8229600" cy="493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98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1084262" y="1384663"/>
            <a:ext cx="7119211" cy="46351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342868" indent="-342868">
              <a:buFont typeface="Wingdings" panose="05000000000000000000" pitchFamily="2" charset="2"/>
              <a:buChar char="Ø"/>
              <a:defRPr/>
            </a:lvl1pPr>
            <a:lvl2pPr marL="742880" indent="-285724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4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8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2" indent="0">
              <a:buNone/>
              <a:defRPr sz="1600" b="1"/>
            </a:lvl7pPr>
            <a:lvl8pPr marL="3200100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2" indent="0">
              <a:buNone/>
              <a:defRPr sz="1600" b="1"/>
            </a:lvl7pPr>
            <a:lvl8pPr marL="3200100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7088" y="250825"/>
            <a:ext cx="7859712" cy="706438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2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2" indent="0">
              <a:buNone/>
              <a:defRPr sz="900"/>
            </a:lvl7pPr>
            <a:lvl8pPr marL="3200100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4" indent="0">
              <a:buNone/>
              <a:defRPr sz="2400"/>
            </a:lvl3pPr>
            <a:lvl4pPr marL="1371472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2" indent="0">
              <a:buNone/>
              <a:defRPr sz="2000"/>
            </a:lvl7pPr>
            <a:lvl8pPr marL="3200100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2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2" indent="0">
              <a:buNone/>
              <a:defRPr sz="900"/>
            </a:lvl7pPr>
            <a:lvl8pPr marL="3200100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fld id="{F1442F37-231D-4CE4-8EF0-A74E29B610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83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51BA5-A88D-B742-9175-8771C97BD59B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BBDA1CF-016A-9945-BD0B-B487F292E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dirty="0">
                <a:solidFill>
                  <a:prstClr val="whit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959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dirty="0">
                <a:solidFill>
                  <a:prstClr val="white"/>
                </a:solidFill>
              </a:rPr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dirty="0">
                <a:solidFill>
                  <a:prstClr val="whit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84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5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1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51BA5-A88D-B742-9175-8771C97BD59B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A1CF-016A-9945-BD0B-B487F292E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735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95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20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2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2" indent="0">
              <a:buNone/>
              <a:defRPr sz="900"/>
            </a:lvl7pPr>
            <a:lvl8pPr marL="3200100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668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57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7" indent="0">
              <a:buNone/>
              <a:defRPr sz="2800"/>
            </a:lvl2pPr>
            <a:lvl3pPr marL="914314" indent="0">
              <a:buNone/>
              <a:defRPr sz="2400"/>
            </a:lvl3pPr>
            <a:lvl4pPr marL="1371472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2" indent="0">
              <a:buNone/>
              <a:defRPr sz="2000"/>
            </a:lvl7pPr>
            <a:lvl8pPr marL="3200100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7" indent="0">
              <a:buNone/>
              <a:defRPr sz="1200"/>
            </a:lvl2pPr>
            <a:lvl3pPr marL="914314" indent="0">
              <a:buNone/>
              <a:defRPr sz="1000"/>
            </a:lvl3pPr>
            <a:lvl4pPr marL="1371472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2" indent="0">
              <a:buNone/>
              <a:defRPr sz="900"/>
            </a:lvl7pPr>
            <a:lvl8pPr marL="3200100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cd templates 3_12-04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" y="2"/>
            <a:ext cx="9143391" cy="68575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File:International Monetary Fund logo.svg - Wikipedia, the free ...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" y="6025244"/>
            <a:ext cx="572028" cy="5828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61" r:id="rId2"/>
    <p:sldLayoutId id="2147483662" r:id="rId3"/>
    <p:sldLayoutId id="2147483663" r:id="rId4"/>
    <p:sldLayoutId id="2147483664" r:id="rId5"/>
    <p:sldLayoutId id="2147483668" r:id="rId6"/>
    <p:sldLayoutId id="2147483669" r:id="rId7"/>
    <p:sldLayoutId id="2147483670" r:id="rId8"/>
    <p:sldLayoutId id="2147483671" r:id="rId9"/>
    <p:sldLayoutId id="2147483673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14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68" indent="-342868" algn="l" defTabSz="9143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0" indent="-285724" algn="l" defTabSz="91431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3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0" indent="-228578" algn="l" defTabSz="91431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7" indent="-228578" algn="l" defTabSz="91431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26618-CE36-423C-807B-231BC827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3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8" indent="-342868" algn="l" defTabSz="9143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0" indent="-285724" algn="l" defTabSz="91431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3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0" indent="-228578" algn="l" defTabSz="91431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7" indent="-228578" algn="l" defTabSz="91431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cd templates 3_12-04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" y="2"/>
            <a:ext cx="9143391" cy="68575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6201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4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38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5" r:id="rId13"/>
    <p:sldLayoutId id="214748370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14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868" indent="-342868" algn="l" defTabSz="9143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880" indent="-285724" algn="l" defTabSz="91431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2893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050" indent="-228578" algn="l" defTabSz="91431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207" indent="-228578" algn="l" defTabSz="91431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cd templates 3_12-04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143391" cy="68575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59CDB14-DB0D-4551-9BCA-04922E23BC7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File:International Monetary Fund logo.svg - Wikipedia, the free ...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" y="6019799"/>
            <a:ext cx="526754" cy="5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5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cd templates 3_12-04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143391" cy="68575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59CDB14-DB0D-4551-9BCA-04922E23B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62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6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0.png"/><Relationship Id="rId4" Type="http://schemas.microsoft.com/office/2014/relationships/chartEx" Target="../charts/chartEx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microsoft.com/office/2014/relationships/chartEx" Target="../charts/chartEx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023" y="690880"/>
            <a:ext cx="8875977" cy="355599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Regional Economic Outlook</a:t>
            </a:r>
            <a:b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Middle East, North Africa, Afghanistan and Pakistan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5486400"/>
            <a:ext cx="6324600" cy="609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October 31, 2017</a:t>
            </a:r>
          </a:p>
        </p:txBody>
      </p:sp>
      <p:pic>
        <p:nvPicPr>
          <p:cNvPr id="4" name="Picture 3" descr="imf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5791202"/>
            <a:ext cx="896053" cy="914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20327" y="6603652"/>
            <a:ext cx="2133600" cy="228600"/>
          </a:xfrm>
        </p:spPr>
        <p:txBody>
          <a:bodyPr/>
          <a:lstStyle/>
          <a:p>
            <a:fld id="{659CDB14-DB0D-4551-9BCA-04922E23BC7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375" y="273952"/>
            <a:ext cx="8389028" cy="694207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External deficits declining gradually, supported by fiscal consolidation and improved global conditions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64771" y="2039097"/>
            <a:ext cx="103698" cy="183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149593" y="1275446"/>
            <a:ext cx="4875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Current Account Deficits</a:t>
            </a:r>
          </a:p>
          <a:p>
            <a:pPr algn="ctr"/>
            <a:r>
              <a:rPr lang="en-US" altLang="en-US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(Percent of GDP)</a:t>
            </a:r>
          </a:p>
        </p:txBody>
      </p:sp>
      <p:sp>
        <p:nvSpPr>
          <p:cNvPr id="7" name="TextBox 9">
            <a:extLst/>
          </p:cNvPr>
          <p:cNvSpPr txBox="1"/>
          <p:nvPr/>
        </p:nvSpPr>
        <p:spPr>
          <a:xfrm>
            <a:off x="1760603" y="6062980"/>
            <a:ext cx="4530164" cy="4190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Sources: National authorities and IMF staff calculations.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2EC0527-F405-42F6-832D-8203B14BB7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391459"/>
              </p:ext>
            </p:extLst>
          </p:nvPr>
        </p:nvGraphicFramePr>
        <p:xfrm>
          <a:off x="746646" y="2100927"/>
          <a:ext cx="384048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4EDDD09-1645-4C28-8620-708766F10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386873"/>
              </p:ext>
            </p:extLst>
          </p:nvPr>
        </p:nvGraphicFramePr>
        <p:xfrm>
          <a:off x="4856889" y="2100927"/>
          <a:ext cx="384048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87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4481" y="213875"/>
            <a:ext cx="8322197" cy="810593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Increased inflation due to one-off factors, but improved monetary policy frameworks needed in many countries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5806" y="1183158"/>
            <a:ext cx="35718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Overall Consumer Price Indices</a:t>
            </a:r>
          </a:p>
          <a:p>
            <a:pPr lvl="0" algn="ctr" defTabSz="914400"/>
            <a:r>
              <a:rPr lang="en-US" sz="1200" i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(Year averages, percent change, year-on-year)</a:t>
            </a:r>
            <a:endParaRPr lang="en-US" sz="1200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">
            <a:extLst/>
          </p:cNvPr>
          <p:cNvSpPr txBox="1"/>
          <p:nvPr/>
        </p:nvSpPr>
        <p:spPr>
          <a:xfrm>
            <a:off x="868396" y="6033331"/>
            <a:ext cx="8275603" cy="59606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Sources: National authorities; and IMF staff calculations.</a:t>
            </a:r>
          </a:p>
          <a:p>
            <a:r>
              <a:rPr lang="en-US" b="0" i="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Note: MENAP = Middle East,</a:t>
            </a:r>
            <a:r>
              <a:rPr lang="en-US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b="0" i="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North</a:t>
            </a:r>
            <a:r>
              <a:rPr lang="en-US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Africa, Afghanistan and Pakistan; GCC </a:t>
            </a:r>
            <a:r>
              <a:rPr lang="en-US" dirty="0">
                <a:latin typeface="Arial Narrow" panose="020B0606020202030204" pitchFamily="34" charset="0"/>
              </a:rPr>
              <a:t>= Gulf Cooperation Council</a:t>
            </a:r>
            <a:r>
              <a:rPr lang="en-US" b="0" i="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lang="en-US" dirty="0">
                <a:latin typeface="Arial Narrow" panose="020B0606020202030204" pitchFamily="34" charset="0"/>
              </a:rPr>
              <a:t>C</a:t>
            </a:r>
            <a:r>
              <a:rPr lang="en-US" b="0" i="0" baseline="0" dirty="0">
                <a:effectLst/>
                <a:latin typeface="Arial Narrow" panose="020B0606020202030204" pitchFamily="34" charset="0"/>
                <a:ea typeface="+mn-ea"/>
                <a:cs typeface="+mn-cs"/>
              </a:rPr>
              <a:t>ountry-specific weights correspond to purchasing power parity adjusted GDPs.</a:t>
            </a:r>
            <a:endParaRPr lang="en-US" b="0" i="0" baseline="0" dirty="0">
              <a:solidFill>
                <a:schemeClr val="tx1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F1CC63-1166-4C37-AB5A-E4290C9B7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321825"/>
              </p:ext>
            </p:extLst>
          </p:nvPr>
        </p:nvGraphicFramePr>
        <p:xfrm>
          <a:off x="313543" y="1737156"/>
          <a:ext cx="8392575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Left Brace 6">
            <a:extLst/>
          </p:cNvPr>
          <p:cNvSpPr/>
          <p:nvPr/>
        </p:nvSpPr>
        <p:spPr>
          <a:xfrm rot="16200000">
            <a:off x="1723103" y="4598539"/>
            <a:ext cx="184846" cy="1894259"/>
          </a:xfrm>
          <a:prstGeom prst="leftBrace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eft Brace 7">
            <a:extLst/>
          </p:cNvPr>
          <p:cNvSpPr/>
          <p:nvPr/>
        </p:nvSpPr>
        <p:spPr>
          <a:xfrm rot="16200000">
            <a:off x="5696839" y="3012626"/>
            <a:ext cx="238059" cy="5119297"/>
          </a:xfrm>
          <a:prstGeom prst="leftBrace">
            <a:avLst/>
          </a:prstGeom>
          <a:noFill/>
          <a:ln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Box 1">
            <a:extLst/>
          </p:cNvPr>
          <p:cNvSpPr txBox="1"/>
          <p:nvPr/>
        </p:nvSpPr>
        <p:spPr>
          <a:xfrm>
            <a:off x="4461712" y="5714965"/>
            <a:ext cx="2598516" cy="256204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MENAP</a:t>
            </a:r>
            <a:r>
              <a:rPr lang="en-US" sz="1000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oil importers</a:t>
            </a:r>
            <a:endParaRPr lang="en-US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">
            <a:extLst/>
          </p:cNvPr>
          <p:cNvSpPr txBox="1"/>
          <p:nvPr/>
        </p:nvSpPr>
        <p:spPr>
          <a:xfrm>
            <a:off x="872041" y="5694215"/>
            <a:ext cx="1803765" cy="244493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MENAP oil exporters</a:t>
            </a:r>
          </a:p>
        </p:txBody>
      </p:sp>
    </p:spTree>
    <p:extLst>
      <p:ext uri="{BB962C8B-B14F-4D97-AF65-F5344CB8AC3E}">
        <p14:creationId xmlns:p14="http://schemas.microsoft.com/office/powerpoint/2010/main" val="235142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D1DC9F2-6861-4CB2-80E1-61484A07C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732125"/>
              </p:ext>
            </p:extLst>
          </p:nvPr>
        </p:nvGraphicFramePr>
        <p:xfrm>
          <a:off x="707453" y="1689652"/>
          <a:ext cx="3733635" cy="440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07453" y="221957"/>
            <a:ext cx="8407048" cy="772180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Strong and resilient financial sectors are needed to support growth and diversification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41088" y="1206456"/>
            <a:ext cx="3654011" cy="5439225"/>
          </a:xfrm>
          <a:prstGeom prst="rect">
            <a:avLst/>
          </a:prstGeom>
        </p:spPr>
        <p:txBody>
          <a:bodyPr vert="horz" lIns="91431" tIns="45716" rIns="91431" bIns="45716" rtlCol="0">
            <a:noAutofit/>
          </a:bodyPr>
          <a:lstStyle/>
          <a:p>
            <a:pPr marL="279375" marR="0" lvl="1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65095" marR="0" lvl="1" indent="-18572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Gill Sans MT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05200" y="6629400"/>
            <a:ext cx="2133600" cy="228600"/>
          </a:xfrm>
        </p:spPr>
        <p:txBody>
          <a:bodyPr/>
          <a:lstStyle/>
          <a:p>
            <a:fld id="{659CDB14-DB0D-4551-9BCA-04922E23BC7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4799" y="1273569"/>
            <a:ext cx="457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Private Credit Growth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(Percent, year-over-year)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10977" y="1273569"/>
            <a:ext cx="39995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Non-Performing Loans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(Percent of total loans, end of period)</a:t>
            </a:r>
          </a:p>
        </p:txBody>
      </p:sp>
      <p:sp>
        <p:nvSpPr>
          <p:cNvPr id="11" name="TextBox 1">
            <a:extLst/>
          </p:cNvPr>
          <p:cNvSpPr txBox="1"/>
          <p:nvPr/>
        </p:nvSpPr>
        <p:spPr>
          <a:xfrm>
            <a:off x="707453" y="6309187"/>
            <a:ext cx="3748104" cy="28035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baseline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Sources: National authorities; and IMF staff calculations.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Chart 13">
                <a:extLst>
                  <a:ext uri="{FF2B5EF4-FFF2-40B4-BE49-F238E27FC236}">
                    <a16:creationId xmlns:a16="http://schemas.microsoft.com/office/drawing/2014/main" id="{AE6C7B0C-BA77-4422-A31C-55FE6D9DF6C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44797251"/>
                  </p:ext>
                </p:extLst>
              </p:nvPr>
            </p:nvGraphicFramePr>
            <p:xfrm>
              <a:off x="4910978" y="1822205"/>
              <a:ext cx="3795254" cy="400709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4" name="Chart 13">
                <a:extLst>
                  <a:ext uri="{FF2B5EF4-FFF2-40B4-BE49-F238E27FC236}">
                    <a16:creationId xmlns:a16="http://schemas.microsoft.com/office/drawing/2014/main" id="{AE6C7B0C-BA77-4422-A31C-55FE6D9DF6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0978" y="1822205"/>
                <a:ext cx="3795254" cy="4007095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168158" y="5909844"/>
            <a:ext cx="3519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— </a:t>
            </a:r>
            <a:r>
              <a:rPr lang="en-US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Median       X Mean        □ Inter-quartile range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 T Range         • Outlier</a:t>
            </a:r>
          </a:p>
        </p:txBody>
      </p:sp>
    </p:spTree>
    <p:extLst>
      <p:ext uri="{BB962C8B-B14F-4D97-AF65-F5344CB8AC3E}">
        <p14:creationId xmlns:p14="http://schemas.microsoft.com/office/powerpoint/2010/main" val="12724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466726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Roadmap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472387"/>
              </p:ext>
            </p:extLst>
          </p:nvPr>
        </p:nvGraphicFramePr>
        <p:xfrm>
          <a:off x="549947" y="986589"/>
          <a:ext cx="8294184" cy="540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28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E43B286-5ABE-48C8-A5F7-A5EEB12D43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95339"/>
              </p:ext>
            </p:extLst>
          </p:nvPr>
        </p:nvGraphicFramePr>
        <p:xfrm>
          <a:off x="4588592" y="1961312"/>
          <a:ext cx="4555408" cy="424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05200" y="6660554"/>
            <a:ext cx="2133600" cy="197446"/>
          </a:xfrm>
        </p:spPr>
        <p:txBody>
          <a:bodyPr/>
          <a:lstStyle/>
          <a:p>
            <a:fld id="{659CDB14-DB0D-4551-9BCA-04922E23BC7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9811" y="146958"/>
            <a:ext cx="8454189" cy="908236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Securing higher and more inclusive growth is critical to all MENAP countries</a:t>
            </a:r>
          </a:p>
          <a:p>
            <a:pPr>
              <a:spcBef>
                <a:spcPct val="0"/>
              </a:spcBef>
              <a:defRPr/>
            </a:pP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401586" y="1224838"/>
            <a:ext cx="457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Projected Labor Force Increase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(Millions of people, cumulative)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0973" y="1224838"/>
            <a:ext cx="33095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Youth Unemployment Rate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(Percent)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5504" y="6207371"/>
            <a:ext cx="3678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Sources: ILO.</a:t>
            </a:r>
          </a:p>
        </p:txBody>
      </p:sp>
      <p:sp>
        <p:nvSpPr>
          <p:cNvPr id="12" name="TextBox 2">
            <a:extLst/>
          </p:cNvPr>
          <p:cNvSpPr txBox="1"/>
          <p:nvPr/>
        </p:nvSpPr>
        <p:spPr>
          <a:xfrm>
            <a:off x="5071664" y="1778836"/>
            <a:ext cx="3198575" cy="8770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 Force in 2017 (estimate):</a:t>
            </a:r>
          </a:p>
          <a:p>
            <a:r>
              <a:rPr lang="en-US" sz="12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GCC:  26 millions</a:t>
            </a:r>
          </a:p>
          <a:p>
            <a:r>
              <a:rPr lang="en-US" sz="12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Non-GCC MENAP Oil Exporters: 61 millions</a:t>
            </a:r>
          </a:p>
          <a:p>
            <a:r>
              <a:rPr lang="en-US" sz="12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MENAP</a:t>
            </a:r>
            <a:r>
              <a:rPr lang="en-US" sz="1200" baseline="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Oil Importers: </a:t>
            </a:r>
            <a:r>
              <a:rPr lang="en-US" sz="12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155 </a:t>
            </a:r>
            <a:r>
              <a:rPr lang="en-US" sz="1200" baseline="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millions</a:t>
            </a:r>
          </a:p>
        </p:txBody>
      </p:sp>
      <p:sp>
        <p:nvSpPr>
          <p:cNvPr id="13" name="TBSource">
            <a:extLst/>
          </p:cNvPr>
          <p:cNvSpPr txBox="1">
            <a:spLocks noChangeArrowheads="1"/>
          </p:cNvSpPr>
          <p:nvPr/>
        </p:nvSpPr>
        <p:spPr bwMode="auto">
          <a:xfrm>
            <a:off x="861624" y="6209855"/>
            <a:ext cx="3304153" cy="35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Sources: 2016 International Labor Organization; World Bank; and IMF staff estimates.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83EA7F8-796B-444A-8A82-CD756C6CB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386538"/>
              </p:ext>
            </p:extLst>
          </p:nvPr>
        </p:nvGraphicFramePr>
        <p:xfrm>
          <a:off x="174917" y="1758606"/>
          <a:ext cx="3820438" cy="4593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8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05200" y="6660554"/>
            <a:ext cx="2133600" cy="197446"/>
          </a:xfrm>
        </p:spPr>
        <p:txBody>
          <a:bodyPr/>
          <a:lstStyle/>
          <a:p>
            <a:fld id="{659CDB14-DB0D-4551-9BCA-04922E23BC7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9811" y="146958"/>
            <a:ext cx="8454189" cy="908236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Multiple policy levers are needed to spur higher and more inclusive growth</a:t>
            </a:r>
          </a:p>
          <a:p>
            <a:pPr>
              <a:spcBef>
                <a:spcPct val="0"/>
              </a:spcBef>
              <a:defRPr/>
            </a:pP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35" y="1416605"/>
            <a:ext cx="5120640" cy="5197324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3" y="1180217"/>
            <a:ext cx="4423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Five Pillars of Inclusive Growth</a:t>
            </a:r>
            <a:endParaRPr lang="en-US" altLang="en-US" sz="1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044" y="129093"/>
            <a:ext cx="8508951" cy="968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Structural reforms need to be accelerated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51978" y="1021355"/>
            <a:ext cx="442314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Ease of Doing Business 2014-17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(Current ranking and change in distance to frontier)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958230" y="5620718"/>
          <a:ext cx="1677907" cy="769620"/>
        </p:xfrm>
        <a:graphic>
          <a:graphicData uri="http://schemas.openxmlformats.org/drawingml/2006/table">
            <a:tbl>
              <a:tblPr/>
              <a:tblGrid>
                <a:gridCol w="752706">
                  <a:extLst>
                    <a:ext uri="{9D8B030D-6E8A-4147-A177-3AD203B41FA5}">
                      <a16:colId xmlns:a16="http://schemas.microsoft.com/office/drawing/2014/main" val="3016440855"/>
                    </a:ext>
                  </a:extLst>
                </a:gridCol>
                <a:gridCol w="172495">
                  <a:extLst>
                    <a:ext uri="{9D8B030D-6E8A-4147-A177-3AD203B41FA5}">
                      <a16:colId xmlns:a16="http://schemas.microsoft.com/office/drawing/2014/main" val="3071624098"/>
                    </a:ext>
                  </a:extLst>
                </a:gridCol>
                <a:gridCol w="752706">
                  <a:extLst>
                    <a:ext uri="{9D8B030D-6E8A-4147-A177-3AD203B41FA5}">
                      <a16:colId xmlns:a16="http://schemas.microsoft.com/office/drawing/2014/main" val="1492947161"/>
                    </a:ext>
                  </a:extLst>
                </a:gridCol>
              </a:tblGrid>
              <a:tr h="14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A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Top 25 %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220869"/>
                  </a:ext>
                </a:extLst>
              </a:tr>
              <a:tr h="14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C94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Top 50</a:t>
                      </a:r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947117"/>
                  </a:ext>
                </a:extLst>
              </a:tr>
              <a:tr h="14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9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Top 75 %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864404"/>
                  </a:ext>
                </a:extLst>
              </a:tr>
              <a:tr h="14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A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Bottom</a:t>
                      </a:r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25 %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973836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94044" y="6255418"/>
            <a:ext cx="6336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Source: World Bank Doing Business Indicators. Non-GCC includes Iran and Algeria.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8302" y="5319482"/>
            <a:ext cx="1563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Current ranking: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23768" y="5673408"/>
            <a:ext cx="0" cy="164696"/>
          </a:xfrm>
          <a:prstGeom prst="straightConnector1">
            <a:avLst/>
          </a:prstGeom>
          <a:ln w="38100">
            <a:solidFill>
              <a:srgbClr val="002A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09632" y="5673408"/>
            <a:ext cx="0" cy="16469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59413" y="5614416"/>
            <a:ext cx="1147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Improving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2408" y="5614416"/>
            <a:ext cx="1311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Worsening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46792" y="5338020"/>
            <a:ext cx="4465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Change in distance to frontier from 2014 to 2017: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792" y="1706902"/>
            <a:ext cx="593865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4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700612"/>
              </p:ext>
            </p:extLst>
          </p:nvPr>
        </p:nvGraphicFramePr>
        <p:xfrm>
          <a:off x="4683760" y="1873466"/>
          <a:ext cx="4131083" cy="4141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DB14-DB0D-4551-9BCA-04922E23BC7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044" y="129093"/>
            <a:ext cx="8508951" cy="968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Greater trade integration would capitalize on global growth momentum; more export diversity will help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">
            <a:extLst/>
          </p:cNvPr>
          <p:cNvSpPr txBox="1"/>
          <p:nvPr/>
        </p:nvSpPr>
        <p:spPr>
          <a:xfrm>
            <a:off x="4683760" y="5628640"/>
            <a:ext cx="4185920" cy="10007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900" b="0" i="0" baseline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Source: IMF Diversification database; and IMF staff calculations</a:t>
            </a:r>
          </a:p>
          <a:p>
            <a:pPr rtl="0"/>
            <a:r>
              <a:rPr lang="en-US" sz="900" b="0" i="0" baseline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¹ 2014 is latest available year for the diversity index</a:t>
            </a:r>
          </a:p>
          <a:p>
            <a:pPr rtl="0"/>
            <a:r>
              <a:rPr lang="en-US" sz="900" b="0" i="0" baseline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Note: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sz="900" b="0" i="0" baseline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EMDE = Emerging and developing economies; Other oil importers (OI) include Bangladesh, Cambodia, Vietnam. Other oil exporters (OE) include Malaysia, Mexico, and Indonesia. Diversity index rebased to be from 0 to 1, and is equal to a Theil index of export concentration.</a:t>
            </a:r>
          </a:p>
        </p:txBody>
      </p:sp>
      <p:graphicFrame>
        <p:nvGraphicFramePr>
          <p:cNvPr id="14" name="Chart 1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32152"/>
              </p:ext>
            </p:extLst>
          </p:nvPr>
        </p:nvGraphicFramePr>
        <p:xfrm>
          <a:off x="469843" y="1196422"/>
          <a:ext cx="4121223" cy="507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/>
          <p:cNvSpPr/>
          <p:nvPr/>
        </p:nvSpPr>
        <p:spPr>
          <a:xfrm>
            <a:off x="4749800" y="1196422"/>
            <a:ext cx="4053840" cy="70791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1600" b="1" i="0" kern="120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Export Diversity Index, 2014 ¹</a:t>
            </a:r>
            <a:endParaRPr lang="en-US" sz="1600" dirty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rtl="0"/>
            <a:r>
              <a:rPr lang="en-US" sz="1100" b="0" i="1" kern="120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 to 1, higher is more diverse)</a:t>
            </a:r>
            <a:endParaRPr lang="en-US" sz="1100" b="0" i="1" dirty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896438"/>
              </p:ext>
            </p:extLst>
          </p:nvPr>
        </p:nvGraphicFramePr>
        <p:xfrm>
          <a:off x="522604" y="1274588"/>
          <a:ext cx="3775545" cy="464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D95CFC8-A8AA-4B7E-896D-65BB3D7632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193922"/>
              </p:ext>
            </p:extLst>
          </p:nvPr>
        </p:nvGraphicFramePr>
        <p:xfrm>
          <a:off x="4404038" y="1583261"/>
          <a:ext cx="4237154" cy="470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3036" y="129093"/>
            <a:ext cx="8229600" cy="9681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Adoption of financial technology would boost growth and inclusiveness, but risks need to be managed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867836" y="1376083"/>
            <a:ext cx="4222376" cy="5121903"/>
          </a:xfrm>
          <a:prstGeom prst="rect">
            <a:avLst/>
          </a:prstGeom>
        </p:spPr>
        <p:txBody>
          <a:bodyPr/>
          <a:lstStyle>
            <a:lvl1pPr marL="342868" indent="-34286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0" indent="-285724" algn="l" defTabSz="91431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3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0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07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3520327" y="6603652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ctr" defTabSz="914314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CDB14-DB0D-4551-9BCA-04922E23BC7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229388" y="1198276"/>
            <a:ext cx="35153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Access to Finance</a:t>
            </a:r>
          </a:p>
          <a:p>
            <a:pPr algn="ctr"/>
            <a:r>
              <a:rPr lang="en-US" altLang="en-US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(Percent)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67836" y="573969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Source: World Bank, Enterprise Survey.</a:t>
            </a:r>
          </a:p>
          <a:p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Note: Tunisia data is for 2014.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83436" y="5689599"/>
            <a:ext cx="42808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Source: World Bank – Global Financial Inclusion Database.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Note:</a:t>
            </a:r>
            <a:r>
              <a:rPr lang="en-US" sz="900" kern="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EMDE = Emerging and developing economies; Other oil importers (OI) include Bangladesh, Cambodia, Vietnam. Other oil exporters (OE) include Malaysia, Mexico, and Indonesia</a:t>
            </a:r>
            <a:endParaRPr lang="en-US" alt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429" y="1198276"/>
            <a:ext cx="36838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4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en-US" sz="1600" b="1" dirty="0"/>
              <a:t>Account at a Financial Institution </a:t>
            </a:r>
          </a:p>
          <a:p>
            <a:pPr algn="ctr">
              <a:defRPr sz="144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en-US" sz="1400" i="1" dirty="0"/>
              <a:t>(Percent of adults, age 15+) </a:t>
            </a:r>
          </a:p>
        </p:txBody>
      </p:sp>
    </p:spTree>
    <p:extLst>
      <p:ext uri="{BB962C8B-B14F-4D97-AF65-F5344CB8AC3E}">
        <p14:creationId xmlns:p14="http://schemas.microsoft.com/office/powerpoint/2010/main" val="9207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466726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Roadmap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06804333"/>
              </p:ext>
            </p:extLst>
          </p:nvPr>
        </p:nvGraphicFramePr>
        <p:xfrm>
          <a:off x="549947" y="986589"/>
          <a:ext cx="8294184" cy="540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29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466726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Roadmap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68567324"/>
              </p:ext>
            </p:extLst>
          </p:nvPr>
        </p:nvGraphicFramePr>
        <p:xfrm>
          <a:off x="549947" y="986589"/>
          <a:ext cx="8294184" cy="540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4128" y="1342417"/>
            <a:ext cx="8504903" cy="51362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 MT" charset="0"/>
              </a:rPr>
              <a:t>Regional outlook subdued, despite global recovery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 MT" charset="0"/>
              </a:rPr>
              <a:t>Important downside risks remain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 MT" charset="0"/>
              </a:rPr>
              <a:t>The focus on fiscal consolidation and strengthening monetary policy frameworks should continue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 MT" charset="0"/>
              </a:rPr>
              <a:t>Policy makers need to ensure financial sectors remain strong and resilient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 MT" charset="0"/>
              </a:rPr>
              <a:t>Structural reforms should be accelerated, and institutional frameworks enhanced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 MT" charset="0"/>
              </a:rPr>
              <a:t>Trade integration and adoption of financial technology offer important opportunities for growth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3901" y="381000"/>
            <a:ext cx="8295371" cy="457200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takeaways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31" tIns="45716" rIns="91431" bIns="45716" rtlCol="0" anchor="ctr"/>
          <a:lstStyle/>
          <a:p>
            <a:fld id="{F1442F37-231D-4CE4-8EF0-A74E29B61002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2424060">
            <a:off x="1812954" y="919940"/>
            <a:ext cx="5518092" cy="5522976"/>
            <a:chOff x="338260" y="3874599"/>
            <a:chExt cx="2509838" cy="2520950"/>
          </a:xfrm>
          <a:solidFill>
            <a:srgbClr val="C6D9F1"/>
          </a:solidFill>
        </p:grpSpPr>
        <p:sp>
          <p:nvSpPr>
            <p:cNvPr id="15" name="Freeform 15"/>
            <p:cNvSpPr>
              <a:spLocks/>
            </p:cNvSpPr>
            <p:nvPr/>
          </p:nvSpPr>
          <p:spPr bwMode="blackWhite">
            <a:xfrm>
              <a:off x="489073" y="3874599"/>
              <a:ext cx="1308100" cy="1117600"/>
            </a:xfrm>
            <a:custGeom>
              <a:avLst/>
              <a:gdLst>
                <a:gd name="T0" fmla="*/ 563089 w 1057"/>
                <a:gd name="T1" fmla="*/ 1091523 h 900"/>
                <a:gd name="T2" fmla="*/ 582890 w 1057"/>
                <a:gd name="T3" fmla="*/ 1040610 h 900"/>
                <a:gd name="T4" fmla="*/ 606404 w 1057"/>
                <a:gd name="T5" fmla="*/ 992180 h 900"/>
                <a:gd name="T6" fmla="*/ 636105 w 1057"/>
                <a:gd name="T7" fmla="*/ 946235 h 900"/>
                <a:gd name="T8" fmla="*/ 669519 w 1057"/>
                <a:gd name="T9" fmla="*/ 904014 h 900"/>
                <a:gd name="T10" fmla="*/ 705409 w 1057"/>
                <a:gd name="T11" fmla="*/ 864277 h 900"/>
                <a:gd name="T12" fmla="*/ 746248 w 1057"/>
                <a:gd name="T13" fmla="*/ 828266 h 900"/>
                <a:gd name="T14" fmla="*/ 790800 w 1057"/>
                <a:gd name="T15" fmla="*/ 797221 h 900"/>
                <a:gd name="T16" fmla="*/ 836590 w 1057"/>
                <a:gd name="T17" fmla="*/ 771144 h 900"/>
                <a:gd name="T18" fmla="*/ 882380 w 1057"/>
                <a:gd name="T19" fmla="*/ 751276 h 900"/>
                <a:gd name="T20" fmla="*/ 931882 w 1057"/>
                <a:gd name="T21" fmla="*/ 733891 h 900"/>
                <a:gd name="T22" fmla="*/ 981384 w 1057"/>
                <a:gd name="T23" fmla="*/ 721473 h 900"/>
                <a:gd name="T24" fmla="*/ 1032124 w 1057"/>
                <a:gd name="T25" fmla="*/ 714022 h 900"/>
                <a:gd name="T26" fmla="*/ 1030887 w 1057"/>
                <a:gd name="T27" fmla="*/ 882904 h 900"/>
                <a:gd name="T28" fmla="*/ 1306862 w 1057"/>
                <a:gd name="T29" fmla="*/ 464425 h 900"/>
                <a:gd name="T30" fmla="*/ 1012323 w 1057"/>
                <a:gd name="T31" fmla="*/ 0 h 900"/>
                <a:gd name="T32" fmla="*/ 1013561 w 1057"/>
                <a:gd name="T33" fmla="*/ 170124 h 900"/>
                <a:gd name="T34" fmla="*/ 936832 w 1057"/>
                <a:gd name="T35" fmla="*/ 177574 h 900"/>
                <a:gd name="T36" fmla="*/ 858866 w 1057"/>
                <a:gd name="T37" fmla="*/ 191234 h 900"/>
                <a:gd name="T38" fmla="*/ 784612 w 1057"/>
                <a:gd name="T39" fmla="*/ 208619 h 900"/>
                <a:gd name="T40" fmla="*/ 710359 w 1057"/>
                <a:gd name="T41" fmla="*/ 233454 h 900"/>
                <a:gd name="T42" fmla="*/ 638581 w 1057"/>
                <a:gd name="T43" fmla="*/ 262015 h 900"/>
                <a:gd name="T44" fmla="*/ 569277 w 1057"/>
                <a:gd name="T45" fmla="*/ 295543 h 900"/>
                <a:gd name="T46" fmla="*/ 501211 w 1057"/>
                <a:gd name="T47" fmla="*/ 335280 h 900"/>
                <a:gd name="T48" fmla="*/ 435621 w 1057"/>
                <a:gd name="T49" fmla="*/ 379984 h 900"/>
                <a:gd name="T50" fmla="*/ 373743 w 1057"/>
                <a:gd name="T51" fmla="*/ 429655 h 900"/>
                <a:gd name="T52" fmla="*/ 315578 w 1057"/>
                <a:gd name="T53" fmla="*/ 484293 h 900"/>
                <a:gd name="T54" fmla="*/ 261125 w 1057"/>
                <a:gd name="T55" fmla="*/ 542657 h 900"/>
                <a:gd name="T56" fmla="*/ 210385 w 1057"/>
                <a:gd name="T57" fmla="*/ 603504 h 900"/>
                <a:gd name="T58" fmla="*/ 165833 w 1057"/>
                <a:gd name="T59" fmla="*/ 669318 h 900"/>
                <a:gd name="T60" fmla="*/ 124993 w 1057"/>
                <a:gd name="T61" fmla="*/ 738858 h 900"/>
                <a:gd name="T62" fmla="*/ 89104 w 1057"/>
                <a:gd name="T63" fmla="*/ 810881 h 900"/>
                <a:gd name="T64" fmla="*/ 58165 w 1057"/>
                <a:gd name="T65" fmla="*/ 882904 h 900"/>
                <a:gd name="T66" fmla="*/ 33414 w 1057"/>
                <a:gd name="T67" fmla="*/ 959894 h 900"/>
                <a:gd name="T68" fmla="*/ 13613 w 1057"/>
                <a:gd name="T69" fmla="*/ 1036884 h 900"/>
                <a:gd name="T70" fmla="*/ 0 w 1057"/>
                <a:gd name="T71" fmla="*/ 1116358 h 900"/>
                <a:gd name="T72" fmla="*/ 294539 w 1057"/>
                <a:gd name="T73" fmla="*/ 920157 h 900"/>
                <a:gd name="T74" fmla="*/ 563089 w 1057"/>
                <a:gd name="T75" fmla="*/ 1091523 h 9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7"/>
                <a:gd name="T115" fmla="*/ 0 h 900"/>
                <a:gd name="T116" fmla="*/ 1057 w 1057"/>
                <a:gd name="T117" fmla="*/ 900 h 9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7" h="900">
                  <a:moveTo>
                    <a:pt x="455" y="879"/>
                  </a:moveTo>
                  <a:lnTo>
                    <a:pt x="471" y="838"/>
                  </a:lnTo>
                  <a:lnTo>
                    <a:pt x="490" y="799"/>
                  </a:lnTo>
                  <a:lnTo>
                    <a:pt x="514" y="762"/>
                  </a:lnTo>
                  <a:lnTo>
                    <a:pt x="541" y="728"/>
                  </a:lnTo>
                  <a:lnTo>
                    <a:pt x="570" y="696"/>
                  </a:lnTo>
                  <a:lnTo>
                    <a:pt x="603" y="667"/>
                  </a:lnTo>
                  <a:lnTo>
                    <a:pt x="639" y="642"/>
                  </a:lnTo>
                  <a:lnTo>
                    <a:pt x="676" y="621"/>
                  </a:lnTo>
                  <a:lnTo>
                    <a:pt x="713" y="605"/>
                  </a:lnTo>
                  <a:lnTo>
                    <a:pt x="753" y="591"/>
                  </a:lnTo>
                  <a:lnTo>
                    <a:pt x="793" y="581"/>
                  </a:lnTo>
                  <a:lnTo>
                    <a:pt x="834" y="575"/>
                  </a:lnTo>
                  <a:lnTo>
                    <a:pt x="833" y="711"/>
                  </a:lnTo>
                  <a:lnTo>
                    <a:pt x="1056" y="374"/>
                  </a:lnTo>
                  <a:lnTo>
                    <a:pt x="818" y="0"/>
                  </a:lnTo>
                  <a:lnTo>
                    <a:pt x="819" y="137"/>
                  </a:lnTo>
                  <a:lnTo>
                    <a:pt x="757" y="143"/>
                  </a:lnTo>
                  <a:lnTo>
                    <a:pt x="694" y="154"/>
                  </a:lnTo>
                  <a:lnTo>
                    <a:pt x="634" y="168"/>
                  </a:lnTo>
                  <a:lnTo>
                    <a:pt x="574" y="188"/>
                  </a:lnTo>
                  <a:lnTo>
                    <a:pt x="516" y="211"/>
                  </a:lnTo>
                  <a:lnTo>
                    <a:pt x="460" y="238"/>
                  </a:lnTo>
                  <a:lnTo>
                    <a:pt x="405" y="270"/>
                  </a:lnTo>
                  <a:lnTo>
                    <a:pt x="352" y="306"/>
                  </a:lnTo>
                  <a:lnTo>
                    <a:pt x="302" y="346"/>
                  </a:lnTo>
                  <a:lnTo>
                    <a:pt x="255" y="390"/>
                  </a:lnTo>
                  <a:lnTo>
                    <a:pt x="211" y="437"/>
                  </a:lnTo>
                  <a:lnTo>
                    <a:pt x="170" y="486"/>
                  </a:lnTo>
                  <a:lnTo>
                    <a:pt x="134" y="539"/>
                  </a:lnTo>
                  <a:lnTo>
                    <a:pt x="101" y="595"/>
                  </a:lnTo>
                  <a:lnTo>
                    <a:pt x="72" y="653"/>
                  </a:lnTo>
                  <a:lnTo>
                    <a:pt x="47" y="711"/>
                  </a:lnTo>
                  <a:lnTo>
                    <a:pt x="27" y="773"/>
                  </a:lnTo>
                  <a:lnTo>
                    <a:pt x="11" y="835"/>
                  </a:lnTo>
                  <a:lnTo>
                    <a:pt x="0" y="899"/>
                  </a:lnTo>
                  <a:lnTo>
                    <a:pt x="238" y="741"/>
                  </a:lnTo>
                  <a:lnTo>
                    <a:pt x="455" y="879"/>
                  </a:lnTo>
                </a:path>
              </a:pathLst>
            </a:custGeom>
            <a:grpFill/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blackWhite">
            <a:xfrm>
              <a:off x="1363785" y="5271599"/>
              <a:ext cx="1277938" cy="1123950"/>
            </a:xfrm>
            <a:custGeom>
              <a:avLst/>
              <a:gdLst>
                <a:gd name="T0" fmla="*/ 2147483647 w 1033"/>
                <a:gd name="T1" fmla="*/ 2147483647 h 904"/>
                <a:gd name="T2" fmla="*/ 2147483647 w 1033"/>
                <a:gd name="T3" fmla="*/ 2147483647 h 904"/>
                <a:gd name="T4" fmla="*/ 2147483647 w 1033"/>
                <a:gd name="T5" fmla="*/ 2147483647 h 904"/>
                <a:gd name="T6" fmla="*/ 2147483647 w 1033"/>
                <a:gd name="T7" fmla="*/ 2147483647 h 904"/>
                <a:gd name="T8" fmla="*/ 2147483647 w 1033"/>
                <a:gd name="T9" fmla="*/ 2147483647 h 904"/>
                <a:gd name="T10" fmla="*/ 2147483647 w 1033"/>
                <a:gd name="T11" fmla="*/ 2147483647 h 904"/>
                <a:gd name="T12" fmla="*/ 2147483647 w 1033"/>
                <a:gd name="T13" fmla="*/ 2147483647 h 904"/>
                <a:gd name="T14" fmla="*/ 2147483647 w 1033"/>
                <a:gd name="T15" fmla="*/ 2147483647 h 904"/>
                <a:gd name="T16" fmla="*/ 2147483647 w 1033"/>
                <a:gd name="T17" fmla="*/ 2147483647 h 904"/>
                <a:gd name="T18" fmla="*/ 2147483647 w 1033"/>
                <a:gd name="T19" fmla="*/ 2147483647 h 904"/>
                <a:gd name="T20" fmla="*/ 2147483647 w 1033"/>
                <a:gd name="T21" fmla="*/ 2147483647 h 904"/>
                <a:gd name="T22" fmla="*/ 2147483647 w 1033"/>
                <a:gd name="T23" fmla="*/ 2147483647 h 904"/>
                <a:gd name="T24" fmla="*/ 2147483647 w 1033"/>
                <a:gd name="T25" fmla="*/ 2147483647 h 904"/>
                <a:gd name="T26" fmla="*/ 2147483647 w 1033"/>
                <a:gd name="T27" fmla="*/ 2147483647 h 904"/>
                <a:gd name="T28" fmla="*/ 2147483647 w 1033"/>
                <a:gd name="T29" fmla="*/ 2147483647 h 904"/>
                <a:gd name="T30" fmla="*/ 2147483647 w 1033"/>
                <a:gd name="T31" fmla="*/ 2147483647 h 904"/>
                <a:gd name="T32" fmla="*/ 0 w 1033"/>
                <a:gd name="T33" fmla="*/ 2147483647 h 904"/>
                <a:gd name="T34" fmla="*/ 2147483647 w 1033"/>
                <a:gd name="T35" fmla="*/ 2147483647 h 904"/>
                <a:gd name="T36" fmla="*/ 2147483647 w 1033"/>
                <a:gd name="T37" fmla="*/ 2147483647 h 904"/>
                <a:gd name="T38" fmla="*/ 2147483647 w 1033"/>
                <a:gd name="T39" fmla="*/ 2147483647 h 904"/>
                <a:gd name="T40" fmla="*/ 2147483647 w 1033"/>
                <a:gd name="T41" fmla="*/ 2147483647 h 904"/>
                <a:gd name="T42" fmla="*/ 2147483647 w 1033"/>
                <a:gd name="T43" fmla="*/ 2147483647 h 904"/>
                <a:gd name="T44" fmla="*/ 2147483647 w 1033"/>
                <a:gd name="T45" fmla="*/ 2147483647 h 904"/>
                <a:gd name="T46" fmla="*/ 2147483647 w 1033"/>
                <a:gd name="T47" fmla="*/ 2147483647 h 904"/>
                <a:gd name="T48" fmla="*/ 2147483647 w 1033"/>
                <a:gd name="T49" fmla="*/ 2147483647 h 904"/>
                <a:gd name="T50" fmla="*/ 2147483647 w 1033"/>
                <a:gd name="T51" fmla="*/ 2147483647 h 904"/>
                <a:gd name="T52" fmla="*/ 2147483647 w 1033"/>
                <a:gd name="T53" fmla="*/ 2147483647 h 904"/>
                <a:gd name="T54" fmla="*/ 2147483647 w 1033"/>
                <a:gd name="T55" fmla="*/ 2147483647 h 904"/>
                <a:gd name="T56" fmla="*/ 2147483647 w 1033"/>
                <a:gd name="T57" fmla="*/ 2147483647 h 904"/>
                <a:gd name="T58" fmla="*/ 2147483647 w 1033"/>
                <a:gd name="T59" fmla="*/ 2147483647 h 904"/>
                <a:gd name="T60" fmla="*/ 2147483647 w 1033"/>
                <a:gd name="T61" fmla="*/ 2147483647 h 904"/>
                <a:gd name="T62" fmla="*/ 2147483647 w 1033"/>
                <a:gd name="T63" fmla="*/ 2147483647 h 904"/>
                <a:gd name="T64" fmla="*/ 2147483647 w 1033"/>
                <a:gd name="T65" fmla="*/ 2147483647 h 904"/>
                <a:gd name="T66" fmla="*/ 2147483647 w 1033"/>
                <a:gd name="T67" fmla="*/ 2147483647 h 904"/>
                <a:gd name="T68" fmla="*/ 2147483647 w 1033"/>
                <a:gd name="T69" fmla="*/ 2147483647 h 904"/>
                <a:gd name="T70" fmla="*/ 2147483647 w 1033"/>
                <a:gd name="T71" fmla="*/ 2147483647 h 904"/>
                <a:gd name="T72" fmla="*/ 2147483647 w 1033"/>
                <a:gd name="T73" fmla="*/ 2147483647 h 904"/>
                <a:gd name="T74" fmla="*/ 2147483647 w 1033"/>
                <a:gd name="T75" fmla="*/ 2147483647 h 904"/>
                <a:gd name="T76" fmla="*/ 2147483647 w 1033"/>
                <a:gd name="T77" fmla="*/ 0 h 904"/>
                <a:gd name="T78" fmla="*/ 2147483647 w 1033"/>
                <a:gd name="T79" fmla="*/ 2147483647 h 904"/>
                <a:gd name="T80" fmla="*/ 2147483647 w 1033"/>
                <a:gd name="T81" fmla="*/ 2147483647 h 9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3"/>
                <a:gd name="T124" fmla="*/ 0 h 904"/>
                <a:gd name="T125" fmla="*/ 1033 w 1033"/>
                <a:gd name="T126" fmla="*/ 904 h 9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3" h="904">
                  <a:moveTo>
                    <a:pt x="585" y="1"/>
                  </a:moveTo>
                  <a:lnTo>
                    <a:pt x="573" y="41"/>
                  </a:lnTo>
                  <a:lnTo>
                    <a:pt x="556" y="78"/>
                  </a:lnTo>
                  <a:lnTo>
                    <a:pt x="537" y="116"/>
                  </a:lnTo>
                  <a:lnTo>
                    <a:pt x="514" y="150"/>
                  </a:lnTo>
                  <a:lnTo>
                    <a:pt x="488" y="182"/>
                  </a:lnTo>
                  <a:lnTo>
                    <a:pt x="459" y="212"/>
                  </a:lnTo>
                  <a:lnTo>
                    <a:pt x="427" y="239"/>
                  </a:lnTo>
                  <a:lnTo>
                    <a:pt x="393" y="262"/>
                  </a:lnTo>
                  <a:lnTo>
                    <a:pt x="356" y="283"/>
                  </a:lnTo>
                  <a:lnTo>
                    <a:pt x="317" y="301"/>
                  </a:lnTo>
                  <a:lnTo>
                    <a:pt x="277" y="314"/>
                  </a:lnTo>
                  <a:lnTo>
                    <a:pt x="236" y="323"/>
                  </a:lnTo>
                  <a:lnTo>
                    <a:pt x="235" y="187"/>
                  </a:lnTo>
                  <a:lnTo>
                    <a:pt x="159" y="298"/>
                  </a:lnTo>
                  <a:lnTo>
                    <a:pt x="80" y="409"/>
                  </a:lnTo>
                  <a:lnTo>
                    <a:pt x="0" y="517"/>
                  </a:lnTo>
                  <a:lnTo>
                    <a:pt x="236" y="903"/>
                  </a:lnTo>
                  <a:lnTo>
                    <a:pt x="236" y="766"/>
                  </a:lnTo>
                  <a:lnTo>
                    <a:pt x="295" y="759"/>
                  </a:lnTo>
                  <a:lnTo>
                    <a:pt x="353" y="747"/>
                  </a:lnTo>
                  <a:lnTo>
                    <a:pt x="411" y="733"/>
                  </a:lnTo>
                  <a:lnTo>
                    <a:pt x="467" y="713"/>
                  </a:lnTo>
                  <a:lnTo>
                    <a:pt x="522" y="691"/>
                  </a:lnTo>
                  <a:lnTo>
                    <a:pt x="575" y="665"/>
                  </a:lnTo>
                  <a:lnTo>
                    <a:pt x="626" y="635"/>
                  </a:lnTo>
                  <a:lnTo>
                    <a:pt x="676" y="601"/>
                  </a:lnTo>
                  <a:lnTo>
                    <a:pt x="724" y="564"/>
                  </a:lnTo>
                  <a:lnTo>
                    <a:pt x="768" y="525"/>
                  </a:lnTo>
                  <a:lnTo>
                    <a:pt x="811" y="481"/>
                  </a:lnTo>
                  <a:lnTo>
                    <a:pt x="849" y="435"/>
                  </a:lnTo>
                  <a:lnTo>
                    <a:pt x="884" y="387"/>
                  </a:lnTo>
                  <a:lnTo>
                    <a:pt x="916" y="337"/>
                  </a:lnTo>
                  <a:lnTo>
                    <a:pt x="945" y="284"/>
                  </a:lnTo>
                  <a:lnTo>
                    <a:pt x="970" y="231"/>
                  </a:lnTo>
                  <a:lnTo>
                    <a:pt x="991" y="174"/>
                  </a:lnTo>
                  <a:lnTo>
                    <a:pt x="1009" y="117"/>
                  </a:lnTo>
                  <a:lnTo>
                    <a:pt x="1023" y="58"/>
                  </a:lnTo>
                  <a:lnTo>
                    <a:pt x="1032" y="0"/>
                  </a:lnTo>
                  <a:lnTo>
                    <a:pt x="812" y="132"/>
                  </a:lnTo>
                  <a:lnTo>
                    <a:pt x="585" y="1"/>
                  </a:lnTo>
                </a:path>
              </a:pathLst>
            </a:custGeom>
            <a:grpFill/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White">
            <a:xfrm>
              <a:off x="338260" y="4863612"/>
              <a:ext cx="1150938" cy="1335087"/>
            </a:xfrm>
            <a:custGeom>
              <a:avLst/>
              <a:gdLst>
                <a:gd name="T0" fmla="*/ 1149700 w 930"/>
                <a:gd name="T1" fmla="*/ 801052 h 1075"/>
                <a:gd name="T2" fmla="*/ 1097723 w 930"/>
                <a:gd name="T3" fmla="*/ 787391 h 1075"/>
                <a:gd name="T4" fmla="*/ 1048220 w 930"/>
                <a:gd name="T5" fmla="*/ 770004 h 1075"/>
                <a:gd name="T6" fmla="*/ 998717 w 930"/>
                <a:gd name="T7" fmla="*/ 748891 h 1075"/>
                <a:gd name="T8" fmla="*/ 954165 w 930"/>
                <a:gd name="T9" fmla="*/ 722810 h 1075"/>
                <a:gd name="T10" fmla="*/ 909612 w 930"/>
                <a:gd name="T11" fmla="*/ 691761 h 1075"/>
                <a:gd name="T12" fmla="*/ 870010 w 930"/>
                <a:gd name="T13" fmla="*/ 656987 h 1075"/>
                <a:gd name="T14" fmla="*/ 832883 w 930"/>
                <a:gd name="T15" fmla="*/ 617245 h 1075"/>
                <a:gd name="T16" fmla="*/ 801944 w 930"/>
                <a:gd name="T17" fmla="*/ 577503 h 1075"/>
                <a:gd name="T18" fmla="*/ 772242 w 930"/>
                <a:gd name="T19" fmla="*/ 531551 h 1075"/>
                <a:gd name="T20" fmla="*/ 751204 w 930"/>
                <a:gd name="T21" fmla="*/ 494293 h 1075"/>
                <a:gd name="T22" fmla="*/ 735115 w 930"/>
                <a:gd name="T23" fmla="*/ 454550 h 1075"/>
                <a:gd name="T24" fmla="*/ 721502 w 930"/>
                <a:gd name="T25" fmla="*/ 412325 h 1075"/>
                <a:gd name="T26" fmla="*/ 714077 w 930"/>
                <a:gd name="T27" fmla="*/ 370099 h 1075"/>
                <a:gd name="T28" fmla="*/ 711602 w 930"/>
                <a:gd name="T29" fmla="*/ 327873 h 1075"/>
                <a:gd name="T30" fmla="*/ 712839 w 930"/>
                <a:gd name="T31" fmla="*/ 284405 h 1075"/>
                <a:gd name="T32" fmla="*/ 925701 w 930"/>
                <a:gd name="T33" fmla="*/ 284405 h 1075"/>
                <a:gd name="T34" fmla="*/ 445524 w 930"/>
                <a:gd name="T35" fmla="*/ 0 h 1075"/>
                <a:gd name="T36" fmla="*/ 0 w 930"/>
                <a:gd name="T37" fmla="*/ 293098 h 1075"/>
                <a:gd name="T38" fmla="*/ 168309 w 930"/>
                <a:gd name="T39" fmla="*/ 294340 h 1075"/>
                <a:gd name="T40" fmla="*/ 174497 w 930"/>
                <a:gd name="T41" fmla="*/ 371340 h 1075"/>
                <a:gd name="T42" fmla="*/ 185635 w 930"/>
                <a:gd name="T43" fmla="*/ 449583 h 1075"/>
                <a:gd name="T44" fmla="*/ 204199 w 930"/>
                <a:gd name="T45" fmla="*/ 524099 h 1075"/>
                <a:gd name="T46" fmla="*/ 225237 w 930"/>
                <a:gd name="T47" fmla="*/ 599858 h 1075"/>
                <a:gd name="T48" fmla="*/ 252464 w 930"/>
                <a:gd name="T49" fmla="*/ 671890 h 1075"/>
                <a:gd name="T50" fmla="*/ 285878 w 930"/>
                <a:gd name="T51" fmla="*/ 742681 h 1075"/>
                <a:gd name="T52" fmla="*/ 324243 w 930"/>
                <a:gd name="T53" fmla="*/ 810988 h 1075"/>
                <a:gd name="T54" fmla="*/ 366320 w 930"/>
                <a:gd name="T55" fmla="*/ 874327 h 1075"/>
                <a:gd name="T56" fmla="*/ 412110 w 930"/>
                <a:gd name="T57" fmla="*/ 933940 h 1075"/>
                <a:gd name="T58" fmla="*/ 462850 w 930"/>
                <a:gd name="T59" fmla="*/ 989827 h 1075"/>
                <a:gd name="T60" fmla="*/ 518541 w 930"/>
                <a:gd name="T61" fmla="*/ 1044473 h 1075"/>
                <a:gd name="T62" fmla="*/ 575469 w 930"/>
                <a:gd name="T63" fmla="*/ 1092908 h 1075"/>
                <a:gd name="T64" fmla="*/ 636110 w 930"/>
                <a:gd name="T65" fmla="*/ 1138860 h 1075"/>
                <a:gd name="T66" fmla="*/ 700463 w 930"/>
                <a:gd name="T67" fmla="*/ 1181086 h 1075"/>
                <a:gd name="T68" fmla="*/ 767292 w 930"/>
                <a:gd name="T69" fmla="*/ 1217102 h 1075"/>
                <a:gd name="T70" fmla="*/ 835358 w 930"/>
                <a:gd name="T71" fmla="*/ 1250635 h 1075"/>
                <a:gd name="T72" fmla="*/ 905900 w 930"/>
                <a:gd name="T73" fmla="*/ 1277958 h 1075"/>
                <a:gd name="T74" fmla="*/ 977679 w 930"/>
                <a:gd name="T75" fmla="*/ 1301555 h 1075"/>
                <a:gd name="T76" fmla="*/ 1050695 w 930"/>
                <a:gd name="T77" fmla="*/ 1318942 h 1075"/>
                <a:gd name="T78" fmla="*/ 1126187 w 930"/>
                <a:gd name="T79" fmla="*/ 1333845 h 1075"/>
                <a:gd name="T80" fmla="*/ 955402 w 930"/>
                <a:gd name="T81" fmla="*/ 1049440 h 1075"/>
                <a:gd name="T82" fmla="*/ 1149700 w 930"/>
                <a:gd name="T83" fmla="*/ 801052 h 10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0"/>
                <a:gd name="T127" fmla="*/ 0 h 1075"/>
                <a:gd name="T128" fmla="*/ 930 w 930"/>
                <a:gd name="T129" fmla="*/ 1075 h 10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0" h="1075">
                  <a:moveTo>
                    <a:pt x="929" y="645"/>
                  </a:moveTo>
                  <a:lnTo>
                    <a:pt x="887" y="634"/>
                  </a:lnTo>
                  <a:lnTo>
                    <a:pt x="847" y="620"/>
                  </a:lnTo>
                  <a:lnTo>
                    <a:pt x="807" y="603"/>
                  </a:lnTo>
                  <a:lnTo>
                    <a:pt x="771" y="582"/>
                  </a:lnTo>
                  <a:lnTo>
                    <a:pt x="735" y="557"/>
                  </a:lnTo>
                  <a:lnTo>
                    <a:pt x="703" y="529"/>
                  </a:lnTo>
                  <a:lnTo>
                    <a:pt x="673" y="497"/>
                  </a:lnTo>
                  <a:lnTo>
                    <a:pt x="648" y="465"/>
                  </a:lnTo>
                  <a:lnTo>
                    <a:pt x="624" y="428"/>
                  </a:lnTo>
                  <a:lnTo>
                    <a:pt x="607" y="398"/>
                  </a:lnTo>
                  <a:lnTo>
                    <a:pt x="594" y="366"/>
                  </a:lnTo>
                  <a:lnTo>
                    <a:pt x="583" y="332"/>
                  </a:lnTo>
                  <a:lnTo>
                    <a:pt x="577" y="298"/>
                  </a:lnTo>
                  <a:lnTo>
                    <a:pt x="575" y="264"/>
                  </a:lnTo>
                  <a:lnTo>
                    <a:pt x="576" y="229"/>
                  </a:lnTo>
                  <a:lnTo>
                    <a:pt x="748" y="229"/>
                  </a:lnTo>
                  <a:lnTo>
                    <a:pt x="360" y="0"/>
                  </a:lnTo>
                  <a:lnTo>
                    <a:pt x="0" y="236"/>
                  </a:lnTo>
                  <a:lnTo>
                    <a:pt x="136" y="237"/>
                  </a:lnTo>
                  <a:lnTo>
                    <a:pt x="141" y="299"/>
                  </a:lnTo>
                  <a:lnTo>
                    <a:pt x="150" y="362"/>
                  </a:lnTo>
                  <a:lnTo>
                    <a:pt x="165" y="422"/>
                  </a:lnTo>
                  <a:lnTo>
                    <a:pt x="182" y="483"/>
                  </a:lnTo>
                  <a:lnTo>
                    <a:pt x="204" y="541"/>
                  </a:lnTo>
                  <a:lnTo>
                    <a:pt x="231" y="598"/>
                  </a:lnTo>
                  <a:lnTo>
                    <a:pt x="262" y="653"/>
                  </a:lnTo>
                  <a:lnTo>
                    <a:pt x="296" y="704"/>
                  </a:lnTo>
                  <a:lnTo>
                    <a:pt x="333" y="752"/>
                  </a:lnTo>
                  <a:lnTo>
                    <a:pt x="374" y="797"/>
                  </a:lnTo>
                  <a:lnTo>
                    <a:pt x="419" y="841"/>
                  </a:lnTo>
                  <a:lnTo>
                    <a:pt x="465" y="880"/>
                  </a:lnTo>
                  <a:lnTo>
                    <a:pt x="514" y="917"/>
                  </a:lnTo>
                  <a:lnTo>
                    <a:pt x="566" y="951"/>
                  </a:lnTo>
                  <a:lnTo>
                    <a:pt x="620" y="980"/>
                  </a:lnTo>
                  <a:lnTo>
                    <a:pt x="675" y="1007"/>
                  </a:lnTo>
                  <a:lnTo>
                    <a:pt x="732" y="1029"/>
                  </a:lnTo>
                  <a:lnTo>
                    <a:pt x="790" y="1048"/>
                  </a:lnTo>
                  <a:lnTo>
                    <a:pt x="849" y="1062"/>
                  </a:lnTo>
                  <a:lnTo>
                    <a:pt x="910" y="1074"/>
                  </a:lnTo>
                  <a:lnTo>
                    <a:pt x="772" y="845"/>
                  </a:lnTo>
                  <a:lnTo>
                    <a:pt x="929" y="645"/>
                  </a:lnTo>
                </a:path>
              </a:pathLst>
            </a:custGeom>
            <a:grpFill/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White">
            <a:xfrm>
              <a:off x="1681285" y="4050812"/>
              <a:ext cx="1166813" cy="1323975"/>
            </a:xfrm>
            <a:custGeom>
              <a:avLst/>
              <a:gdLst>
                <a:gd name="T0" fmla="*/ 2147483647 w 943"/>
                <a:gd name="T1" fmla="*/ 2147483647 h 1065"/>
                <a:gd name="T2" fmla="*/ 2147483647 w 943"/>
                <a:gd name="T3" fmla="*/ 2147483647 h 1065"/>
                <a:gd name="T4" fmla="*/ 2147483647 w 943"/>
                <a:gd name="T5" fmla="*/ 2147483647 h 1065"/>
                <a:gd name="T6" fmla="*/ 2147483647 w 943"/>
                <a:gd name="T7" fmla="*/ 2147483647 h 1065"/>
                <a:gd name="T8" fmla="*/ 2147483647 w 943"/>
                <a:gd name="T9" fmla="*/ 2147483647 h 1065"/>
                <a:gd name="T10" fmla="*/ 2147483647 w 943"/>
                <a:gd name="T11" fmla="*/ 2147483647 h 1065"/>
                <a:gd name="T12" fmla="*/ 2147483647 w 943"/>
                <a:gd name="T13" fmla="*/ 2147483647 h 1065"/>
                <a:gd name="T14" fmla="*/ 2147483647 w 943"/>
                <a:gd name="T15" fmla="*/ 2147483647 h 1065"/>
                <a:gd name="T16" fmla="*/ 2147483647 w 943"/>
                <a:gd name="T17" fmla="*/ 2147483647 h 1065"/>
                <a:gd name="T18" fmla="*/ 2147483647 w 943"/>
                <a:gd name="T19" fmla="*/ 2147483647 h 1065"/>
                <a:gd name="T20" fmla="*/ 2147483647 w 943"/>
                <a:gd name="T21" fmla="*/ 2147483647 h 1065"/>
                <a:gd name="T22" fmla="*/ 2147483647 w 943"/>
                <a:gd name="T23" fmla="*/ 2147483647 h 1065"/>
                <a:gd name="T24" fmla="*/ 2147483647 w 943"/>
                <a:gd name="T25" fmla="*/ 2147483647 h 1065"/>
                <a:gd name="T26" fmla="*/ 2147483647 w 943"/>
                <a:gd name="T27" fmla="*/ 2147483647 h 1065"/>
                <a:gd name="T28" fmla="*/ 2147483647 w 943"/>
                <a:gd name="T29" fmla="*/ 2147483647 h 1065"/>
                <a:gd name="T30" fmla="*/ 2147483647 w 943"/>
                <a:gd name="T31" fmla="*/ 2147483647 h 1065"/>
                <a:gd name="T32" fmla="*/ 2147483647 w 943"/>
                <a:gd name="T33" fmla="*/ 2147483647 h 1065"/>
                <a:gd name="T34" fmla="*/ 2147483647 w 943"/>
                <a:gd name="T35" fmla="*/ 2147483647 h 1065"/>
                <a:gd name="T36" fmla="*/ 2147483647 w 943"/>
                <a:gd name="T37" fmla="*/ 2147483647 h 1065"/>
                <a:gd name="T38" fmla="*/ 2147483647 w 943"/>
                <a:gd name="T39" fmla="*/ 2147483647 h 1065"/>
                <a:gd name="T40" fmla="*/ 2147483647 w 943"/>
                <a:gd name="T41" fmla="*/ 2147483647 h 1065"/>
                <a:gd name="T42" fmla="*/ 2147483647 w 943"/>
                <a:gd name="T43" fmla="*/ 2147483647 h 1065"/>
                <a:gd name="T44" fmla="*/ 0 w 943"/>
                <a:gd name="T45" fmla="*/ 0 h 1065"/>
                <a:gd name="T46" fmla="*/ 2147483647 w 943"/>
                <a:gd name="T47" fmla="*/ 2147483647 h 1065"/>
                <a:gd name="T48" fmla="*/ 2147483647 w 943"/>
                <a:gd name="T49" fmla="*/ 2147483647 h 1065"/>
                <a:gd name="T50" fmla="*/ 2147483647 w 943"/>
                <a:gd name="T51" fmla="*/ 2147483647 h 1065"/>
                <a:gd name="T52" fmla="*/ 2147483647 w 943"/>
                <a:gd name="T53" fmla="*/ 2147483647 h 1065"/>
                <a:gd name="T54" fmla="*/ 2147483647 w 943"/>
                <a:gd name="T55" fmla="*/ 2147483647 h 1065"/>
                <a:gd name="T56" fmla="*/ 2147483647 w 943"/>
                <a:gd name="T57" fmla="*/ 2147483647 h 1065"/>
                <a:gd name="T58" fmla="*/ 2147483647 w 943"/>
                <a:gd name="T59" fmla="*/ 2147483647 h 1065"/>
                <a:gd name="T60" fmla="*/ 2147483647 w 943"/>
                <a:gd name="T61" fmla="*/ 2147483647 h 1065"/>
                <a:gd name="T62" fmla="*/ 2147483647 w 943"/>
                <a:gd name="T63" fmla="*/ 2147483647 h 1065"/>
                <a:gd name="T64" fmla="*/ 2147483647 w 943"/>
                <a:gd name="T65" fmla="*/ 2147483647 h 1065"/>
                <a:gd name="T66" fmla="*/ 2147483647 w 943"/>
                <a:gd name="T67" fmla="*/ 2147483647 h 1065"/>
                <a:gd name="T68" fmla="*/ 2147483647 w 943"/>
                <a:gd name="T69" fmla="*/ 2147483647 h 1065"/>
                <a:gd name="T70" fmla="*/ 2147483647 w 943"/>
                <a:gd name="T71" fmla="*/ 2147483647 h 1065"/>
                <a:gd name="T72" fmla="*/ 2147483647 w 943"/>
                <a:gd name="T73" fmla="*/ 2147483647 h 1065"/>
                <a:gd name="T74" fmla="*/ 2147483647 w 943"/>
                <a:gd name="T75" fmla="*/ 2147483647 h 1065"/>
                <a:gd name="T76" fmla="*/ 2147483647 w 943"/>
                <a:gd name="T77" fmla="*/ 2147483647 h 10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43"/>
                <a:gd name="T118" fmla="*/ 0 h 1065"/>
                <a:gd name="T119" fmla="*/ 943 w 943"/>
                <a:gd name="T120" fmla="*/ 1065 h 10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43" h="1065">
                  <a:moveTo>
                    <a:pt x="554" y="1064"/>
                  </a:moveTo>
                  <a:lnTo>
                    <a:pt x="942" y="840"/>
                  </a:lnTo>
                  <a:lnTo>
                    <a:pt x="781" y="840"/>
                  </a:lnTo>
                  <a:lnTo>
                    <a:pt x="776" y="778"/>
                  </a:lnTo>
                  <a:lnTo>
                    <a:pt x="767" y="716"/>
                  </a:lnTo>
                  <a:lnTo>
                    <a:pt x="754" y="655"/>
                  </a:lnTo>
                  <a:lnTo>
                    <a:pt x="737" y="595"/>
                  </a:lnTo>
                  <a:lnTo>
                    <a:pt x="714" y="536"/>
                  </a:lnTo>
                  <a:lnTo>
                    <a:pt x="688" y="480"/>
                  </a:lnTo>
                  <a:lnTo>
                    <a:pt x="658" y="425"/>
                  </a:lnTo>
                  <a:lnTo>
                    <a:pt x="624" y="372"/>
                  </a:lnTo>
                  <a:lnTo>
                    <a:pt x="586" y="323"/>
                  </a:lnTo>
                  <a:lnTo>
                    <a:pt x="547" y="275"/>
                  </a:lnTo>
                  <a:lnTo>
                    <a:pt x="502" y="232"/>
                  </a:lnTo>
                  <a:lnTo>
                    <a:pt x="455" y="191"/>
                  </a:lnTo>
                  <a:lnTo>
                    <a:pt x="405" y="153"/>
                  </a:lnTo>
                  <a:lnTo>
                    <a:pt x="352" y="120"/>
                  </a:lnTo>
                  <a:lnTo>
                    <a:pt x="298" y="89"/>
                  </a:lnTo>
                  <a:lnTo>
                    <a:pt x="241" y="63"/>
                  </a:lnTo>
                  <a:lnTo>
                    <a:pt x="182" y="41"/>
                  </a:lnTo>
                  <a:lnTo>
                    <a:pt x="122" y="23"/>
                  </a:lnTo>
                  <a:lnTo>
                    <a:pt x="61" y="9"/>
                  </a:lnTo>
                  <a:lnTo>
                    <a:pt x="0" y="0"/>
                  </a:lnTo>
                  <a:lnTo>
                    <a:pt x="137" y="226"/>
                  </a:lnTo>
                  <a:lnTo>
                    <a:pt x="5" y="451"/>
                  </a:lnTo>
                  <a:lnTo>
                    <a:pt x="48" y="465"/>
                  </a:lnTo>
                  <a:lnTo>
                    <a:pt x="90" y="483"/>
                  </a:lnTo>
                  <a:lnTo>
                    <a:pt x="130" y="505"/>
                  </a:lnTo>
                  <a:lnTo>
                    <a:pt x="168" y="531"/>
                  </a:lnTo>
                  <a:lnTo>
                    <a:pt x="202" y="561"/>
                  </a:lnTo>
                  <a:lnTo>
                    <a:pt x="233" y="594"/>
                  </a:lnTo>
                  <a:lnTo>
                    <a:pt x="262" y="629"/>
                  </a:lnTo>
                  <a:lnTo>
                    <a:pt x="285" y="668"/>
                  </a:lnTo>
                  <a:lnTo>
                    <a:pt x="305" y="709"/>
                  </a:lnTo>
                  <a:lnTo>
                    <a:pt x="321" y="751"/>
                  </a:lnTo>
                  <a:lnTo>
                    <a:pt x="333" y="795"/>
                  </a:lnTo>
                  <a:lnTo>
                    <a:pt x="340" y="840"/>
                  </a:lnTo>
                  <a:lnTo>
                    <a:pt x="188" y="841"/>
                  </a:lnTo>
                  <a:lnTo>
                    <a:pt x="554" y="1064"/>
                  </a:lnTo>
                </a:path>
              </a:pathLst>
            </a:custGeom>
            <a:grpFill/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29" y="1469553"/>
            <a:ext cx="1272598" cy="16459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3901" y="219919"/>
            <a:ext cx="8295371" cy="775504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IMF’s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31" tIns="45716" rIns="91431" bIns="45716" rtlCol="0" anchor="ctr"/>
          <a:lstStyle/>
          <a:p>
            <a:fld id="{F1442F37-231D-4CE4-8EF0-A74E29B61002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91834" y="1076056"/>
            <a:ext cx="166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Policy Analysis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03222" y="2429057"/>
            <a:ext cx="156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Bilateral Engagement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4056" y="2429056"/>
            <a:ext cx="156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Capacity Development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54995" y="4748721"/>
            <a:ext cx="158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Regional Cooperation</a:t>
            </a:r>
          </a:p>
        </p:txBody>
      </p:sp>
      <p:pic>
        <p:nvPicPr>
          <p:cNvPr id="13" name="Picture 12" descr="BealBio - Bio Chem Presentation 14-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2" y="2936875"/>
            <a:ext cx="2461383" cy="1785910"/>
          </a:xfrm>
          <a:prstGeom prst="rect">
            <a:avLst/>
          </a:prstGeom>
        </p:spPr>
      </p:pic>
      <p:pic>
        <p:nvPicPr>
          <p:cNvPr id="17" name="Picture 16" descr="File:Handshake icon GREEN-BLUE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91" y="2752223"/>
            <a:ext cx="2155215" cy="2155215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6"/>
          <a:stretch>
            <a:fillRect/>
          </a:stretch>
        </p:blipFill>
        <p:spPr>
          <a:xfrm>
            <a:off x="3158059" y="5375650"/>
            <a:ext cx="3017520" cy="115214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1713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659CDB14-DB0D-4551-9BCA-04922E23BC70}" type="slidenum">
              <a:rPr lang="en-US" sz="1200" smtClean="0">
                <a:solidFill>
                  <a:schemeClr val="bg1"/>
                </a:solidFill>
              </a:rPr>
              <a:pPr algn="ct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3036" y="129093"/>
            <a:ext cx="8390964" cy="9681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global recovery is strengthening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34582" y="1329102"/>
            <a:ext cx="6564057" cy="1005887"/>
            <a:chOff x="570559" y="1269507"/>
            <a:chExt cx="6564057" cy="1005887"/>
          </a:xfrm>
        </p:grpSpPr>
        <p:grpSp>
          <p:nvGrpSpPr>
            <p:cNvPr id="18" name="Group 85"/>
            <p:cNvGrpSpPr/>
            <p:nvPr/>
          </p:nvGrpSpPr>
          <p:grpSpPr>
            <a:xfrm>
              <a:off x="570559" y="1308016"/>
              <a:ext cx="6564057" cy="967378"/>
              <a:chOff x="1525713" y="1904999"/>
              <a:chExt cx="5234349" cy="802721"/>
            </a:xfrm>
          </p:grpSpPr>
          <p:grpSp>
            <p:nvGrpSpPr>
              <p:cNvPr id="19" name="Group 84"/>
              <p:cNvGrpSpPr/>
              <p:nvPr/>
            </p:nvGrpSpPr>
            <p:grpSpPr>
              <a:xfrm>
                <a:off x="1525713" y="1904999"/>
                <a:ext cx="5234349" cy="802721"/>
                <a:chOff x="1501420" y="2057399"/>
                <a:chExt cx="5234349" cy="802721"/>
              </a:xfrm>
            </p:grpSpPr>
            <p:grpSp>
              <p:nvGrpSpPr>
                <p:cNvPr id="21" name="Group 78"/>
                <p:cNvGrpSpPr/>
                <p:nvPr/>
              </p:nvGrpSpPr>
              <p:grpSpPr>
                <a:xfrm>
                  <a:off x="1501420" y="2057399"/>
                  <a:ext cx="5234349" cy="802721"/>
                  <a:chOff x="1668544" y="1599490"/>
                  <a:chExt cx="5573843" cy="882445"/>
                </a:xfrm>
              </p:grpSpPr>
              <p:sp>
                <p:nvSpPr>
                  <p:cNvPr id="23" name="Ellipse 163"/>
                  <p:cNvSpPr/>
                  <p:nvPr/>
                </p:nvSpPr>
                <p:spPr bwMode="auto">
                  <a:xfrm>
                    <a:off x="5178069" y="2348552"/>
                    <a:ext cx="916334" cy="120043"/>
                  </a:xfrm>
                  <a:prstGeom prst="ellipse">
                    <a:avLst/>
                  </a:prstGeom>
                  <a:gradFill flip="none" rotWithShape="1">
                    <a:gsLst>
                      <a:gs pos="24000">
                        <a:sysClr val="windowText" lastClr="000000">
                          <a:alpha val="22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endParaRPr lang="da-DK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24" name="Gruppe 1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63610" y="1643326"/>
                    <a:ext cx="867749" cy="818603"/>
                    <a:chOff x="1744645" y="1279709"/>
                    <a:chExt cx="1917700" cy="1809086"/>
                  </a:xfrm>
                </p:grpSpPr>
                <p:grpSp>
                  <p:nvGrpSpPr>
                    <p:cNvPr id="39" name="Gruppe 1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44645" y="1279709"/>
                      <a:ext cx="1917700" cy="1809086"/>
                      <a:chOff x="1744074" y="1279922"/>
                      <a:chExt cx="1917430" cy="1809212"/>
                    </a:xfrm>
                  </p:grpSpPr>
                  <p:grpSp>
                    <p:nvGrpSpPr>
                      <p:cNvPr id="41" name="Gruppe 5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44074" y="1279922"/>
                        <a:ext cx="1917430" cy="1809212"/>
                        <a:chOff x="1081411" y="1875581"/>
                        <a:chExt cx="2184400" cy="2063409"/>
                      </a:xfrm>
                    </p:grpSpPr>
                    <p:sp>
                      <p:nvSpPr>
                        <p:cNvPr id="43" name="Ellipse 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0429" y="1875581"/>
                          <a:ext cx="1690742" cy="1689364"/>
                        </a:xfrm>
                        <a:prstGeom prst="ellipse">
                          <a:avLst/>
                        </a:prstGeom>
                        <a:blipFill dpi="0" rotWithShape="1">
                          <a:blip r:embed="rId3" cstate="print"/>
                          <a:srcRect/>
                          <a:stretch>
                            <a:fillRect/>
                          </a:stretch>
                        </a:blip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a-DK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44" name="Ellipse 44"/>
                        <p:cNvSpPr/>
                        <p:nvPr/>
                      </p:nvSpPr>
                      <p:spPr bwMode="auto">
                        <a:xfrm>
                          <a:off x="1081411" y="3653212"/>
                          <a:ext cx="2184400" cy="285778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4000">
                              <a:sysClr val="windowText" lastClr="000000">
                                <a:alpha val="22000"/>
                              </a:sysClr>
                            </a:gs>
                            <a:gs pos="100000">
                              <a:sysClr val="window" lastClr="FFFFFF">
                                <a:alpha val="0"/>
                              </a:sys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endParaRPr lang="da-DK" dirty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42" name="Ellips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02040" y="1335487"/>
                        <a:ext cx="1058712" cy="792217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CF9">
                              <a:alpha val="76999"/>
                            </a:srgbClr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lin ang="5400000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a-DK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  <p:sp>
                  <p:nvSpPr>
                    <p:cNvPr id="40" name="Måne 120"/>
                    <p:cNvSpPr/>
                    <p:nvPr/>
                  </p:nvSpPr>
                  <p:spPr bwMode="auto">
                    <a:xfrm rot="16552097">
                      <a:off x="2373020" y="1738765"/>
                      <a:ext cx="640589" cy="1412613"/>
                    </a:xfrm>
                    <a:prstGeom prst="moon">
                      <a:avLst>
                        <a:gd name="adj" fmla="val 8311"/>
                      </a:avLst>
                    </a:prstGeom>
                    <a:gradFill flip="none" rotWithShape="1">
                      <a:gsLst>
                        <a:gs pos="24000">
                          <a:sysClr val="windowText" lastClr="000000">
                            <a:alpha val="24000"/>
                          </a:sysClr>
                        </a:gs>
                        <a:gs pos="100000">
                          <a:sysClr val="window" lastClr="FFFFFF">
                            <a:alpha val="0"/>
                          </a:sys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endParaRPr lang="da-DK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25" name="Group 77"/>
                  <p:cNvGrpSpPr/>
                  <p:nvPr/>
                </p:nvGrpSpPr>
                <p:grpSpPr>
                  <a:xfrm>
                    <a:off x="4099133" y="1599490"/>
                    <a:ext cx="3143254" cy="882445"/>
                    <a:chOff x="3748416" y="1599490"/>
                    <a:chExt cx="3143254" cy="882445"/>
                  </a:xfrm>
                </p:grpSpPr>
                <p:sp>
                  <p:nvSpPr>
                    <p:cNvPr id="32" name="Ellipse 44"/>
                    <p:cNvSpPr/>
                    <p:nvPr/>
                  </p:nvSpPr>
                  <p:spPr bwMode="auto">
                    <a:xfrm>
                      <a:off x="5870787" y="2348553"/>
                      <a:ext cx="1020883" cy="133382"/>
                    </a:xfrm>
                    <a:prstGeom prst="ellipse">
                      <a:avLst/>
                    </a:prstGeom>
                    <a:gradFill flip="none" rotWithShape="1">
                      <a:gsLst>
                        <a:gs pos="24000">
                          <a:sysClr val="windowText" lastClr="000000">
                            <a:alpha val="22000"/>
                          </a:sysClr>
                        </a:gs>
                        <a:gs pos="100000">
                          <a:sysClr val="window" lastClr="FFFFFF">
                            <a:alpha val="0"/>
                          </a:sys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endParaRPr lang="da-DK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33" name="Group 6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3748416" y="1599490"/>
                      <a:ext cx="731517" cy="729954"/>
                      <a:chOff x="2469993" y="892949"/>
                      <a:chExt cx="1579881" cy="1576500"/>
                    </a:xfrm>
                  </p:grpSpPr>
                  <p:grpSp>
                    <p:nvGrpSpPr>
                      <p:cNvPr id="34" name="Gruppe 3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69993" y="892949"/>
                        <a:ext cx="1579881" cy="1576500"/>
                        <a:chOff x="2592542" y="2995137"/>
                        <a:chExt cx="1579881" cy="1576500"/>
                      </a:xfrm>
                      <a:blipFill>
                        <a:blip r:embed="rId4"/>
                        <a:stretch>
                          <a:fillRect/>
                        </a:stretch>
                      </a:blipFill>
                    </p:grpSpPr>
                    <p:sp>
                      <p:nvSpPr>
                        <p:cNvPr id="36" name="Ellipse 7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592542" y="2995137"/>
                          <a:ext cx="1579881" cy="1576500"/>
                        </a:xfrm>
                        <a:prstGeom prst="ellipse">
                          <a:avLst/>
                        </a:prstGeom>
                        <a:grp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da-DK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37" name="Måne 67"/>
                        <p:cNvSpPr/>
                        <p:nvPr/>
                      </p:nvSpPr>
                      <p:spPr bwMode="auto">
                        <a:xfrm rot="16552097">
                          <a:off x="3036200" y="3419563"/>
                          <a:ext cx="640588" cy="1414956"/>
                        </a:xfrm>
                        <a:prstGeom prst="moon">
                          <a:avLst>
                            <a:gd name="adj" fmla="val 8311"/>
                          </a:avLst>
                        </a:prstGeom>
                        <a:grpFill/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da-DK" dirty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38" name="Ellipse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40305" y="3050702"/>
                          <a:ext cx="1057276" cy="792163"/>
                        </a:xfrm>
                        <a:prstGeom prst="ellipse">
                          <a:avLst/>
                        </a:prstGeom>
                        <a:grp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da-DK" dirty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35" name="Ellips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20295" y="1006947"/>
                        <a:ext cx="961537" cy="64552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CF9">
                              <a:alpha val="36000"/>
                            </a:srgbClr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lin ang="5400000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a-DK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  <p:grpSp>
                <p:nvGrpSpPr>
                  <p:cNvPr id="26" name="Group 76"/>
                  <p:cNvGrpSpPr>
                    <a:grpSpLocks noChangeAspect="1"/>
                  </p:cNvGrpSpPr>
                  <p:nvPr/>
                </p:nvGrpSpPr>
                <p:grpSpPr>
                  <a:xfrm>
                    <a:off x="1668544" y="1616933"/>
                    <a:ext cx="989235" cy="860868"/>
                    <a:chOff x="690420" y="1628448"/>
                    <a:chExt cx="1020883" cy="888409"/>
                  </a:xfrm>
                </p:grpSpPr>
                <p:grpSp>
                  <p:nvGrpSpPr>
                    <p:cNvPr id="27" name="Group 4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19660" y="1628448"/>
                      <a:ext cx="738732" cy="728403"/>
                      <a:chOff x="6464164" y="3698434"/>
                      <a:chExt cx="3403925" cy="3351470"/>
                    </a:xfrm>
                  </p:grpSpPr>
                  <p:sp>
                    <p:nvSpPr>
                      <p:cNvPr id="29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18461" y="3698434"/>
                        <a:ext cx="3349628" cy="335147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lumMod val="40000"/>
                              <a:lumOff val="60000"/>
                            </a:schemeClr>
                          </a:gs>
                          <a:gs pos="56000">
                            <a:srgbClr val="1F88C8"/>
                          </a:gs>
                          <a:gs pos="14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1F88C8"/>
                        </a:solidFill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defTabSz="457157"/>
                        <a:endParaRPr lang="en-US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-109" charset="0"/>
                        </a:endParaRPr>
                      </a:p>
                    </p:txBody>
                  </p:sp>
                  <p:sp>
                    <p:nvSpPr>
                      <p:cNvPr id="30" name="Freeform 10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464164" y="3698434"/>
                        <a:ext cx="3349628" cy="3306380"/>
                      </a:xfrm>
                      <a:custGeom>
                        <a:avLst/>
                        <a:gdLst>
                          <a:gd name="T0" fmla="*/ 2147483647 w 446"/>
                          <a:gd name="T1" fmla="*/ 2147483647 h 440"/>
                          <a:gd name="T2" fmla="*/ 2147483647 w 446"/>
                          <a:gd name="T3" fmla="*/ 2147483647 h 440"/>
                          <a:gd name="T4" fmla="*/ 2147483647 w 446"/>
                          <a:gd name="T5" fmla="*/ 2147483647 h 440"/>
                          <a:gd name="T6" fmla="*/ 2147483647 w 446"/>
                          <a:gd name="T7" fmla="*/ 2147483647 h 440"/>
                          <a:gd name="T8" fmla="*/ 2147483647 w 446"/>
                          <a:gd name="T9" fmla="*/ 2147483647 h 440"/>
                          <a:gd name="T10" fmla="*/ 2147483647 w 446"/>
                          <a:gd name="T11" fmla="*/ 2147483647 h 440"/>
                          <a:gd name="T12" fmla="*/ 2147483647 w 446"/>
                          <a:gd name="T13" fmla="*/ 2147483647 h 440"/>
                          <a:gd name="T14" fmla="*/ 2147483647 w 446"/>
                          <a:gd name="T15" fmla="*/ 2147483647 h 440"/>
                          <a:gd name="T16" fmla="*/ 2147483647 w 446"/>
                          <a:gd name="T17" fmla="*/ 2147483647 h 440"/>
                          <a:gd name="T18" fmla="*/ 2147483647 w 446"/>
                          <a:gd name="T19" fmla="*/ 2147483647 h 440"/>
                          <a:gd name="T20" fmla="*/ 2147483647 w 446"/>
                          <a:gd name="T21" fmla="*/ 2147483647 h 440"/>
                          <a:gd name="T22" fmla="*/ 2147483647 w 446"/>
                          <a:gd name="T23" fmla="*/ 2147483647 h 440"/>
                          <a:gd name="T24" fmla="*/ 2147483647 w 446"/>
                          <a:gd name="T25" fmla="*/ 2147483647 h 440"/>
                          <a:gd name="T26" fmla="*/ 2147483647 w 446"/>
                          <a:gd name="T27" fmla="*/ 2147483647 h 440"/>
                          <a:gd name="T28" fmla="*/ 2147483647 w 446"/>
                          <a:gd name="T29" fmla="*/ 2147483647 h 440"/>
                          <a:gd name="T30" fmla="*/ 2147483647 w 446"/>
                          <a:gd name="T31" fmla="*/ 2147483647 h 440"/>
                          <a:gd name="T32" fmla="*/ 2147483647 w 446"/>
                          <a:gd name="T33" fmla="*/ 2147483647 h 440"/>
                          <a:gd name="T34" fmla="*/ 2147483647 w 446"/>
                          <a:gd name="T35" fmla="*/ 2147483647 h 440"/>
                          <a:gd name="T36" fmla="*/ 2147483647 w 446"/>
                          <a:gd name="T37" fmla="*/ 2147483647 h 440"/>
                          <a:gd name="T38" fmla="*/ 2147483647 w 446"/>
                          <a:gd name="T39" fmla="*/ 2147483647 h 440"/>
                          <a:gd name="T40" fmla="*/ 2147483647 w 446"/>
                          <a:gd name="T41" fmla="*/ 2147483647 h 440"/>
                          <a:gd name="T42" fmla="*/ 2147483647 w 446"/>
                          <a:gd name="T43" fmla="*/ 2147483647 h 440"/>
                          <a:gd name="T44" fmla="*/ 2147483647 w 446"/>
                          <a:gd name="T45" fmla="*/ 2147483647 h 440"/>
                          <a:gd name="T46" fmla="*/ 2147483647 w 446"/>
                          <a:gd name="T47" fmla="*/ 2147483647 h 440"/>
                          <a:gd name="T48" fmla="*/ 2147483647 w 446"/>
                          <a:gd name="T49" fmla="*/ 2147483647 h 440"/>
                          <a:gd name="T50" fmla="*/ 2147483647 w 446"/>
                          <a:gd name="T51" fmla="*/ 2147483647 h 440"/>
                          <a:gd name="T52" fmla="*/ 2147483647 w 446"/>
                          <a:gd name="T53" fmla="*/ 2147483647 h 440"/>
                          <a:gd name="T54" fmla="*/ 2147483647 w 446"/>
                          <a:gd name="T55" fmla="*/ 2147483647 h 440"/>
                          <a:gd name="T56" fmla="*/ 2147483647 w 446"/>
                          <a:gd name="T57" fmla="*/ 2147483647 h 440"/>
                          <a:gd name="T58" fmla="*/ 2147483647 w 446"/>
                          <a:gd name="T59" fmla="*/ 2147483647 h 440"/>
                          <a:gd name="T60" fmla="*/ 2147483647 w 446"/>
                          <a:gd name="T61" fmla="*/ 2147483647 h 440"/>
                          <a:gd name="T62" fmla="*/ 2147483647 w 446"/>
                          <a:gd name="T63" fmla="*/ 2147483647 h 440"/>
                          <a:gd name="T64" fmla="*/ 2147483647 w 446"/>
                          <a:gd name="T65" fmla="*/ 2147483647 h 440"/>
                          <a:gd name="T66" fmla="*/ 2147483647 w 446"/>
                          <a:gd name="T67" fmla="*/ 2147483647 h 440"/>
                          <a:gd name="T68" fmla="*/ 2147483647 w 446"/>
                          <a:gd name="T69" fmla="*/ 0 h 440"/>
                          <a:gd name="T70" fmla="*/ 2147483647 w 446"/>
                          <a:gd name="T71" fmla="*/ 2147483647 h 440"/>
                          <a:gd name="T72" fmla="*/ 2147483647 w 446"/>
                          <a:gd name="T73" fmla="*/ 2147483647 h 440"/>
                          <a:gd name="T74" fmla="*/ 2147483647 w 446"/>
                          <a:gd name="T75" fmla="*/ 2147483647 h 440"/>
                          <a:gd name="T76" fmla="*/ 2147483647 w 446"/>
                          <a:gd name="T77" fmla="*/ 2147483647 h 440"/>
                          <a:gd name="T78" fmla="*/ 2147483647 w 446"/>
                          <a:gd name="T79" fmla="*/ 2147483647 h 440"/>
                          <a:gd name="T80" fmla="*/ 2147483647 w 446"/>
                          <a:gd name="T81" fmla="*/ 2147483647 h 440"/>
                          <a:gd name="T82" fmla="*/ 2147483647 w 446"/>
                          <a:gd name="T83" fmla="*/ 2147483647 h 440"/>
                          <a:gd name="T84" fmla="*/ 2147483647 w 446"/>
                          <a:gd name="T85" fmla="*/ 2147483647 h 440"/>
                          <a:gd name="T86" fmla="*/ 2147483647 w 446"/>
                          <a:gd name="T87" fmla="*/ 2147483647 h 440"/>
                          <a:gd name="T88" fmla="*/ 2147483647 w 446"/>
                          <a:gd name="T89" fmla="*/ 2147483647 h 440"/>
                          <a:gd name="T90" fmla="*/ 2147483647 w 446"/>
                          <a:gd name="T91" fmla="*/ 2147483647 h 440"/>
                          <a:gd name="T92" fmla="*/ 2147483647 w 446"/>
                          <a:gd name="T93" fmla="*/ 2147483647 h 440"/>
                          <a:gd name="T94" fmla="*/ 2147483647 w 446"/>
                          <a:gd name="T95" fmla="*/ 2147483647 h 440"/>
                          <a:gd name="T96" fmla="*/ 2147483647 w 446"/>
                          <a:gd name="T97" fmla="*/ 2147483647 h 440"/>
                          <a:gd name="T98" fmla="*/ 2147483647 w 446"/>
                          <a:gd name="T99" fmla="*/ 2147483647 h 440"/>
                          <a:gd name="T100" fmla="*/ 2147483647 w 446"/>
                          <a:gd name="T101" fmla="*/ 2147483647 h 440"/>
                          <a:gd name="T102" fmla="*/ 2147483647 w 446"/>
                          <a:gd name="T103" fmla="*/ 2147483647 h 440"/>
                          <a:gd name="T104" fmla="*/ 2147483647 w 446"/>
                          <a:gd name="T105" fmla="*/ 2147483647 h 440"/>
                          <a:gd name="T106" fmla="*/ 2147483647 w 446"/>
                          <a:gd name="T107" fmla="*/ 2147483647 h 440"/>
                          <a:gd name="T108" fmla="*/ 2147483647 w 446"/>
                          <a:gd name="T109" fmla="*/ 2147483647 h 440"/>
                          <a:gd name="T110" fmla="*/ 2147483647 w 446"/>
                          <a:gd name="T111" fmla="*/ 2147483647 h 440"/>
                          <a:gd name="T112" fmla="*/ 2147483647 w 446"/>
                          <a:gd name="T113" fmla="*/ 2147483647 h 440"/>
                          <a:gd name="T114" fmla="*/ 2147483647 w 446"/>
                          <a:gd name="T115" fmla="*/ 2147483647 h 440"/>
                          <a:gd name="T116" fmla="*/ 2147483647 w 446"/>
                          <a:gd name="T117" fmla="*/ 2147483647 h 440"/>
                          <a:gd name="T118" fmla="*/ 2147483647 w 446"/>
                          <a:gd name="T119" fmla="*/ 2147483647 h 440"/>
                          <a:gd name="T120" fmla="*/ 2147483647 w 446"/>
                          <a:gd name="T121" fmla="*/ 2147483647 h 440"/>
                          <a:gd name="T122" fmla="*/ 2147483647 w 446"/>
                          <a:gd name="T123" fmla="*/ 2147483647 h 440"/>
                          <a:gd name="T124" fmla="*/ 2147483647 w 446"/>
                          <a:gd name="T125" fmla="*/ 2147483647 h 440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60000 65536"/>
                          <a:gd name="T187" fmla="*/ 0 60000 65536"/>
                          <a:gd name="T188" fmla="*/ 0 60000 65536"/>
                          <a:gd name="T189" fmla="*/ 0 w 446"/>
                          <a:gd name="T190" fmla="*/ 0 h 440"/>
                          <a:gd name="T191" fmla="*/ 446 w 446"/>
                          <a:gd name="T192" fmla="*/ 440 h 440"/>
                        </a:gdLst>
                        <a:ahLst/>
                        <a:cxnLst>
                          <a:cxn ang="T126">
                            <a:pos x="T0" y="T1"/>
                          </a:cxn>
                          <a:cxn ang="T127">
                            <a:pos x="T2" y="T3"/>
                          </a:cxn>
                          <a:cxn ang="T128">
                            <a:pos x="T4" y="T5"/>
                          </a:cxn>
                          <a:cxn ang="T129">
                            <a:pos x="T6" y="T7"/>
                          </a:cxn>
                          <a:cxn ang="T130">
                            <a:pos x="T8" y="T9"/>
                          </a:cxn>
                          <a:cxn ang="T131">
                            <a:pos x="T10" y="T11"/>
                          </a:cxn>
                          <a:cxn ang="T132">
                            <a:pos x="T12" y="T13"/>
                          </a:cxn>
                          <a:cxn ang="T133">
                            <a:pos x="T14" y="T15"/>
                          </a:cxn>
                          <a:cxn ang="T134">
                            <a:pos x="T16" y="T17"/>
                          </a:cxn>
                          <a:cxn ang="T135">
                            <a:pos x="T18" y="T19"/>
                          </a:cxn>
                          <a:cxn ang="T136">
                            <a:pos x="T20" y="T21"/>
                          </a:cxn>
                          <a:cxn ang="T137">
                            <a:pos x="T22" y="T23"/>
                          </a:cxn>
                          <a:cxn ang="T138">
                            <a:pos x="T24" y="T25"/>
                          </a:cxn>
                          <a:cxn ang="T139">
                            <a:pos x="T26" y="T27"/>
                          </a:cxn>
                          <a:cxn ang="T140">
                            <a:pos x="T28" y="T29"/>
                          </a:cxn>
                          <a:cxn ang="T141">
                            <a:pos x="T30" y="T31"/>
                          </a:cxn>
                          <a:cxn ang="T142">
                            <a:pos x="T32" y="T33"/>
                          </a:cxn>
                          <a:cxn ang="T143">
                            <a:pos x="T34" y="T35"/>
                          </a:cxn>
                          <a:cxn ang="T144">
                            <a:pos x="T36" y="T37"/>
                          </a:cxn>
                          <a:cxn ang="T145">
                            <a:pos x="T38" y="T39"/>
                          </a:cxn>
                          <a:cxn ang="T146">
                            <a:pos x="T40" y="T41"/>
                          </a:cxn>
                          <a:cxn ang="T147">
                            <a:pos x="T42" y="T43"/>
                          </a:cxn>
                          <a:cxn ang="T148">
                            <a:pos x="T44" y="T45"/>
                          </a:cxn>
                          <a:cxn ang="T149">
                            <a:pos x="T46" y="T47"/>
                          </a:cxn>
                          <a:cxn ang="T150">
                            <a:pos x="T48" y="T49"/>
                          </a:cxn>
                          <a:cxn ang="T151">
                            <a:pos x="T50" y="T51"/>
                          </a:cxn>
                          <a:cxn ang="T152">
                            <a:pos x="T52" y="T53"/>
                          </a:cxn>
                          <a:cxn ang="T153">
                            <a:pos x="T54" y="T55"/>
                          </a:cxn>
                          <a:cxn ang="T154">
                            <a:pos x="T56" y="T57"/>
                          </a:cxn>
                          <a:cxn ang="T155">
                            <a:pos x="T58" y="T59"/>
                          </a:cxn>
                          <a:cxn ang="T156">
                            <a:pos x="T60" y="T61"/>
                          </a:cxn>
                          <a:cxn ang="T157">
                            <a:pos x="T62" y="T63"/>
                          </a:cxn>
                          <a:cxn ang="T158">
                            <a:pos x="T64" y="T65"/>
                          </a:cxn>
                          <a:cxn ang="T159">
                            <a:pos x="T66" y="T67"/>
                          </a:cxn>
                          <a:cxn ang="T160">
                            <a:pos x="T68" y="T69"/>
                          </a:cxn>
                          <a:cxn ang="T161">
                            <a:pos x="T70" y="T71"/>
                          </a:cxn>
                          <a:cxn ang="T162">
                            <a:pos x="T72" y="T73"/>
                          </a:cxn>
                          <a:cxn ang="T163">
                            <a:pos x="T74" y="T75"/>
                          </a:cxn>
                          <a:cxn ang="T164">
                            <a:pos x="T76" y="T77"/>
                          </a:cxn>
                          <a:cxn ang="T165">
                            <a:pos x="T78" y="T79"/>
                          </a:cxn>
                          <a:cxn ang="T166">
                            <a:pos x="T80" y="T81"/>
                          </a:cxn>
                          <a:cxn ang="T167">
                            <a:pos x="T82" y="T83"/>
                          </a:cxn>
                          <a:cxn ang="T168">
                            <a:pos x="T84" y="T85"/>
                          </a:cxn>
                          <a:cxn ang="T169">
                            <a:pos x="T86" y="T87"/>
                          </a:cxn>
                          <a:cxn ang="T170">
                            <a:pos x="T88" y="T89"/>
                          </a:cxn>
                          <a:cxn ang="T171">
                            <a:pos x="T90" y="T91"/>
                          </a:cxn>
                          <a:cxn ang="T172">
                            <a:pos x="T92" y="T93"/>
                          </a:cxn>
                          <a:cxn ang="T173">
                            <a:pos x="T94" y="T95"/>
                          </a:cxn>
                          <a:cxn ang="T174">
                            <a:pos x="T96" y="T97"/>
                          </a:cxn>
                          <a:cxn ang="T175">
                            <a:pos x="T98" y="T99"/>
                          </a:cxn>
                          <a:cxn ang="T176">
                            <a:pos x="T100" y="T101"/>
                          </a:cxn>
                          <a:cxn ang="T177">
                            <a:pos x="T102" y="T103"/>
                          </a:cxn>
                          <a:cxn ang="T178">
                            <a:pos x="T104" y="T105"/>
                          </a:cxn>
                          <a:cxn ang="T179">
                            <a:pos x="T106" y="T107"/>
                          </a:cxn>
                          <a:cxn ang="T180">
                            <a:pos x="T108" y="T109"/>
                          </a:cxn>
                          <a:cxn ang="T181">
                            <a:pos x="T110" y="T111"/>
                          </a:cxn>
                          <a:cxn ang="T182">
                            <a:pos x="T112" y="T113"/>
                          </a:cxn>
                          <a:cxn ang="T183">
                            <a:pos x="T114" y="T115"/>
                          </a:cxn>
                          <a:cxn ang="T184">
                            <a:pos x="T116" y="T117"/>
                          </a:cxn>
                          <a:cxn ang="T185">
                            <a:pos x="T118" y="T119"/>
                          </a:cxn>
                          <a:cxn ang="T186">
                            <a:pos x="T120" y="T121"/>
                          </a:cxn>
                          <a:cxn ang="T187">
                            <a:pos x="T122" y="T123"/>
                          </a:cxn>
                          <a:cxn ang="T188">
                            <a:pos x="T124" y="T125"/>
                          </a:cxn>
                        </a:cxnLst>
                        <a:rect l="T189" t="T190" r="T191" b="T192"/>
                        <a:pathLst>
                          <a:path w="446" h="440">
                            <a:moveTo>
                              <a:pt x="222" y="258"/>
                            </a:moveTo>
                            <a:lnTo>
                              <a:pt x="222" y="258"/>
                            </a:lnTo>
                            <a:lnTo>
                              <a:pt x="220" y="258"/>
                            </a:lnTo>
                            <a:lnTo>
                              <a:pt x="220" y="256"/>
                            </a:lnTo>
                            <a:lnTo>
                              <a:pt x="218" y="256"/>
                            </a:lnTo>
                            <a:lnTo>
                              <a:pt x="218" y="258"/>
                            </a:lnTo>
                            <a:lnTo>
                              <a:pt x="220" y="258"/>
                            </a:lnTo>
                            <a:lnTo>
                              <a:pt x="222" y="258"/>
                            </a:lnTo>
                            <a:close/>
                            <a:moveTo>
                              <a:pt x="260" y="60"/>
                            </a:moveTo>
                            <a:lnTo>
                              <a:pt x="262" y="60"/>
                            </a:lnTo>
                            <a:lnTo>
                              <a:pt x="262" y="58"/>
                            </a:lnTo>
                            <a:lnTo>
                              <a:pt x="258" y="58"/>
                            </a:lnTo>
                            <a:lnTo>
                              <a:pt x="260" y="60"/>
                            </a:lnTo>
                            <a:close/>
                            <a:moveTo>
                              <a:pt x="218" y="252"/>
                            </a:moveTo>
                            <a:lnTo>
                              <a:pt x="218" y="250"/>
                            </a:lnTo>
                            <a:lnTo>
                              <a:pt x="216" y="250"/>
                            </a:lnTo>
                            <a:lnTo>
                              <a:pt x="216" y="252"/>
                            </a:lnTo>
                            <a:lnTo>
                              <a:pt x="214" y="250"/>
                            </a:lnTo>
                            <a:lnTo>
                              <a:pt x="212" y="250"/>
                            </a:lnTo>
                            <a:lnTo>
                              <a:pt x="212" y="252"/>
                            </a:lnTo>
                            <a:lnTo>
                              <a:pt x="214" y="252"/>
                            </a:lnTo>
                            <a:lnTo>
                              <a:pt x="216" y="252"/>
                            </a:lnTo>
                            <a:lnTo>
                              <a:pt x="218" y="252"/>
                            </a:lnTo>
                            <a:close/>
                            <a:moveTo>
                              <a:pt x="146" y="162"/>
                            </a:moveTo>
                            <a:lnTo>
                              <a:pt x="144" y="162"/>
                            </a:lnTo>
                            <a:lnTo>
                              <a:pt x="146" y="164"/>
                            </a:lnTo>
                            <a:lnTo>
                              <a:pt x="146" y="166"/>
                            </a:lnTo>
                            <a:lnTo>
                              <a:pt x="146" y="168"/>
                            </a:lnTo>
                            <a:lnTo>
                              <a:pt x="146" y="170"/>
                            </a:lnTo>
                            <a:lnTo>
                              <a:pt x="146" y="172"/>
                            </a:lnTo>
                            <a:lnTo>
                              <a:pt x="150" y="172"/>
                            </a:lnTo>
                            <a:lnTo>
                              <a:pt x="148" y="170"/>
                            </a:lnTo>
                            <a:lnTo>
                              <a:pt x="148" y="168"/>
                            </a:lnTo>
                            <a:lnTo>
                              <a:pt x="148" y="166"/>
                            </a:lnTo>
                            <a:lnTo>
                              <a:pt x="150" y="164"/>
                            </a:lnTo>
                            <a:lnTo>
                              <a:pt x="150" y="162"/>
                            </a:lnTo>
                            <a:lnTo>
                              <a:pt x="152" y="160"/>
                            </a:lnTo>
                            <a:lnTo>
                              <a:pt x="154" y="158"/>
                            </a:lnTo>
                            <a:lnTo>
                              <a:pt x="156" y="160"/>
                            </a:lnTo>
                            <a:lnTo>
                              <a:pt x="156" y="162"/>
                            </a:lnTo>
                            <a:lnTo>
                              <a:pt x="156" y="164"/>
                            </a:lnTo>
                            <a:lnTo>
                              <a:pt x="156" y="160"/>
                            </a:lnTo>
                            <a:lnTo>
                              <a:pt x="156" y="156"/>
                            </a:lnTo>
                            <a:lnTo>
                              <a:pt x="154" y="150"/>
                            </a:lnTo>
                            <a:lnTo>
                              <a:pt x="154" y="146"/>
                            </a:lnTo>
                            <a:lnTo>
                              <a:pt x="156" y="148"/>
                            </a:lnTo>
                            <a:lnTo>
                              <a:pt x="156" y="144"/>
                            </a:lnTo>
                            <a:lnTo>
                              <a:pt x="152" y="142"/>
                            </a:lnTo>
                            <a:lnTo>
                              <a:pt x="150" y="140"/>
                            </a:lnTo>
                            <a:lnTo>
                              <a:pt x="146" y="140"/>
                            </a:lnTo>
                            <a:lnTo>
                              <a:pt x="148" y="144"/>
                            </a:lnTo>
                            <a:lnTo>
                              <a:pt x="148" y="148"/>
                            </a:lnTo>
                            <a:lnTo>
                              <a:pt x="150" y="150"/>
                            </a:lnTo>
                            <a:lnTo>
                              <a:pt x="148" y="156"/>
                            </a:lnTo>
                            <a:lnTo>
                              <a:pt x="146" y="162"/>
                            </a:lnTo>
                            <a:close/>
                            <a:moveTo>
                              <a:pt x="158" y="166"/>
                            </a:moveTo>
                            <a:lnTo>
                              <a:pt x="156" y="170"/>
                            </a:lnTo>
                            <a:lnTo>
                              <a:pt x="154" y="172"/>
                            </a:lnTo>
                            <a:lnTo>
                              <a:pt x="152" y="174"/>
                            </a:lnTo>
                            <a:lnTo>
                              <a:pt x="148" y="174"/>
                            </a:lnTo>
                            <a:lnTo>
                              <a:pt x="150" y="178"/>
                            </a:lnTo>
                            <a:lnTo>
                              <a:pt x="152" y="178"/>
                            </a:lnTo>
                            <a:lnTo>
                              <a:pt x="154" y="178"/>
                            </a:lnTo>
                            <a:lnTo>
                              <a:pt x="156" y="178"/>
                            </a:lnTo>
                            <a:lnTo>
                              <a:pt x="156" y="180"/>
                            </a:lnTo>
                            <a:lnTo>
                              <a:pt x="160" y="178"/>
                            </a:lnTo>
                            <a:lnTo>
                              <a:pt x="164" y="178"/>
                            </a:lnTo>
                            <a:lnTo>
                              <a:pt x="164" y="176"/>
                            </a:lnTo>
                            <a:lnTo>
                              <a:pt x="166" y="174"/>
                            </a:lnTo>
                            <a:lnTo>
                              <a:pt x="164" y="170"/>
                            </a:lnTo>
                            <a:lnTo>
                              <a:pt x="162" y="174"/>
                            </a:lnTo>
                            <a:lnTo>
                              <a:pt x="160" y="170"/>
                            </a:lnTo>
                            <a:lnTo>
                              <a:pt x="160" y="168"/>
                            </a:lnTo>
                            <a:lnTo>
                              <a:pt x="158" y="166"/>
                            </a:lnTo>
                            <a:close/>
                            <a:moveTo>
                              <a:pt x="124" y="198"/>
                            </a:moveTo>
                            <a:lnTo>
                              <a:pt x="122" y="198"/>
                            </a:lnTo>
                            <a:lnTo>
                              <a:pt x="120" y="196"/>
                            </a:lnTo>
                            <a:lnTo>
                              <a:pt x="114" y="200"/>
                            </a:lnTo>
                            <a:lnTo>
                              <a:pt x="108" y="202"/>
                            </a:lnTo>
                            <a:lnTo>
                              <a:pt x="106" y="200"/>
                            </a:lnTo>
                            <a:lnTo>
                              <a:pt x="104" y="202"/>
                            </a:lnTo>
                            <a:lnTo>
                              <a:pt x="100" y="202"/>
                            </a:lnTo>
                            <a:lnTo>
                              <a:pt x="106" y="204"/>
                            </a:lnTo>
                            <a:lnTo>
                              <a:pt x="108" y="208"/>
                            </a:lnTo>
                            <a:lnTo>
                              <a:pt x="104" y="214"/>
                            </a:lnTo>
                            <a:lnTo>
                              <a:pt x="106" y="218"/>
                            </a:lnTo>
                            <a:lnTo>
                              <a:pt x="112" y="212"/>
                            </a:lnTo>
                            <a:lnTo>
                              <a:pt x="116" y="208"/>
                            </a:lnTo>
                            <a:lnTo>
                              <a:pt x="124" y="208"/>
                            </a:lnTo>
                            <a:lnTo>
                              <a:pt x="126" y="204"/>
                            </a:lnTo>
                            <a:lnTo>
                              <a:pt x="130" y="208"/>
                            </a:lnTo>
                            <a:lnTo>
                              <a:pt x="136" y="208"/>
                            </a:lnTo>
                            <a:lnTo>
                              <a:pt x="138" y="204"/>
                            </a:lnTo>
                            <a:lnTo>
                              <a:pt x="142" y="202"/>
                            </a:lnTo>
                            <a:lnTo>
                              <a:pt x="140" y="200"/>
                            </a:lnTo>
                            <a:lnTo>
                              <a:pt x="144" y="200"/>
                            </a:lnTo>
                            <a:lnTo>
                              <a:pt x="144" y="198"/>
                            </a:lnTo>
                            <a:lnTo>
                              <a:pt x="146" y="196"/>
                            </a:lnTo>
                            <a:lnTo>
                              <a:pt x="148" y="192"/>
                            </a:lnTo>
                            <a:lnTo>
                              <a:pt x="150" y="188"/>
                            </a:lnTo>
                            <a:lnTo>
                              <a:pt x="150" y="184"/>
                            </a:lnTo>
                            <a:lnTo>
                              <a:pt x="148" y="184"/>
                            </a:lnTo>
                            <a:lnTo>
                              <a:pt x="150" y="182"/>
                            </a:lnTo>
                            <a:lnTo>
                              <a:pt x="148" y="180"/>
                            </a:lnTo>
                            <a:lnTo>
                              <a:pt x="146" y="176"/>
                            </a:lnTo>
                            <a:lnTo>
                              <a:pt x="144" y="176"/>
                            </a:lnTo>
                            <a:lnTo>
                              <a:pt x="144" y="178"/>
                            </a:lnTo>
                            <a:lnTo>
                              <a:pt x="144" y="182"/>
                            </a:lnTo>
                            <a:lnTo>
                              <a:pt x="142" y="186"/>
                            </a:lnTo>
                            <a:lnTo>
                              <a:pt x="138" y="188"/>
                            </a:lnTo>
                            <a:lnTo>
                              <a:pt x="138" y="192"/>
                            </a:lnTo>
                            <a:lnTo>
                              <a:pt x="136" y="192"/>
                            </a:lnTo>
                            <a:lnTo>
                              <a:pt x="132" y="196"/>
                            </a:lnTo>
                            <a:lnTo>
                              <a:pt x="130" y="194"/>
                            </a:lnTo>
                            <a:lnTo>
                              <a:pt x="130" y="198"/>
                            </a:lnTo>
                            <a:lnTo>
                              <a:pt x="130" y="200"/>
                            </a:lnTo>
                            <a:lnTo>
                              <a:pt x="126" y="198"/>
                            </a:lnTo>
                            <a:lnTo>
                              <a:pt x="124" y="198"/>
                            </a:lnTo>
                            <a:close/>
                            <a:moveTo>
                              <a:pt x="262" y="10"/>
                            </a:moveTo>
                            <a:lnTo>
                              <a:pt x="264" y="10"/>
                            </a:lnTo>
                            <a:lnTo>
                              <a:pt x="264" y="8"/>
                            </a:lnTo>
                            <a:lnTo>
                              <a:pt x="262" y="8"/>
                            </a:lnTo>
                            <a:lnTo>
                              <a:pt x="260" y="8"/>
                            </a:lnTo>
                            <a:lnTo>
                              <a:pt x="260" y="10"/>
                            </a:lnTo>
                            <a:lnTo>
                              <a:pt x="262" y="10"/>
                            </a:lnTo>
                            <a:close/>
                            <a:moveTo>
                              <a:pt x="234" y="262"/>
                            </a:moveTo>
                            <a:lnTo>
                              <a:pt x="234" y="262"/>
                            </a:lnTo>
                            <a:lnTo>
                              <a:pt x="234" y="260"/>
                            </a:lnTo>
                            <a:lnTo>
                              <a:pt x="232" y="260"/>
                            </a:lnTo>
                            <a:lnTo>
                              <a:pt x="230" y="260"/>
                            </a:lnTo>
                            <a:lnTo>
                              <a:pt x="228" y="260"/>
                            </a:lnTo>
                            <a:lnTo>
                              <a:pt x="226" y="260"/>
                            </a:lnTo>
                            <a:lnTo>
                              <a:pt x="226" y="262"/>
                            </a:lnTo>
                            <a:lnTo>
                              <a:pt x="228" y="262"/>
                            </a:lnTo>
                            <a:lnTo>
                              <a:pt x="230" y="262"/>
                            </a:lnTo>
                            <a:lnTo>
                              <a:pt x="232" y="264"/>
                            </a:lnTo>
                            <a:lnTo>
                              <a:pt x="234" y="264"/>
                            </a:lnTo>
                            <a:lnTo>
                              <a:pt x="234" y="262"/>
                            </a:lnTo>
                            <a:close/>
                            <a:moveTo>
                              <a:pt x="244" y="274"/>
                            </a:moveTo>
                            <a:lnTo>
                              <a:pt x="244" y="272"/>
                            </a:lnTo>
                            <a:lnTo>
                              <a:pt x="242" y="272"/>
                            </a:lnTo>
                            <a:lnTo>
                              <a:pt x="242" y="270"/>
                            </a:lnTo>
                            <a:lnTo>
                              <a:pt x="240" y="268"/>
                            </a:lnTo>
                            <a:lnTo>
                              <a:pt x="240" y="266"/>
                            </a:lnTo>
                            <a:lnTo>
                              <a:pt x="238" y="266"/>
                            </a:lnTo>
                            <a:lnTo>
                              <a:pt x="236" y="266"/>
                            </a:lnTo>
                            <a:lnTo>
                              <a:pt x="236" y="264"/>
                            </a:lnTo>
                            <a:lnTo>
                              <a:pt x="234" y="264"/>
                            </a:lnTo>
                            <a:lnTo>
                              <a:pt x="234" y="266"/>
                            </a:lnTo>
                            <a:lnTo>
                              <a:pt x="234" y="268"/>
                            </a:lnTo>
                            <a:lnTo>
                              <a:pt x="236" y="272"/>
                            </a:lnTo>
                            <a:lnTo>
                              <a:pt x="236" y="278"/>
                            </a:lnTo>
                            <a:lnTo>
                              <a:pt x="238" y="278"/>
                            </a:lnTo>
                            <a:lnTo>
                              <a:pt x="240" y="278"/>
                            </a:lnTo>
                            <a:lnTo>
                              <a:pt x="240" y="276"/>
                            </a:lnTo>
                            <a:lnTo>
                              <a:pt x="242" y="276"/>
                            </a:lnTo>
                            <a:lnTo>
                              <a:pt x="244" y="276"/>
                            </a:lnTo>
                            <a:lnTo>
                              <a:pt x="246" y="276"/>
                            </a:lnTo>
                            <a:lnTo>
                              <a:pt x="246" y="274"/>
                            </a:lnTo>
                            <a:lnTo>
                              <a:pt x="244" y="274"/>
                            </a:lnTo>
                            <a:close/>
                            <a:moveTo>
                              <a:pt x="342" y="70"/>
                            </a:moveTo>
                            <a:lnTo>
                              <a:pt x="344" y="70"/>
                            </a:lnTo>
                            <a:lnTo>
                              <a:pt x="344" y="66"/>
                            </a:lnTo>
                            <a:lnTo>
                              <a:pt x="342" y="66"/>
                            </a:lnTo>
                            <a:lnTo>
                              <a:pt x="338" y="66"/>
                            </a:lnTo>
                            <a:lnTo>
                              <a:pt x="340" y="68"/>
                            </a:lnTo>
                            <a:lnTo>
                              <a:pt x="342" y="70"/>
                            </a:lnTo>
                            <a:close/>
                            <a:moveTo>
                              <a:pt x="222" y="262"/>
                            </a:moveTo>
                            <a:lnTo>
                              <a:pt x="222" y="262"/>
                            </a:lnTo>
                            <a:lnTo>
                              <a:pt x="222" y="264"/>
                            </a:lnTo>
                            <a:lnTo>
                              <a:pt x="224" y="264"/>
                            </a:lnTo>
                            <a:lnTo>
                              <a:pt x="224" y="262"/>
                            </a:lnTo>
                            <a:lnTo>
                              <a:pt x="222" y="262"/>
                            </a:lnTo>
                            <a:close/>
                            <a:moveTo>
                              <a:pt x="434" y="172"/>
                            </a:moveTo>
                            <a:lnTo>
                              <a:pt x="434" y="172"/>
                            </a:lnTo>
                            <a:lnTo>
                              <a:pt x="432" y="174"/>
                            </a:lnTo>
                            <a:lnTo>
                              <a:pt x="430" y="176"/>
                            </a:lnTo>
                            <a:lnTo>
                              <a:pt x="430" y="178"/>
                            </a:lnTo>
                            <a:lnTo>
                              <a:pt x="428" y="180"/>
                            </a:lnTo>
                            <a:lnTo>
                              <a:pt x="430" y="182"/>
                            </a:lnTo>
                            <a:lnTo>
                              <a:pt x="432" y="184"/>
                            </a:lnTo>
                            <a:lnTo>
                              <a:pt x="434" y="182"/>
                            </a:lnTo>
                            <a:lnTo>
                              <a:pt x="434" y="180"/>
                            </a:lnTo>
                            <a:lnTo>
                              <a:pt x="434" y="178"/>
                            </a:lnTo>
                            <a:lnTo>
                              <a:pt x="434" y="176"/>
                            </a:lnTo>
                            <a:lnTo>
                              <a:pt x="436" y="176"/>
                            </a:lnTo>
                            <a:lnTo>
                              <a:pt x="438" y="176"/>
                            </a:lnTo>
                            <a:lnTo>
                              <a:pt x="440" y="176"/>
                            </a:lnTo>
                            <a:lnTo>
                              <a:pt x="438" y="174"/>
                            </a:lnTo>
                            <a:lnTo>
                              <a:pt x="438" y="172"/>
                            </a:lnTo>
                            <a:lnTo>
                              <a:pt x="436" y="172"/>
                            </a:lnTo>
                            <a:lnTo>
                              <a:pt x="434" y="172"/>
                            </a:lnTo>
                            <a:close/>
                            <a:moveTo>
                              <a:pt x="228" y="16"/>
                            </a:moveTo>
                            <a:lnTo>
                              <a:pt x="230" y="16"/>
                            </a:lnTo>
                            <a:lnTo>
                              <a:pt x="230" y="14"/>
                            </a:lnTo>
                            <a:lnTo>
                              <a:pt x="232" y="14"/>
                            </a:lnTo>
                            <a:lnTo>
                              <a:pt x="232" y="16"/>
                            </a:lnTo>
                            <a:lnTo>
                              <a:pt x="234" y="16"/>
                            </a:lnTo>
                            <a:lnTo>
                              <a:pt x="236" y="16"/>
                            </a:lnTo>
                            <a:lnTo>
                              <a:pt x="236" y="14"/>
                            </a:lnTo>
                            <a:lnTo>
                              <a:pt x="236" y="12"/>
                            </a:lnTo>
                            <a:lnTo>
                              <a:pt x="234" y="10"/>
                            </a:lnTo>
                            <a:lnTo>
                              <a:pt x="232" y="8"/>
                            </a:lnTo>
                            <a:lnTo>
                              <a:pt x="230" y="8"/>
                            </a:lnTo>
                            <a:lnTo>
                              <a:pt x="228" y="10"/>
                            </a:lnTo>
                            <a:lnTo>
                              <a:pt x="226" y="8"/>
                            </a:lnTo>
                            <a:lnTo>
                              <a:pt x="226" y="10"/>
                            </a:lnTo>
                            <a:lnTo>
                              <a:pt x="224" y="8"/>
                            </a:lnTo>
                            <a:lnTo>
                              <a:pt x="224" y="12"/>
                            </a:lnTo>
                            <a:lnTo>
                              <a:pt x="222" y="10"/>
                            </a:lnTo>
                            <a:lnTo>
                              <a:pt x="222" y="12"/>
                            </a:lnTo>
                            <a:lnTo>
                              <a:pt x="218" y="12"/>
                            </a:lnTo>
                            <a:lnTo>
                              <a:pt x="218" y="14"/>
                            </a:lnTo>
                            <a:lnTo>
                              <a:pt x="220" y="14"/>
                            </a:lnTo>
                            <a:lnTo>
                              <a:pt x="220" y="16"/>
                            </a:lnTo>
                            <a:lnTo>
                              <a:pt x="222" y="16"/>
                            </a:lnTo>
                            <a:lnTo>
                              <a:pt x="222" y="12"/>
                            </a:lnTo>
                            <a:lnTo>
                              <a:pt x="222" y="16"/>
                            </a:lnTo>
                            <a:lnTo>
                              <a:pt x="224" y="16"/>
                            </a:lnTo>
                            <a:lnTo>
                              <a:pt x="226" y="14"/>
                            </a:lnTo>
                            <a:lnTo>
                              <a:pt x="228" y="14"/>
                            </a:lnTo>
                            <a:lnTo>
                              <a:pt x="228" y="16"/>
                            </a:lnTo>
                            <a:close/>
                            <a:moveTo>
                              <a:pt x="204" y="18"/>
                            </a:moveTo>
                            <a:lnTo>
                              <a:pt x="206" y="18"/>
                            </a:lnTo>
                            <a:lnTo>
                              <a:pt x="208" y="22"/>
                            </a:lnTo>
                            <a:lnTo>
                              <a:pt x="208" y="20"/>
                            </a:lnTo>
                            <a:lnTo>
                              <a:pt x="208" y="16"/>
                            </a:lnTo>
                            <a:lnTo>
                              <a:pt x="212" y="16"/>
                            </a:lnTo>
                            <a:lnTo>
                              <a:pt x="210" y="14"/>
                            </a:lnTo>
                            <a:lnTo>
                              <a:pt x="212" y="14"/>
                            </a:lnTo>
                            <a:lnTo>
                              <a:pt x="210" y="12"/>
                            </a:lnTo>
                            <a:lnTo>
                              <a:pt x="208" y="14"/>
                            </a:lnTo>
                            <a:lnTo>
                              <a:pt x="206" y="14"/>
                            </a:lnTo>
                            <a:lnTo>
                              <a:pt x="206" y="16"/>
                            </a:lnTo>
                            <a:lnTo>
                              <a:pt x="204" y="16"/>
                            </a:lnTo>
                            <a:lnTo>
                              <a:pt x="202" y="16"/>
                            </a:lnTo>
                            <a:lnTo>
                              <a:pt x="200" y="18"/>
                            </a:lnTo>
                            <a:lnTo>
                              <a:pt x="200" y="20"/>
                            </a:lnTo>
                            <a:lnTo>
                              <a:pt x="202" y="20"/>
                            </a:lnTo>
                            <a:lnTo>
                              <a:pt x="204" y="22"/>
                            </a:lnTo>
                            <a:lnTo>
                              <a:pt x="202" y="18"/>
                            </a:lnTo>
                            <a:lnTo>
                              <a:pt x="204" y="18"/>
                            </a:lnTo>
                            <a:close/>
                            <a:moveTo>
                              <a:pt x="444" y="230"/>
                            </a:moveTo>
                            <a:lnTo>
                              <a:pt x="444" y="230"/>
                            </a:lnTo>
                            <a:lnTo>
                              <a:pt x="442" y="230"/>
                            </a:lnTo>
                            <a:lnTo>
                              <a:pt x="442" y="232"/>
                            </a:lnTo>
                            <a:lnTo>
                              <a:pt x="440" y="232"/>
                            </a:lnTo>
                            <a:lnTo>
                              <a:pt x="446" y="220"/>
                            </a:lnTo>
                            <a:lnTo>
                              <a:pt x="444" y="206"/>
                            </a:lnTo>
                            <a:lnTo>
                              <a:pt x="442" y="202"/>
                            </a:lnTo>
                            <a:lnTo>
                              <a:pt x="442" y="206"/>
                            </a:lnTo>
                            <a:lnTo>
                              <a:pt x="440" y="212"/>
                            </a:lnTo>
                            <a:lnTo>
                              <a:pt x="440" y="210"/>
                            </a:lnTo>
                            <a:lnTo>
                              <a:pt x="438" y="210"/>
                            </a:lnTo>
                            <a:lnTo>
                              <a:pt x="438" y="208"/>
                            </a:lnTo>
                            <a:lnTo>
                              <a:pt x="436" y="200"/>
                            </a:lnTo>
                            <a:lnTo>
                              <a:pt x="438" y="196"/>
                            </a:lnTo>
                            <a:lnTo>
                              <a:pt x="436" y="194"/>
                            </a:lnTo>
                            <a:lnTo>
                              <a:pt x="434" y="188"/>
                            </a:lnTo>
                            <a:lnTo>
                              <a:pt x="432" y="188"/>
                            </a:lnTo>
                            <a:lnTo>
                              <a:pt x="430" y="192"/>
                            </a:lnTo>
                            <a:lnTo>
                              <a:pt x="430" y="194"/>
                            </a:lnTo>
                            <a:lnTo>
                              <a:pt x="430" y="196"/>
                            </a:lnTo>
                            <a:lnTo>
                              <a:pt x="430" y="198"/>
                            </a:lnTo>
                            <a:lnTo>
                              <a:pt x="430" y="200"/>
                            </a:lnTo>
                            <a:lnTo>
                              <a:pt x="432" y="204"/>
                            </a:lnTo>
                            <a:lnTo>
                              <a:pt x="432" y="206"/>
                            </a:lnTo>
                            <a:lnTo>
                              <a:pt x="432" y="208"/>
                            </a:lnTo>
                            <a:lnTo>
                              <a:pt x="430" y="210"/>
                            </a:lnTo>
                            <a:lnTo>
                              <a:pt x="430" y="212"/>
                            </a:lnTo>
                            <a:lnTo>
                              <a:pt x="428" y="214"/>
                            </a:lnTo>
                            <a:lnTo>
                              <a:pt x="426" y="214"/>
                            </a:lnTo>
                            <a:lnTo>
                              <a:pt x="426" y="212"/>
                            </a:lnTo>
                            <a:lnTo>
                              <a:pt x="424" y="212"/>
                            </a:lnTo>
                            <a:lnTo>
                              <a:pt x="422" y="212"/>
                            </a:lnTo>
                            <a:lnTo>
                              <a:pt x="422" y="210"/>
                            </a:lnTo>
                            <a:lnTo>
                              <a:pt x="420" y="210"/>
                            </a:lnTo>
                            <a:lnTo>
                              <a:pt x="420" y="208"/>
                            </a:lnTo>
                            <a:lnTo>
                              <a:pt x="418" y="206"/>
                            </a:lnTo>
                            <a:lnTo>
                              <a:pt x="418" y="204"/>
                            </a:lnTo>
                            <a:lnTo>
                              <a:pt x="416" y="204"/>
                            </a:lnTo>
                            <a:lnTo>
                              <a:pt x="416" y="202"/>
                            </a:lnTo>
                            <a:lnTo>
                              <a:pt x="416" y="200"/>
                            </a:lnTo>
                            <a:lnTo>
                              <a:pt x="416" y="198"/>
                            </a:lnTo>
                            <a:lnTo>
                              <a:pt x="416" y="196"/>
                            </a:lnTo>
                            <a:lnTo>
                              <a:pt x="416" y="194"/>
                            </a:lnTo>
                            <a:lnTo>
                              <a:pt x="414" y="194"/>
                            </a:lnTo>
                            <a:lnTo>
                              <a:pt x="414" y="192"/>
                            </a:lnTo>
                            <a:lnTo>
                              <a:pt x="414" y="190"/>
                            </a:lnTo>
                            <a:lnTo>
                              <a:pt x="416" y="190"/>
                            </a:lnTo>
                            <a:lnTo>
                              <a:pt x="414" y="190"/>
                            </a:lnTo>
                            <a:lnTo>
                              <a:pt x="412" y="188"/>
                            </a:lnTo>
                            <a:lnTo>
                              <a:pt x="410" y="188"/>
                            </a:lnTo>
                            <a:lnTo>
                              <a:pt x="412" y="184"/>
                            </a:lnTo>
                            <a:lnTo>
                              <a:pt x="410" y="180"/>
                            </a:lnTo>
                            <a:lnTo>
                              <a:pt x="410" y="178"/>
                            </a:lnTo>
                            <a:lnTo>
                              <a:pt x="412" y="178"/>
                            </a:lnTo>
                            <a:lnTo>
                              <a:pt x="412" y="176"/>
                            </a:lnTo>
                            <a:lnTo>
                              <a:pt x="412" y="174"/>
                            </a:lnTo>
                            <a:lnTo>
                              <a:pt x="414" y="172"/>
                            </a:lnTo>
                            <a:lnTo>
                              <a:pt x="414" y="170"/>
                            </a:lnTo>
                            <a:lnTo>
                              <a:pt x="416" y="170"/>
                            </a:lnTo>
                            <a:lnTo>
                              <a:pt x="416" y="168"/>
                            </a:lnTo>
                            <a:lnTo>
                              <a:pt x="418" y="168"/>
                            </a:lnTo>
                            <a:lnTo>
                              <a:pt x="420" y="168"/>
                            </a:lnTo>
                            <a:lnTo>
                              <a:pt x="420" y="166"/>
                            </a:lnTo>
                            <a:lnTo>
                              <a:pt x="416" y="164"/>
                            </a:lnTo>
                            <a:lnTo>
                              <a:pt x="414" y="162"/>
                            </a:lnTo>
                            <a:lnTo>
                              <a:pt x="414" y="160"/>
                            </a:lnTo>
                            <a:lnTo>
                              <a:pt x="416" y="158"/>
                            </a:lnTo>
                            <a:lnTo>
                              <a:pt x="418" y="158"/>
                            </a:lnTo>
                            <a:lnTo>
                              <a:pt x="420" y="158"/>
                            </a:lnTo>
                            <a:lnTo>
                              <a:pt x="422" y="158"/>
                            </a:lnTo>
                            <a:lnTo>
                              <a:pt x="424" y="158"/>
                            </a:lnTo>
                            <a:lnTo>
                              <a:pt x="426" y="158"/>
                            </a:lnTo>
                            <a:lnTo>
                              <a:pt x="426" y="160"/>
                            </a:lnTo>
                            <a:lnTo>
                              <a:pt x="428" y="160"/>
                            </a:lnTo>
                            <a:lnTo>
                              <a:pt x="430" y="164"/>
                            </a:lnTo>
                            <a:lnTo>
                              <a:pt x="434" y="166"/>
                            </a:lnTo>
                            <a:lnTo>
                              <a:pt x="434" y="162"/>
                            </a:lnTo>
                            <a:lnTo>
                              <a:pt x="436" y="162"/>
                            </a:lnTo>
                            <a:lnTo>
                              <a:pt x="436" y="160"/>
                            </a:lnTo>
                            <a:lnTo>
                              <a:pt x="432" y="158"/>
                            </a:lnTo>
                            <a:lnTo>
                              <a:pt x="430" y="156"/>
                            </a:lnTo>
                            <a:lnTo>
                              <a:pt x="428" y="156"/>
                            </a:lnTo>
                            <a:lnTo>
                              <a:pt x="426" y="156"/>
                            </a:lnTo>
                            <a:lnTo>
                              <a:pt x="424" y="156"/>
                            </a:lnTo>
                            <a:lnTo>
                              <a:pt x="424" y="154"/>
                            </a:lnTo>
                            <a:lnTo>
                              <a:pt x="424" y="152"/>
                            </a:lnTo>
                            <a:lnTo>
                              <a:pt x="422" y="150"/>
                            </a:lnTo>
                            <a:lnTo>
                              <a:pt x="422" y="148"/>
                            </a:lnTo>
                            <a:lnTo>
                              <a:pt x="422" y="144"/>
                            </a:lnTo>
                            <a:lnTo>
                              <a:pt x="420" y="142"/>
                            </a:lnTo>
                            <a:lnTo>
                              <a:pt x="420" y="140"/>
                            </a:lnTo>
                            <a:lnTo>
                              <a:pt x="418" y="138"/>
                            </a:lnTo>
                            <a:lnTo>
                              <a:pt x="416" y="136"/>
                            </a:lnTo>
                            <a:lnTo>
                              <a:pt x="416" y="134"/>
                            </a:lnTo>
                            <a:lnTo>
                              <a:pt x="418" y="134"/>
                            </a:lnTo>
                            <a:lnTo>
                              <a:pt x="418" y="132"/>
                            </a:lnTo>
                            <a:lnTo>
                              <a:pt x="418" y="130"/>
                            </a:lnTo>
                            <a:lnTo>
                              <a:pt x="416" y="130"/>
                            </a:lnTo>
                            <a:lnTo>
                              <a:pt x="416" y="128"/>
                            </a:lnTo>
                            <a:lnTo>
                              <a:pt x="414" y="126"/>
                            </a:lnTo>
                            <a:lnTo>
                              <a:pt x="412" y="124"/>
                            </a:lnTo>
                            <a:lnTo>
                              <a:pt x="410" y="122"/>
                            </a:lnTo>
                            <a:lnTo>
                              <a:pt x="410" y="120"/>
                            </a:lnTo>
                            <a:lnTo>
                              <a:pt x="410" y="118"/>
                            </a:lnTo>
                            <a:lnTo>
                              <a:pt x="408" y="116"/>
                            </a:lnTo>
                            <a:lnTo>
                              <a:pt x="406" y="110"/>
                            </a:lnTo>
                            <a:lnTo>
                              <a:pt x="402" y="108"/>
                            </a:lnTo>
                            <a:lnTo>
                              <a:pt x="402" y="104"/>
                            </a:lnTo>
                            <a:lnTo>
                              <a:pt x="400" y="102"/>
                            </a:lnTo>
                            <a:lnTo>
                              <a:pt x="402" y="100"/>
                            </a:lnTo>
                            <a:lnTo>
                              <a:pt x="396" y="98"/>
                            </a:lnTo>
                            <a:lnTo>
                              <a:pt x="394" y="94"/>
                            </a:lnTo>
                            <a:lnTo>
                              <a:pt x="392" y="90"/>
                            </a:lnTo>
                            <a:lnTo>
                              <a:pt x="390" y="88"/>
                            </a:lnTo>
                            <a:lnTo>
                              <a:pt x="392" y="84"/>
                            </a:lnTo>
                            <a:lnTo>
                              <a:pt x="390" y="80"/>
                            </a:lnTo>
                            <a:lnTo>
                              <a:pt x="388" y="78"/>
                            </a:lnTo>
                            <a:lnTo>
                              <a:pt x="388" y="76"/>
                            </a:lnTo>
                            <a:lnTo>
                              <a:pt x="386" y="76"/>
                            </a:lnTo>
                            <a:lnTo>
                              <a:pt x="386" y="74"/>
                            </a:lnTo>
                            <a:lnTo>
                              <a:pt x="384" y="74"/>
                            </a:lnTo>
                            <a:lnTo>
                              <a:pt x="382" y="72"/>
                            </a:lnTo>
                            <a:lnTo>
                              <a:pt x="380" y="72"/>
                            </a:lnTo>
                            <a:lnTo>
                              <a:pt x="378" y="72"/>
                            </a:lnTo>
                            <a:lnTo>
                              <a:pt x="376" y="74"/>
                            </a:lnTo>
                            <a:lnTo>
                              <a:pt x="374" y="72"/>
                            </a:lnTo>
                            <a:lnTo>
                              <a:pt x="376" y="70"/>
                            </a:lnTo>
                            <a:lnTo>
                              <a:pt x="378" y="70"/>
                            </a:lnTo>
                            <a:lnTo>
                              <a:pt x="382" y="70"/>
                            </a:lnTo>
                            <a:lnTo>
                              <a:pt x="380" y="68"/>
                            </a:lnTo>
                            <a:lnTo>
                              <a:pt x="380" y="66"/>
                            </a:lnTo>
                            <a:lnTo>
                              <a:pt x="374" y="60"/>
                            </a:lnTo>
                            <a:lnTo>
                              <a:pt x="372" y="60"/>
                            </a:lnTo>
                            <a:lnTo>
                              <a:pt x="372" y="58"/>
                            </a:lnTo>
                            <a:lnTo>
                              <a:pt x="370" y="58"/>
                            </a:lnTo>
                            <a:lnTo>
                              <a:pt x="368" y="58"/>
                            </a:lnTo>
                            <a:lnTo>
                              <a:pt x="366" y="58"/>
                            </a:lnTo>
                            <a:lnTo>
                              <a:pt x="366" y="56"/>
                            </a:lnTo>
                            <a:lnTo>
                              <a:pt x="364" y="56"/>
                            </a:lnTo>
                            <a:lnTo>
                              <a:pt x="362" y="54"/>
                            </a:lnTo>
                            <a:lnTo>
                              <a:pt x="360" y="54"/>
                            </a:lnTo>
                            <a:lnTo>
                              <a:pt x="358" y="54"/>
                            </a:lnTo>
                            <a:lnTo>
                              <a:pt x="356" y="54"/>
                            </a:lnTo>
                            <a:lnTo>
                              <a:pt x="354" y="54"/>
                            </a:lnTo>
                            <a:lnTo>
                              <a:pt x="352" y="54"/>
                            </a:lnTo>
                            <a:lnTo>
                              <a:pt x="350" y="54"/>
                            </a:lnTo>
                            <a:lnTo>
                              <a:pt x="348" y="52"/>
                            </a:lnTo>
                            <a:lnTo>
                              <a:pt x="344" y="50"/>
                            </a:lnTo>
                            <a:lnTo>
                              <a:pt x="342" y="50"/>
                            </a:lnTo>
                            <a:lnTo>
                              <a:pt x="342" y="54"/>
                            </a:lnTo>
                            <a:lnTo>
                              <a:pt x="340" y="52"/>
                            </a:lnTo>
                            <a:lnTo>
                              <a:pt x="338" y="56"/>
                            </a:lnTo>
                            <a:lnTo>
                              <a:pt x="336" y="56"/>
                            </a:lnTo>
                            <a:lnTo>
                              <a:pt x="330" y="56"/>
                            </a:lnTo>
                            <a:lnTo>
                              <a:pt x="336" y="58"/>
                            </a:lnTo>
                            <a:lnTo>
                              <a:pt x="336" y="60"/>
                            </a:lnTo>
                            <a:lnTo>
                              <a:pt x="338" y="64"/>
                            </a:lnTo>
                            <a:lnTo>
                              <a:pt x="340" y="62"/>
                            </a:lnTo>
                            <a:lnTo>
                              <a:pt x="344" y="64"/>
                            </a:lnTo>
                            <a:lnTo>
                              <a:pt x="346" y="66"/>
                            </a:lnTo>
                            <a:lnTo>
                              <a:pt x="352" y="66"/>
                            </a:lnTo>
                            <a:lnTo>
                              <a:pt x="352" y="70"/>
                            </a:lnTo>
                            <a:lnTo>
                              <a:pt x="356" y="68"/>
                            </a:lnTo>
                            <a:lnTo>
                              <a:pt x="360" y="72"/>
                            </a:lnTo>
                            <a:lnTo>
                              <a:pt x="356" y="72"/>
                            </a:lnTo>
                            <a:lnTo>
                              <a:pt x="356" y="74"/>
                            </a:lnTo>
                            <a:lnTo>
                              <a:pt x="354" y="76"/>
                            </a:lnTo>
                            <a:lnTo>
                              <a:pt x="360" y="76"/>
                            </a:lnTo>
                            <a:lnTo>
                              <a:pt x="360" y="78"/>
                            </a:lnTo>
                            <a:lnTo>
                              <a:pt x="364" y="78"/>
                            </a:lnTo>
                            <a:lnTo>
                              <a:pt x="366" y="80"/>
                            </a:lnTo>
                            <a:lnTo>
                              <a:pt x="370" y="82"/>
                            </a:lnTo>
                            <a:lnTo>
                              <a:pt x="370" y="84"/>
                            </a:lnTo>
                            <a:lnTo>
                              <a:pt x="372" y="86"/>
                            </a:lnTo>
                            <a:lnTo>
                              <a:pt x="370" y="88"/>
                            </a:lnTo>
                            <a:lnTo>
                              <a:pt x="368" y="86"/>
                            </a:lnTo>
                            <a:lnTo>
                              <a:pt x="364" y="82"/>
                            </a:lnTo>
                            <a:lnTo>
                              <a:pt x="356" y="80"/>
                            </a:lnTo>
                            <a:lnTo>
                              <a:pt x="356" y="82"/>
                            </a:lnTo>
                            <a:lnTo>
                              <a:pt x="354" y="82"/>
                            </a:lnTo>
                            <a:lnTo>
                              <a:pt x="352" y="80"/>
                            </a:lnTo>
                            <a:lnTo>
                              <a:pt x="350" y="80"/>
                            </a:lnTo>
                            <a:lnTo>
                              <a:pt x="350" y="82"/>
                            </a:lnTo>
                            <a:lnTo>
                              <a:pt x="346" y="82"/>
                            </a:lnTo>
                            <a:lnTo>
                              <a:pt x="346" y="84"/>
                            </a:lnTo>
                            <a:lnTo>
                              <a:pt x="344" y="86"/>
                            </a:lnTo>
                            <a:lnTo>
                              <a:pt x="344" y="84"/>
                            </a:lnTo>
                            <a:lnTo>
                              <a:pt x="342" y="82"/>
                            </a:lnTo>
                            <a:lnTo>
                              <a:pt x="340" y="82"/>
                            </a:lnTo>
                            <a:lnTo>
                              <a:pt x="338" y="82"/>
                            </a:lnTo>
                            <a:lnTo>
                              <a:pt x="338" y="84"/>
                            </a:lnTo>
                            <a:lnTo>
                              <a:pt x="336" y="84"/>
                            </a:lnTo>
                            <a:lnTo>
                              <a:pt x="336" y="82"/>
                            </a:lnTo>
                            <a:lnTo>
                              <a:pt x="334" y="80"/>
                            </a:lnTo>
                            <a:lnTo>
                              <a:pt x="332" y="78"/>
                            </a:lnTo>
                            <a:lnTo>
                              <a:pt x="328" y="76"/>
                            </a:lnTo>
                            <a:lnTo>
                              <a:pt x="328" y="72"/>
                            </a:lnTo>
                            <a:lnTo>
                              <a:pt x="326" y="72"/>
                            </a:lnTo>
                            <a:lnTo>
                              <a:pt x="324" y="68"/>
                            </a:lnTo>
                            <a:lnTo>
                              <a:pt x="322" y="68"/>
                            </a:lnTo>
                            <a:lnTo>
                              <a:pt x="324" y="68"/>
                            </a:lnTo>
                            <a:lnTo>
                              <a:pt x="324" y="66"/>
                            </a:lnTo>
                            <a:lnTo>
                              <a:pt x="322" y="66"/>
                            </a:lnTo>
                            <a:lnTo>
                              <a:pt x="322" y="64"/>
                            </a:lnTo>
                            <a:lnTo>
                              <a:pt x="322" y="62"/>
                            </a:lnTo>
                            <a:lnTo>
                              <a:pt x="320" y="62"/>
                            </a:lnTo>
                            <a:lnTo>
                              <a:pt x="318" y="64"/>
                            </a:lnTo>
                            <a:lnTo>
                              <a:pt x="318" y="60"/>
                            </a:lnTo>
                            <a:lnTo>
                              <a:pt x="318" y="58"/>
                            </a:lnTo>
                            <a:lnTo>
                              <a:pt x="312" y="56"/>
                            </a:lnTo>
                            <a:lnTo>
                              <a:pt x="308" y="56"/>
                            </a:lnTo>
                            <a:lnTo>
                              <a:pt x="308" y="60"/>
                            </a:lnTo>
                            <a:lnTo>
                              <a:pt x="304" y="60"/>
                            </a:lnTo>
                            <a:lnTo>
                              <a:pt x="302" y="62"/>
                            </a:lnTo>
                            <a:lnTo>
                              <a:pt x="304" y="62"/>
                            </a:lnTo>
                            <a:lnTo>
                              <a:pt x="304" y="66"/>
                            </a:lnTo>
                            <a:lnTo>
                              <a:pt x="300" y="66"/>
                            </a:lnTo>
                            <a:lnTo>
                              <a:pt x="296" y="64"/>
                            </a:lnTo>
                            <a:lnTo>
                              <a:pt x="296" y="68"/>
                            </a:lnTo>
                            <a:lnTo>
                              <a:pt x="300" y="72"/>
                            </a:lnTo>
                            <a:lnTo>
                              <a:pt x="296" y="70"/>
                            </a:lnTo>
                            <a:lnTo>
                              <a:pt x="294" y="70"/>
                            </a:lnTo>
                            <a:lnTo>
                              <a:pt x="292" y="74"/>
                            </a:lnTo>
                            <a:lnTo>
                              <a:pt x="288" y="74"/>
                            </a:lnTo>
                            <a:lnTo>
                              <a:pt x="284" y="74"/>
                            </a:lnTo>
                            <a:lnTo>
                              <a:pt x="280" y="72"/>
                            </a:lnTo>
                            <a:lnTo>
                              <a:pt x="278" y="74"/>
                            </a:lnTo>
                            <a:lnTo>
                              <a:pt x="276" y="72"/>
                            </a:lnTo>
                            <a:lnTo>
                              <a:pt x="268" y="72"/>
                            </a:lnTo>
                            <a:lnTo>
                              <a:pt x="266" y="72"/>
                            </a:lnTo>
                            <a:lnTo>
                              <a:pt x="264" y="74"/>
                            </a:lnTo>
                            <a:lnTo>
                              <a:pt x="264" y="76"/>
                            </a:lnTo>
                            <a:lnTo>
                              <a:pt x="264" y="74"/>
                            </a:lnTo>
                            <a:lnTo>
                              <a:pt x="262" y="74"/>
                            </a:lnTo>
                            <a:lnTo>
                              <a:pt x="260" y="74"/>
                            </a:lnTo>
                            <a:lnTo>
                              <a:pt x="258" y="74"/>
                            </a:lnTo>
                            <a:lnTo>
                              <a:pt x="256" y="74"/>
                            </a:lnTo>
                            <a:lnTo>
                              <a:pt x="254" y="74"/>
                            </a:lnTo>
                            <a:lnTo>
                              <a:pt x="252" y="74"/>
                            </a:lnTo>
                            <a:lnTo>
                              <a:pt x="252" y="76"/>
                            </a:lnTo>
                            <a:lnTo>
                              <a:pt x="246" y="76"/>
                            </a:lnTo>
                            <a:lnTo>
                              <a:pt x="244" y="74"/>
                            </a:lnTo>
                            <a:lnTo>
                              <a:pt x="242" y="74"/>
                            </a:lnTo>
                            <a:lnTo>
                              <a:pt x="240" y="74"/>
                            </a:lnTo>
                            <a:lnTo>
                              <a:pt x="240" y="72"/>
                            </a:lnTo>
                            <a:lnTo>
                              <a:pt x="238" y="72"/>
                            </a:lnTo>
                            <a:lnTo>
                              <a:pt x="238" y="74"/>
                            </a:lnTo>
                            <a:lnTo>
                              <a:pt x="238" y="76"/>
                            </a:lnTo>
                            <a:lnTo>
                              <a:pt x="238" y="78"/>
                            </a:lnTo>
                            <a:lnTo>
                              <a:pt x="236" y="80"/>
                            </a:lnTo>
                            <a:lnTo>
                              <a:pt x="234" y="80"/>
                            </a:lnTo>
                            <a:lnTo>
                              <a:pt x="232" y="80"/>
                            </a:lnTo>
                            <a:lnTo>
                              <a:pt x="230" y="80"/>
                            </a:lnTo>
                            <a:lnTo>
                              <a:pt x="228" y="82"/>
                            </a:lnTo>
                            <a:lnTo>
                              <a:pt x="230" y="84"/>
                            </a:lnTo>
                            <a:lnTo>
                              <a:pt x="234" y="88"/>
                            </a:lnTo>
                            <a:lnTo>
                              <a:pt x="236" y="88"/>
                            </a:lnTo>
                            <a:lnTo>
                              <a:pt x="232" y="88"/>
                            </a:lnTo>
                            <a:lnTo>
                              <a:pt x="230" y="92"/>
                            </a:lnTo>
                            <a:lnTo>
                              <a:pt x="226" y="92"/>
                            </a:lnTo>
                            <a:lnTo>
                              <a:pt x="222" y="90"/>
                            </a:lnTo>
                            <a:lnTo>
                              <a:pt x="220" y="94"/>
                            </a:lnTo>
                            <a:lnTo>
                              <a:pt x="220" y="96"/>
                            </a:lnTo>
                            <a:lnTo>
                              <a:pt x="224" y="96"/>
                            </a:lnTo>
                            <a:lnTo>
                              <a:pt x="228" y="94"/>
                            </a:lnTo>
                            <a:lnTo>
                              <a:pt x="230" y="96"/>
                            </a:lnTo>
                            <a:lnTo>
                              <a:pt x="234" y="96"/>
                            </a:lnTo>
                            <a:lnTo>
                              <a:pt x="236" y="96"/>
                            </a:lnTo>
                            <a:lnTo>
                              <a:pt x="234" y="98"/>
                            </a:lnTo>
                            <a:lnTo>
                              <a:pt x="232" y="98"/>
                            </a:lnTo>
                            <a:lnTo>
                              <a:pt x="230" y="98"/>
                            </a:lnTo>
                            <a:lnTo>
                              <a:pt x="228" y="98"/>
                            </a:lnTo>
                            <a:lnTo>
                              <a:pt x="228" y="100"/>
                            </a:lnTo>
                            <a:lnTo>
                              <a:pt x="228" y="102"/>
                            </a:lnTo>
                            <a:lnTo>
                              <a:pt x="228" y="104"/>
                            </a:lnTo>
                            <a:lnTo>
                              <a:pt x="228" y="106"/>
                            </a:lnTo>
                            <a:lnTo>
                              <a:pt x="230" y="108"/>
                            </a:lnTo>
                            <a:lnTo>
                              <a:pt x="230" y="110"/>
                            </a:lnTo>
                            <a:lnTo>
                              <a:pt x="232" y="110"/>
                            </a:lnTo>
                            <a:lnTo>
                              <a:pt x="236" y="112"/>
                            </a:lnTo>
                            <a:lnTo>
                              <a:pt x="238" y="114"/>
                            </a:lnTo>
                            <a:lnTo>
                              <a:pt x="242" y="116"/>
                            </a:lnTo>
                            <a:lnTo>
                              <a:pt x="242" y="118"/>
                            </a:lnTo>
                            <a:lnTo>
                              <a:pt x="242" y="120"/>
                            </a:lnTo>
                            <a:lnTo>
                              <a:pt x="240" y="120"/>
                            </a:lnTo>
                            <a:lnTo>
                              <a:pt x="238" y="122"/>
                            </a:lnTo>
                            <a:lnTo>
                              <a:pt x="236" y="122"/>
                            </a:lnTo>
                            <a:lnTo>
                              <a:pt x="236" y="124"/>
                            </a:lnTo>
                            <a:lnTo>
                              <a:pt x="234" y="124"/>
                            </a:lnTo>
                            <a:lnTo>
                              <a:pt x="232" y="124"/>
                            </a:lnTo>
                            <a:lnTo>
                              <a:pt x="230" y="126"/>
                            </a:lnTo>
                            <a:lnTo>
                              <a:pt x="228" y="126"/>
                            </a:lnTo>
                            <a:lnTo>
                              <a:pt x="228" y="128"/>
                            </a:lnTo>
                            <a:lnTo>
                              <a:pt x="228" y="130"/>
                            </a:lnTo>
                            <a:lnTo>
                              <a:pt x="226" y="130"/>
                            </a:lnTo>
                            <a:lnTo>
                              <a:pt x="226" y="132"/>
                            </a:lnTo>
                            <a:lnTo>
                              <a:pt x="224" y="132"/>
                            </a:lnTo>
                            <a:lnTo>
                              <a:pt x="226" y="132"/>
                            </a:lnTo>
                            <a:lnTo>
                              <a:pt x="228" y="132"/>
                            </a:lnTo>
                            <a:lnTo>
                              <a:pt x="228" y="130"/>
                            </a:lnTo>
                            <a:lnTo>
                              <a:pt x="230" y="130"/>
                            </a:lnTo>
                            <a:lnTo>
                              <a:pt x="232" y="128"/>
                            </a:lnTo>
                            <a:lnTo>
                              <a:pt x="234" y="128"/>
                            </a:lnTo>
                            <a:lnTo>
                              <a:pt x="236" y="128"/>
                            </a:lnTo>
                            <a:lnTo>
                              <a:pt x="236" y="130"/>
                            </a:lnTo>
                            <a:lnTo>
                              <a:pt x="238" y="130"/>
                            </a:lnTo>
                            <a:lnTo>
                              <a:pt x="238" y="128"/>
                            </a:lnTo>
                            <a:lnTo>
                              <a:pt x="238" y="126"/>
                            </a:lnTo>
                            <a:lnTo>
                              <a:pt x="240" y="124"/>
                            </a:lnTo>
                            <a:lnTo>
                              <a:pt x="242" y="124"/>
                            </a:lnTo>
                            <a:lnTo>
                              <a:pt x="242" y="122"/>
                            </a:lnTo>
                            <a:lnTo>
                              <a:pt x="244" y="120"/>
                            </a:lnTo>
                            <a:lnTo>
                              <a:pt x="246" y="120"/>
                            </a:lnTo>
                            <a:lnTo>
                              <a:pt x="248" y="120"/>
                            </a:lnTo>
                            <a:lnTo>
                              <a:pt x="250" y="120"/>
                            </a:lnTo>
                            <a:lnTo>
                              <a:pt x="250" y="118"/>
                            </a:lnTo>
                            <a:lnTo>
                              <a:pt x="250" y="116"/>
                            </a:lnTo>
                            <a:lnTo>
                              <a:pt x="250" y="112"/>
                            </a:lnTo>
                            <a:lnTo>
                              <a:pt x="250" y="110"/>
                            </a:lnTo>
                            <a:lnTo>
                              <a:pt x="252" y="110"/>
                            </a:lnTo>
                            <a:lnTo>
                              <a:pt x="254" y="110"/>
                            </a:lnTo>
                            <a:lnTo>
                              <a:pt x="256" y="108"/>
                            </a:lnTo>
                            <a:lnTo>
                              <a:pt x="262" y="108"/>
                            </a:lnTo>
                            <a:lnTo>
                              <a:pt x="264" y="110"/>
                            </a:lnTo>
                            <a:lnTo>
                              <a:pt x="266" y="110"/>
                            </a:lnTo>
                            <a:lnTo>
                              <a:pt x="268" y="112"/>
                            </a:lnTo>
                            <a:lnTo>
                              <a:pt x="270" y="112"/>
                            </a:lnTo>
                            <a:lnTo>
                              <a:pt x="272" y="112"/>
                            </a:lnTo>
                            <a:lnTo>
                              <a:pt x="274" y="112"/>
                            </a:lnTo>
                            <a:lnTo>
                              <a:pt x="276" y="114"/>
                            </a:lnTo>
                            <a:lnTo>
                              <a:pt x="278" y="114"/>
                            </a:lnTo>
                            <a:lnTo>
                              <a:pt x="280" y="114"/>
                            </a:lnTo>
                            <a:lnTo>
                              <a:pt x="282" y="116"/>
                            </a:lnTo>
                            <a:lnTo>
                              <a:pt x="284" y="116"/>
                            </a:lnTo>
                            <a:lnTo>
                              <a:pt x="282" y="118"/>
                            </a:lnTo>
                            <a:lnTo>
                              <a:pt x="284" y="120"/>
                            </a:lnTo>
                            <a:lnTo>
                              <a:pt x="286" y="122"/>
                            </a:lnTo>
                            <a:lnTo>
                              <a:pt x="288" y="128"/>
                            </a:lnTo>
                            <a:lnTo>
                              <a:pt x="288" y="124"/>
                            </a:lnTo>
                            <a:lnTo>
                              <a:pt x="292" y="124"/>
                            </a:lnTo>
                            <a:lnTo>
                              <a:pt x="292" y="126"/>
                            </a:lnTo>
                            <a:lnTo>
                              <a:pt x="292" y="130"/>
                            </a:lnTo>
                            <a:lnTo>
                              <a:pt x="294" y="132"/>
                            </a:lnTo>
                            <a:lnTo>
                              <a:pt x="296" y="132"/>
                            </a:lnTo>
                            <a:lnTo>
                              <a:pt x="296" y="130"/>
                            </a:lnTo>
                            <a:lnTo>
                              <a:pt x="296" y="128"/>
                            </a:lnTo>
                            <a:lnTo>
                              <a:pt x="300" y="130"/>
                            </a:lnTo>
                            <a:lnTo>
                              <a:pt x="302" y="132"/>
                            </a:lnTo>
                            <a:lnTo>
                              <a:pt x="306" y="134"/>
                            </a:lnTo>
                            <a:lnTo>
                              <a:pt x="308" y="132"/>
                            </a:lnTo>
                            <a:lnTo>
                              <a:pt x="310" y="132"/>
                            </a:lnTo>
                            <a:lnTo>
                              <a:pt x="310" y="134"/>
                            </a:lnTo>
                            <a:lnTo>
                              <a:pt x="308" y="134"/>
                            </a:lnTo>
                            <a:lnTo>
                              <a:pt x="308" y="138"/>
                            </a:lnTo>
                            <a:lnTo>
                              <a:pt x="310" y="140"/>
                            </a:lnTo>
                            <a:lnTo>
                              <a:pt x="312" y="138"/>
                            </a:lnTo>
                            <a:lnTo>
                              <a:pt x="314" y="138"/>
                            </a:lnTo>
                            <a:lnTo>
                              <a:pt x="318" y="140"/>
                            </a:lnTo>
                            <a:lnTo>
                              <a:pt x="322" y="140"/>
                            </a:lnTo>
                            <a:lnTo>
                              <a:pt x="324" y="142"/>
                            </a:lnTo>
                            <a:lnTo>
                              <a:pt x="322" y="142"/>
                            </a:lnTo>
                            <a:lnTo>
                              <a:pt x="320" y="142"/>
                            </a:lnTo>
                            <a:lnTo>
                              <a:pt x="318" y="142"/>
                            </a:lnTo>
                            <a:lnTo>
                              <a:pt x="316" y="142"/>
                            </a:lnTo>
                            <a:lnTo>
                              <a:pt x="314" y="142"/>
                            </a:lnTo>
                            <a:lnTo>
                              <a:pt x="314" y="144"/>
                            </a:lnTo>
                            <a:lnTo>
                              <a:pt x="316" y="144"/>
                            </a:lnTo>
                            <a:lnTo>
                              <a:pt x="316" y="146"/>
                            </a:lnTo>
                            <a:lnTo>
                              <a:pt x="318" y="146"/>
                            </a:lnTo>
                            <a:lnTo>
                              <a:pt x="320" y="148"/>
                            </a:lnTo>
                            <a:lnTo>
                              <a:pt x="322" y="148"/>
                            </a:lnTo>
                            <a:lnTo>
                              <a:pt x="322" y="150"/>
                            </a:lnTo>
                            <a:lnTo>
                              <a:pt x="326" y="156"/>
                            </a:lnTo>
                            <a:lnTo>
                              <a:pt x="324" y="162"/>
                            </a:lnTo>
                            <a:lnTo>
                              <a:pt x="328" y="162"/>
                            </a:lnTo>
                            <a:lnTo>
                              <a:pt x="328" y="168"/>
                            </a:lnTo>
                            <a:lnTo>
                              <a:pt x="328" y="166"/>
                            </a:lnTo>
                            <a:lnTo>
                              <a:pt x="330" y="166"/>
                            </a:lnTo>
                            <a:lnTo>
                              <a:pt x="332" y="168"/>
                            </a:lnTo>
                            <a:lnTo>
                              <a:pt x="332" y="170"/>
                            </a:lnTo>
                            <a:lnTo>
                              <a:pt x="332" y="172"/>
                            </a:lnTo>
                            <a:lnTo>
                              <a:pt x="332" y="174"/>
                            </a:lnTo>
                            <a:lnTo>
                              <a:pt x="334" y="176"/>
                            </a:lnTo>
                            <a:lnTo>
                              <a:pt x="336" y="178"/>
                            </a:lnTo>
                            <a:lnTo>
                              <a:pt x="338" y="180"/>
                            </a:lnTo>
                            <a:lnTo>
                              <a:pt x="340" y="180"/>
                            </a:lnTo>
                            <a:lnTo>
                              <a:pt x="342" y="182"/>
                            </a:lnTo>
                            <a:lnTo>
                              <a:pt x="342" y="184"/>
                            </a:lnTo>
                            <a:lnTo>
                              <a:pt x="342" y="186"/>
                            </a:lnTo>
                            <a:lnTo>
                              <a:pt x="344" y="186"/>
                            </a:lnTo>
                            <a:lnTo>
                              <a:pt x="346" y="188"/>
                            </a:lnTo>
                            <a:lnTo>
                              <a:pt x="348" y="188"/>
                            </a:lnTo>
                            <a:lnTo>
                              <a:pt x="348" y="190"/>
                            </a:lnTo>
                            <a:lnTo>
                              <a:pt x="350" y="190"/>
                            </a:lnTo>
                            <a:lnTo>
                              <a:pt x="350" y="192"/>
                            </a:lnTo>
                            <a:lnTo>
                              <a:pt x="352" y="192"/>
                            </a:lnTo>
                            <a:lnTo>
                              <a:pt x="354" y="192"/>
                            </a:lnTo>
                            <a:lnTo>
                              <a:pt x="354" y="194"/>
                            </a:lnTo>
                            <a:lnTo>
                              <a:pt x="356" y="194"/>
                            </a:lnTo>
                            <a:lnTo>
                              <a:pt x="358" y="194"/>
                            </a:lnTo>
                            <a:lnTo>
                              <a:pt x="360" y="196"/>
                            </a:lnTo>
                            <a:lnTo>
                              <a:pt x="364" y="196"/>
                            </a:lnTo>
                            <a:lnTo>
                              <a:pt x="366" y="200"/>
                            </a:lnTo>
                            <a:lnTo>
                              <a:pt x="368" y="202"/>
                            </a:lnTo>
                            <a:lnTo>
                              <a:pt x="370" y="206"/>
                            </a:lnTo>
                            <a:lnTo>
                              <a:pt x="374" y="206"/>
                            </a:lnTo>
                            <a:lnTo>
                              <a:pt x="374" y="210"/>
                            </a:lnTo>
                            <a:lnTo>
                              <a:pt x="376" y="210"/>
                            </a:lnTo>
                            <a:lnTo>
                              <a:pt x="376" y="214"/>
                            </a:lnTo>
                            <a:lnTo>
                              <a:pt x="378" y="214"/>
                            </a:lnTo>
                            <a:lnTo>
                              <a:pt x="380" y="214"/>
                            </a:lnTo>
                            <a:lnTo>
                              <a:pt x="382" y="214"/>
                            </a:lnTo>
                            <a:lnTo>
                              <a:pt x="384" y="216"/>
                            </a:lnTo>
                            <a:lnTo>
                              <a:pt x="384" y="218"/>
                            </a:lnTo>
                            <a:lnTo>
                              <a:pt x="386" y="218"/>
                            </a:lnTo>
                            <a:lnTo>
                              <a:pt x="386" y="220"/>
                            </a:lnTo>
                            <a:lnTo>
                              <a:pt x="392" y="222"/>
                            </a:lnTo>
                            <a:lnTo>
                              <a:pt x="394" y="222"/>
                            </a:lnTo>
                            <a:lnTo>
                              <a:pt x="392" y="218"/>
                            </a:lnTo>
                            <a:lnTo>
                              <a:pt x="390" y="218"/>
                            </a:lnTo>
                            <a:lnTo>
                              <a:pt x="388" y="218"/>
                            </a:lnTo>
                            <a:lnTo>
                              <a:pt x="386" y="216"/>
                            </a:lnTo>
                            <a:lnTo>
                              <a:pt x="386" y="214"/>
                            </a:lnTo>
                            <a:lnTo>
                              <a:pt x="386" y="212"/>
                            </a:lnTo>
                            <a:lnTo>
                              <a:pt x="384" y="210"/>
                            </a:lnTo>
                            <a:lnTo>
                              <a:pt x="382" y="210"/>
                            </a:lnTo>
                            <a:lnTo>
                              <a:pt x="382" y="208"/>
                            </a:lnTo>
                            <a:lnTo>
                              <a:pt x="380" y="208"/>
                            </a:lnTo>
                            <a:lnTo>
                              <a:pt x="380" y="206"/>
                            </a:lnTo>
                            <a:lnTo>
                              <a:pt x="378" y="206"/>
                            </a:lnTo>
                            <a:lnTo>
                              <a:pt x="376" y="204"/>
                            </a:lnTo>
                            <a:lnTo>
                              <a:pt x="374" y="202"/>
                            </a:lnTo>
                            <a:lnTo>
                              <a:pt x="370" y="198"/>
                            </a:lnTo>
                            <a:lnTo>
                              <a:pt x="368" y="196"/>
                            </a:lnTo>
                            <a:lnTo>
                              <a:pt x="370" y="196"/>
                            </a:lnTo>
                            <a:lnTo>
                              <a:pt x="370" y="194"/>
                            </a:lnTo>
                            <a:lnTo>
                              <a:pt x="372" y="194"/>
                            </a:lnTo>
                            <a:lnTo>
                              <a:pt x="372" y="196"/>
                            </a:lnTo>
                            <a:lnTo>
                              <a:pt x="374" y="196"/>
                            </a:lnTo>
                            <a:lnTo>
                              <a:pt x="376" y="198"/>
                            </a:lnTo>
                            <a:lnTo>
                              <a:pt x="376" y="200"/>
                            </a:lnTo>
                            <a:lnTo>
                              <a:pt x="376" y="202"/>
                            </a:lnTo>
                            <a:lnTo>
                              <a:pt x="378" y="202"/>
                            </a:lnTo>
                            <a:lnTo>
                              <a:pt x="380" y="202"/>
                            </a:lnTo>
                            <a:lnTo>
                              <a:pt x="382" y="202"/>
                            </a:lnTo>
                            <a:lnTo>
                              <a:pt x="384" y="204"/>
                            </a:lnTo>
                            <a:lnTo>
                              <a:pt x="384" y="206"/>
                            </a:lnTo>
                            <a:lnTo>
                              <a:pt x="386" y="208"/>
                            </a:lnTo>
                            <a:lnTo>
                              <a:pt x="388" y="208"/>
                            </a:lnTo>
                            <a:lnTo>
                              <a:pt x="388" y="210"/>
                            </a:lnTo>
                            <a:lnTo>
                              <a:pt x="390" y="210"/>
                            </a:lnTo>
                            <a:lnTo>
                              <a:pt x="392" y="212"/>
                            </a:lnTo>
                            <a:lnTo>
                              <a:pt x="396" y="212"/>
                            </a:lnTo>
                            <a:lnTo>
                              <a:pt x="398" y="214"/>
                            </a:lnTo>
                            <a:lnTo>
                              <a:pt x="404" y="216"/>
                            </a:lnTo>
                            <a:lnTo>
                              <a:pt x="408" y="222"/>
                            </a:lnTo>
                            <a:lnTo>
                              <a:pt x="406" y="222"/>
                            </a:lnTo>
                            <a:lnTo>
                              <a:pt x="404" y="222"/>
                            </a:lnTo>
                            <a:lnTo>
                              <a:pt x="404" y="224"/>
                            </a:lnTo>
                            <a:lnTo>
                              <a:pt x="402" y="224"/>
                            </a:lnTo>
                            <a:lnTo>
                              <a:pt x="404" y="224"/>
                            </a:lnTo>
                            <a:lnTo>
                              <a:pt x="404" y="226"/>
                            </a:lnTo>
                            <a:lnTo>
                              <a:pt x="406" y="226"/>
                            </a:lnTo>
                            <a:lnTo>
                              <a:pt x="406" y="228"/>
                            </a:lnTo>
                            <a:lnTo>
                              <a:pt x="408" y="228"/>
                            </a:lnTo>
                            <a:lnTo>
                              <a:pt x="408" y="230"/>
                            </a:lnTo>
                            <a:lnTo>
                              <a:pt x="410" y="230"/>
                            </a:lnTo>
                            <a:lnTo>
                              <a:pt x="412" y="230"/>
                            </a:lnTo>
                            <a:lnTo>
                              <a:pt x="414" y="230"/>
                            </a:lnTo>
                            <a:lnTo>
                              <a:pt x="416" y="228"/>
                            </a:lnTo>
                            <a:lnTo>
                              <a:pt x="422" y="228"/>
                            </a:lnTo>
                            <a:lnTo>
                              <a:pt x="426" y="228"/>
                            </a:lnTo>
                            <a:lnTo>
                              <a:pt x="428" y="224"/>
                            </a:lnTo>
                            <a:lnTo>
                              <a:pt x="430" y="220"/>
                            </a:lnTo>
                            <a:lnTo>
                              <a:pt x="432" y="220"/>
                            </a:lnTo>
                            <a:lnTo>
                              <a:pt x="432" y="222"/>
                            </a:lnTo>
                            <a:lnTo>
                              <a:pt x="434" y="222"/>
                            </a:lnTo>
                            <a:lnTo>
                              <a:pt x="434" y="224"/>
                            </a:lnTo>
                            <a:lnTo>
                              <a:pt x="442" y="220"/>
                            </a:lnTo>
                            <a:lnTo>
                              <a:pt x="442" y="222"/>
                            </a:lnTo>
                            <a:lnTo>
                              <a:pt x="442" y="224"/>
                            </a:lnTo>
                            <a:lnTo>
                              <a:pt x="440" y="226"/>
                            </a:lnTo>
                            <a:lnTo>
                              <a:pt x="438" y="234"/>
                            </a:lnTo>
                            <a:lnTo>
                              <a:pt x="442" y="242"/>
                            </a:lnTo>
                            <a:lnTo>
                              <a:pt x="442" y="240"/>
                            </a:lnTo>
                            <a:lnTo>
                              <a:pt x="442" y="238"/>
                            </a:lnTo>
                            <a:lnTo>
                              <a:pt x="442" y="234"/>
                            </a:lnTo>
                            <a:lnTo>
                              <a:pt x="444" y="232"/>
                            </a:lnTo>
                            <a:lnTo>
                              <a:pt x="444" y="230"/>
                            </a:lnTo>
                            <a:close/>
                            <a:moveTo>
                              <a:pt x="270" y="62"/>
                            </a:moveTo>
                            <a:lnTo>
                              <a:pt x="272" y="64"/>
                            </a:lnTo>
                            <a:lnTo>
                              <a:pt x="276" y="64"/>
                            </a:lnTo>
                            <a:lnTo>
                              <a:pt x="278" y="68"/>
                            </a:lnTo>
                            <a:lnTo>
                              <a:pt x="280" y="62"/>
                            </a:lnTo>
                            <a:lnTo>
                              <a:pt x="282" y="68"/>
                            </a:lnTo>
                            <a:lnTo>
                              <a:pt x="284" y="66"/>
                            </a:lnTo>
                            <a:lnTo>
                              <a:pt x="288" y="68"/>
                            </a:lnTo>
                            <a:lnTo>
                              <a:pt x="292" y="68"/>
                            </a:lnTo>
                            <a:lnTo>
                              <a:pt x="294" y="66"/>
                            </a:lnTo>
                            <a:lnTo>
                              <a:pt x="298" y="64"/>
                            </a:lnTo>
                            <a:lnTo>
                              <a:pt x="294" y="62"/>
                            </a:lnTo>
                            <a:lnTo>
                              <a:pt x="292" y="58"/>
                            </a:lnTo>
                            <a:lnTo>
                              <a:pt x="286" y="58"/>
                            </a:lnTo>
                            <a:lnTo>
                              <a:pt x="286" y="56"/>
                            </a:lnTo>
                            <a:lnTo>
                              <a:pt x="282" y="54"/>
                            </a:lnTo>
                            <a:lnTo>
                              <a:pt x="280" y="54"/>
                            </a:lnTo>
                            <a:lnTo>
                              <a:pt x="278" y="56"/>
                            </a:lnTo>
                            <a:lnTo>
                              <a:pt x="278" y="60"/>
                            </a:lnTo>
                            <a:lnTo>
                              <a:pt x="276" y="60"/>
                            </a:lnTo>
                            <a:lnTo>
                              <a:pt x="272" y="60"/>
                            </a:lnTo>
                            <a:lnTo>
                              <a:pt x="270" y="62"/>
                            </a:lnTo>
                            <a:close/>
                            <a:moveTo>
                              <a:pt x="264" y="54"/>
                            </a:moveTo>
                            <a:lnTo>
                              <a:pt x="264" y="56"/>
                            </a:lnTo>
                            <a:lnTo>
                              <a:pt x="262" y="56"/>
                            </a:lnTo>
                            <a:lnTo>
                              <a:pt x="262" y="58"/>
                            </a:lnTo>
                            <a:lnTo>
                              <a:pt x="264" y="58"/>
                            </a:lnTo>
                            <a:lnTo>
                              <a:pt x="264" y="60"/>
                            </a:lnTo>
                            <a:lnTo>
                              <a:pt x="262" y="62"/>
                            </a:lnTo>
                            <a:lnTo>
                              <a:pt x="264" y="62"/>
                            </a:lnTo>
                            <a:lnTo>
                              <a:pt x="264" y="66"/>
                            </a:lnTo>
                            <a:lnTo>
                              <a:pt x="268" y="68"/>
                            </a:lnTo>
                            <a:lnTo>
                              <a:pt x="268" y="64"/>
                            </a:lnTo>
                            <a:lnTo>
                              <a:pt x="270" y="64"/>
                            </a:lnTo>
                            <a:lnTo>
                              <a:pt x="268" y="60"/>
                            </a:lnTo>
                            <a:lnTo>
                              <a:pt x="268" y="58"/>
                            </a:lnTo>
                            <a:lnTo>
                              <a:pt x="268" y="56"/>
                            </a:lnTo>
                            <a:lnTo>
                              <a:pt x="266" y="54"/>
                            </a:lnTo>
                            <a:lnTo>
                              <a:pt x="264" y="54"/>
                            </a:lnTo>
                            <a:close/>
                            <a:moveTo>
                              <a:pt x="288" y="52"/>
                            </a:moveTo>
                            <a:lnTo>
                              <a:pt x="294" y="50"/>
                            </a:lnTo>
                            <a:lnTo>
                              <a:pt x="294" y="54"/>
                            </a:lnTo>
                            <a:lnTo>
                              <a:pt x="298" y="50"/>
                            </a:lnTo>
                            <a:lnTo>
                              <a:pt x="302" y="56"/>
                            </a:lnTo>
                            <a:lnTo>
                              <a:pt x="306" y="54"/>
                            </a:lnTo>
                            <a:lnTo>
                              <a:pt x="306" y="48"/>
                            </a:lnTo>
                            <a:lnTo>
                              <a:pt x="308" y="46"/>
                            </a:lnTo>
                            <a:lnTo>
                              <a:pt x="314" y="46"/>
                            </a:lnTo>
                            <a:lnTo>
                              <a:pt x="318" y="48"/>
                            </a:lnTo>
                            <a:lnTo>
                              <a:pt x="320" y="42"/>
                            </a:lnTo>
                            <a:lnTo>
                              <a:pt x="324" y="44"/>
                            </a:lnTo>
                            <a:lnTo>
                              <a:pt x="322" y="40"/>
                            </a:lnTo>
                            <a:lnTo>
                              <a:pt x="320" y="40"/>
                            </a:lnTo>
                            <a:lnTo>
                              <a:pt x="314" y="40"/>
                            </a:lnTo>
                            <a:lnTo>
                              <a:pt x="308" y="38"/>
                            </a:lnTo>
                            <a:lnTo>
                              <a:pt x="304" y="40"/>
                            </a:lnTo>
                            <a:lnTo>
                              <a:pt x="300" y="42"/>
                            </a:lnTo>
                            <a:lnTo>
                              <a:pt x="294" y="42"/>
                            </a:lnTo>
                            <a:lnTo>
                              <a:pt x="290" y="46"/>
                            </a:lnTo>
                            <a:lnTo>
                              <a:pt x="288" y="46"/>
                            </a:lnTo>
                            <a:lnTo>
                              <a:pt x="288" y="50"/>
                            </a:lnTo>
                            <a:lnTo>
                              <a:pt x="288" y="52"/>
                            </a:lnTo>
                            <a:close/>
                            <a:moveTo>
                              <a:pt x="324" y="48"/>
                            </a:moveTo>
                            <a:lnTo>
                              <a:pt x="322" y="48"/>
                            </a:lnTo>
                            <a:lnTo>
                              <a:pt x="322" y="50"/>
                            </a:lnTo>
                            <a:lnTo>
                              <a:pt x="324" y="52"/>
                            </a:lnTo>
                            <a:lnTo>
                              <a:pt x="326" y="52"/>
                            </a:lnTo>
                            <a:lnTo>
                              <a:pt x="328" y="52"/>
                            </a:lnTo>
                            <a:lnTo>
                              <a:pt x="332" y="54"/>
                            </a:lnTo>
                            <a:lnTo>
                              <a:pt x="332" y="50"/>
                            </a:lnTo>
                            <a:lnTo>
                              <a:pt x="334" y="50"/>
                            </a:lnTo>
                            <a:lnTo>
                              <a:pt x="336" y="50"/>
                            </a:lnTo>
                            <a:lnTo>
                              <a:pt x="338" y="50"/>
                            </a:lnTo>
                            <a:lnTo>
                              <a:pt x="338" y="48"/>
                            </a:lnTo>
                            <a:lnTo>
                              <a:pt x="336" y="48"/>
                            </a:lnTo>
                            <a:lnTo>
                              <a:pt x="334" y="48"/>
                            </a:lnTo>
                            <a:lnTo>
                              <a:pt x="332" y="48"/>
                            </a:lnTo>
                            <a:lnTo>
                              <a:pt x="332" y="46"/>
                            </a:lnTo>
                            <a:lnTo>
                              <a:pt x="328" y="44"/>
                            </a:lnTo>
                            <a:lnTo>
                              <a:pt x="324" y="48"/>
                            </a:lnTo>
                            <a:close/>
                            <a:moveTo>
                              <a:pt x="264" y="50"/>
                            </a:moveTo>
                            <a:lnTo>
                              <a:pt x="264" y="50"/>
                            </a:lnTo>
                            <a:lnTo>
                              <a:pt x="264" y="48"/>
                            </a:lnTo>
                            <a:lnTo>
                              <a:pt x="262" y="48"/>
                            </a:lnTo>
                            <a:lnTo>
                              <a:pt x="262" y="46"/>
                            </a:lnTo>
                            <a:lnTo>
                              <a:pt x="260" y="48"/>
                            </a:lnTo>
                            <a:lnTo>
                              <a:pt x="260" y="50"/>
                            </a:lnTo>
                            <a:lnTo>
                              <a:pt x="260" y="52"/>
                            </a:lnTo>
                            <a:lnTo>
                              <a:pt x="262" y="52"/>
                            </a:lnTo>
                            <a:lnTo>
                              <a:pt x="262" y="54"/>
                            </a:lnTo>
                            <a:lnTo>
                              <a:pt x="264" y="54"/>
                            </a:lnTo>
                            <a:lnTo>
                              <a:pt x="264" y="52"/>
                            </a:lnTo>
                            <a:lnTo>
                              <a:pt x="266" y="52"/>
                            </a:lnTo>
                            <a:lnTo>
                              <a:pt x="264" y="50"/>
                            </a:lnTo>
                            <a:close/>
                            <a:moveTo>
                              <a:pt x="254" y="32"/>
                            </a:moveTo>
                            <a:lnTo>
                              <a:pt x="254" y="32"/>
                            </a:lnTo>
                            <a:lnTo>
                              <a:pt x="256" y="36"/>
                            </a:lnTo>
                            <a:lnTo>
                              <a:pt x="256" y="38"/>
                            </a:lnTo>
                            <a:lnTo>
                              <a:pt x="260" y="38"/>
                            </a:lnTo>
                            <a:lnTo>
                              <a:pt x="262" y="38"/>
                            </a:lnTo>
                            <a:lnTo>
                              <a:pt x="262" y="36"/>
                            </a:lnTo>
                            <a:lnTo>
                              <a:pt x="260" y="36"/>
                            </a:lnTo>
                            <a:lnTo>
                              <a:pt x="258" y="34"/>
                            </a:lnTo>
                            <a:lnTo>
                              <a:pt x="260" y="34"/>
                            </a:lnTo>
                            <a:lnTo>
                              <a:pt x="256" y="32"/>
                            </a:lnTo>
                            <a:lnTo>
                              <a:pt x="256" y="30"/>
                            </a:lnTo>
                            <a:lnTo>
                              <a:pt x="254" y="28"/>
                            </a:lnTo>
                            <a:lnTo>
                              <a:pt x="254" y="30"/>
                            </a:lnTo>
                            <a:lnTo>
                              <a:pt x="254" y="32"/>
                            </a:lnTo>
                            <a:close/>
                            <a:moveTo>
                              <a:pt x="272" y="54"/>
                            </a:moveTo>
                            <a:lnTo>
                              <a:pt x="274" y="56"/>
                            </a:lnTo>
                            <a:lnTo>
                              <a:pt x="268" y="50"/>
                            </a:lnTo>
                            <a:lnTo>
                              <a:pt x="268" y="52"/>
                            </a:lnTo>
                            <a:lnTo>
                              <a:pt x="268" y="54"/>
                            </a:lnTo>
                            <a:lnTo>
                              <a:pt x="272" y="54"/>
                            </a:lnTo>
                            <a:close/>
                            <a:moveTo>
                              <a:pt x="284" y="38"/>
                            </a:moveTo>
                            <a:lnTo>
                              <a:pt x="284" y="38"/>
                            </a:lnTo>
                            <a:lnTo>
                              <a:pt x="284" y="36"/>
                            </a:lnTo>
                            <a:lnTo>
                              <a:pt x="280" y="36"/>
                            </a:lnTo>
                            <a:lnTo>
                              <a:pt x="280" y="38"/>
                            </a:lnTo>
                            <a:lnTo>
                              <a:pt x="282" y="38"/>
                            </a:lnTo>
                            <a:lnTo>
                              <a:pt x="284" y="38"/>
                            </a:lnTo>
                            <a:close/>
                            <a:moveTo>
                              <a:pt x="260" y="30"/>
                            </a:moveTo>
                            <a:lnTo>
                              <a:pt x="258" y="30"/>
                            </a:lnTo>
                            <a:lnTo>
                              <a:pt x="258" y="32"/>
                            </a:lnTo>
                            <a:lnTo>
                              <a:pt x="260" y="32"/>
                            </a:lnTo>
                            <a:lnTo>
                              <a:pt x="260" y="30"/>
                            </a:lnTo>
                            <a:close/>
                            <a:moveTo>
                              <a:pt x="254" y="32"/>
                            </a:moveTo>
                            <a:lnTo>
                              <a:pt x="254" y="32"/>
                            </a:lnTo>
                            <a:lnTo>
                              <a:pt x="252" y="32"/>
                            </a:lnTo>
                            <a:lnTo>
                              <a:pt x="254" y="32"/>
                            </a:lnTo>
                            <a:close/>
                            <a:moveTo>
                              <a:pt x="298" y="32"/>
                            </a:moveTo>
                            <a:lnTo>
                              <a:pt x="300" y="32"/>
                            </a:lnTo>
                            <a:lnTo>
                              <a:pt x="296" y="32"/>
                            </a:lnTo>
                            <a:lnTo>
                              <a:pt x="298" y="32"/>
                            </a:lnTo>
                            <a:close/>
                            <a:moveTo>
                              <a:pt x="104" y="178"/>
                            </a:moveTo>
                            <a:lnTo>
                              <a:pt x="104" y="178"/>
                            </a:lnTo>
                            <a:close/>
                            <a:moveTo>
                              <a:pt x="200" y="96"/>
                            </a:moveTo>
                            <a:lnTo>
                              <a:pt x="202" y="92"/>
                            </a:lnTo>
                            <a:lnTo>
                              <a:pt x="202" y="90"/>
                            </a:lnTo>
                            <a:lnTo>
                              <a:pt x="206" y="88"/>
                            </a:lnTo>
                            <a:lnTo>
                              <a:pt x="204" y="94"/>
                            </a:lnTo>
                            <a:lnTo>
                              <a:pt x="210" y="94"/>
                            </a:lnTo>
                            <a:lnTo>
                              <a:pt x="214" y="98"/>
                            </a:lnTo>
                            <a:lnTo>
                              <a:pt x="214" y="94"/>
                            </a:lnTo>
                            <a:lnTo>
                              <a:pt x="216" y="94"/>
                            </a:lnTo>
                            <a:lnTo>
                              <a:pt x="214" y="92"/>
                            </a:lnTo>
                            <a:lnTo>
                              <a:pt x="210" y="92"/>
                            </a:lnTo>
                            <a:lnTo>
                              <a:pt x="212" y="90"/>
                            </a:lnTo>
                            <a:lnTo>
                              <a:pt x="210" y="88"/>
                            </a:lnTo>
                            <a:lnTo>
                              <a:pt x="206" y="88"/>
                            </a:lnTo>
                            <a:lnTo>
                              <a:pt x="210" y="86"/>
                            </a:lnTo>
                            <a:lnTo>
                              <a:pt x="208" y="82"/>
                            </a:lnTo>
                            <a:lnTo>
                              <a:pt x="204" y="82"/>
                            </a:lnTo>
                            <a:lnTo>
                              <a:pt x="204" y="80"/>
                            </a:lnTo>
                            <a:lnTo>
                              <a:pt x="198" y="80"/>
                            </a:lnTo>
                            <a:lnTo>
                              <a:pt x="196" y="78"/>
                            </a:lnTo>
                            <a:lnTo>
                              <a:pt x="196" y="80"/>
                            </a:lnTo>
                            <a:lnTo>
                              <a:pt x="194" y="80"/>
                            </a:lnTo>
                            <a:lnTo>
                              <a:pt x="192" y="80"/>
                            </a:lnTo>
                            <a:lnTo>
                              <a:pt x="188" y="80"/>
                            </a:lnTo>
                            <a:lnTo>
                              <a:pt x="188" y="76"/>
                            </a:lnTo>
                            <a:lnTo>
                              <a:pt x="184" y="76"/>
                            </a:lnTo>
                            <a:lnTo>
                              <a:pt x="182" y="76"/>
                            </a:lnTo>
                            <a:lnTo>
                              <a:pt x="182" y="74"/>
                            </a:lnTo>
                            <a:lnTo>
                              <a:pt x="184" y="72"/>
                            </a:lnTo>
                            <a:lnTo>
                              <a:pt x="186" y="72"/>
                            </a:lnTo>
                            <a:lnTo>
                              <a:pt x="188" y="70"/>
                            </a:lnTo>
                            <a:lnTo>
                              <a:pt x="186" y="68"/>
                            </a:lnTo>
                            <a:lnTo>
                              <a:pt x="184" y="68"/>
                            </a:lnTo>
                            <a:lnTo>
                              <a:pt x="182" y="68"/>
                            </a:lnTo>
                            <a:lnTo>
                              <a:pt x="180" y="68"/>
                            </a:lnTo>
                            <a:lnTo>
                              <a:pt x="180" y="66"/>
                            </a:lnTo>
                            <a:lnTo>
                              <a:pt x="178" y="64"/>
                            </a:lnTo>
                            <a:lnTo>
                              <a:pt x="180" y="64"/>
                            </a:lnTo>
                            <a:lnTo>
                              <a:pt x="180" y="62"/>
                            </a:lnTo>
                            <a:lnTo>
                              <a:pt x="176" y="62"/>
                            </a:lnTo>
                            <a:lnTo>
                              <a:pt x="180" y="58"/>
                            </a:lnTo>
                            <a:lnTo>
                              <a:pt x="180" y="56"/>
                            </a:lnTo>
                            <a:lnTo>
                              <a:pt x="178" y="56"/>
                            </a:lnTo>
                            <a:lnTo>
                              <a:pt x="178" y="52"/>
                            </a:lnTo>
                            <a:lnTo>
                              <a:pt x="180" y="52"/>
                            </a:lnTo>
                            <a:lnTo>
                              <a:pt x="176" y="50"/>
                            </a:lnTo>
                            <a:lnTo>
                              <a:pt x="176" y="54"/>
                            </a:lnTo>
                            <a:lnTo>
                              <a:pt x="176" y="56"/>
                            </a:lnTo>
                            <a:lnTo>
                              <a:pt x="174" y="60"/>
                            </a:lnTo>
                            <a:lnTo>
                              <a:pt x="172" y="60"/>
                            </a:lnTo>
                            <a:lnTo>
                              <a:pt x="170" y="60"/>
                            </a:lnTo>
                            <a:lnTo>
                              <a:pt x="168" y="60"/>
                            </a:lnTo>
                            <a:lnTo>
                              <a:pt x="170" y="58"/>
                            </a:lnTo>
                            <a:lnTo>
                              <a:pt x="168" y="56"/>
                            </a:lnTo>
                            <a:lnTo>
                              <a:pt x="164" y="56"/>
                            </a:lnTo>
                            <a:lnTo>
                              <a:pt x="166" y="54"/>
                            </a:lnTo>
                            <a:lnTo>
                              <a:pt x="170" y="50"/>
                            </a:lnTo>
                            <a:lnTo>
                              <a:pt x="170" y="48"/>
                            </a:lnTo>
                            <a:lnTo>
                              <a:pt x="174" y="48"/>
                            </a:lnTo>
                            <a:lnTo>
                              <a:pt x="168" y="48"/>
                            </a:lnTo>
                            <a:lnTo>
                              <a:pt x="170" y="46"/>
                            </a:lnTo>
                            <a:lnTo>
                              <a:pt x="170" y="44"/>
                            </a:lnTo>
                            <a:lnTo>
                              <a:pt x="172" y="40"/>
                            </a:lnTo>
                            <a:lnTo>
                              <a:pt x="170" y="40"/>
                            </a:lnTo>
                            <a:lnTo>
                              <a:pt x="168" y="40"/>
                            </a:lnTo>
                            <a:lnTo>
                              <a:pt x="166" y="40"/>
                            </a:lnTo>
                            <a:lnTo>
                              <a:pt x="166" y="38"/>
                            </a:lnTo>
                            <a:lnTo>
                              <a:pt x="168" y="38"/>
                            </a:lnTo>
                            <a:lnTo>
                              <a:pt x="170" y="38"/>
                            </a:lnTo>
                            <a:lnTo>
                              <a:pt x="172" y="38"/>
                            </a:lnTo>
                            <a:lnTo>
                              <a:pt x="174" y="38"/>
                            </a:lnTo>
                            <a:lnTo>
                              <a:pt x="178" y="40"/>
                            </a:lnTo>
                            <a:lnTo>
                              <a:pt x="180" y="42"/>
                            </a:lnTo>
                            <a:lnTo>
                              <a:pt x="180" y="38"/>
                            </a:lnTo>
                            <a:lnTo>
                              <a:pt x="182" y="36"/>
                            </a:lnTo>
                            <a:lnTo>
                              <a:pt x="186" y="36"/>
                            </a:lnTo>
                            <a:lnTo>
                              <a:pt x="188" y="34"/>
                            </a:lnTo>
                            <a:lnTo>
                              <a:pt x="190" y="32"/>
                            </a:lnTo>
                            <a:lnTo>
                              <a:pt x="194" y="34"/>
                            </a:lnTo>
                            <a:lnTo>
                              <a:pt x="194" y="32"/>
                            </a:lnTo>
                            <a:lnTo>
                              <a:pt x="196" y="32"/>
                            </a:lnTo>
                            <a:lnTo>
                              <a:pt x="198" y="32"/>
                            </a:lnTo>
                            <a:lnTo>
                              <a:pt x="200" y="30"/>
                            </a:lnTo>
                            <a:lnTo>
                              <a:pt x="202" y="30"/>
                            </a:lnTo>
                            <a:lnTo>
                              <a:pt x="200" y="26"/>
                            </a:lnTo>
                            <a:lnTo>
                              <a:pt x="198" y="28"/>
                            </a:lnTo>
                            <a:lnTo>
                              <a:pt x="192" y="30"/>
                            </a:lnTo>
                            <a:lnTo>
                              <a:pt x="192" y="32"/>
                            </a:lnTo>
                            <a:lnTo>
                              <a:pt x="188" y="32"/>
                            </a:lnTo>
                            <a:lnTo>
                              <a:pt x="186" y="32"/>
                            </a:lnTo>
                            <a:lnTo>
                              <a:pt x="184" y="32"/>
                            </a:lnTo>
                            <a:lnTo>
                              <a:pt x="182" y="32"/>
                            </a:lnTo>
                            <a:lnTo>
                              <a:pt x="182" y="30"/>
                            </a:lnTo>
                            <a:lnTo>
                              <a:pt x="182" y="28"/>
                            </a:lnTo>
                            <a:lnTo>
                              <a:pt x="180" y="26"/>
                            </a:lnTo>
                            <a:lnTo>
                              <a:pt x="178" y="26"/>
                            </a:lnTo>
                            <a:lnTo>
                              <a:pt x="174" y="26"/>
                            </a:lnTo>
                            <a:lnTo>
                              <a:pt x="170" y="24"/>
                            </a:lnTo>
                            <a:lnTo>
                              <a:pt x="168" y="26"/>
                            </a:lnTo>
                            <a:lnTo>
                              <a:pt x="166" y="28"/>
                            </a:lnTo>
                            <a:lnTo>
                              <a:pt x="164" y="30"/>
                            </a:lnTo>
                            <a:lnTo>
                              <a:pt x="162" y="28"/>
                            </a:lnTo>
                            <a:lnTo>
                              <a:pt x="162" y="26"/>
                            </a:lnTo>
                            <a:lnTo>
                              <a:pt x="160" y="24"/>
                            </a:lnTo>
                            <a:lnTo>
                              <a:pt x="162" y="22"/>
                            </a:lnTo>
                            <a:lnTo>
                              <a:pt x="164" y="20"/>
                            </a:lnTo>
                            <a:lnTo>
                              <a:pt x="166" y="18"/>
                            </a:lnTo>
                            <a:lnTo>
                              <a:pt x="168" y="18"/>
                            </a:lnTo>
                            <a:lnTo>
                              <a:pt x="168" y="20"/>
                            </a:lnTo>
                            <a:lnTo>
                              <a:pt x="170" y="22"/>
                            </a:lnTo>
                            <a:lnTo>
                              <a:pt x="172" y="24"/>
                            </a:lnTo>
                            <a:lnTo>
                              <a:pt x="172" y="20"/>
                            </a:lnTo>
                            <a:lnTo>
                              <a:pt x="174" y="22"/>
                            </a:lnTo>
                            <a:lnTo>
                              <a:pt x="172" y="18"/>
                            </a:lnTo>
                            <a:lnTo>
                              <a:pt x="174" y="18"/>
                            </a:lnTo>
                            <a:lnTo>
                              <a:pt x="178" y="18"/>
                            </a:lnTo>
                            <a:lnTo>
                              <a:pt x="178" y="16"/>
                            </a:lnTo>
                            <a:lnTo>
                              <a:pt x="180" y="16"/>
                            </a:lnTo>
                            <a:lnTo>
                              <a:pt x="184" y="18"/>
                            </a:lnTo>
                            <a:lnTo>
                              <a:pt x="184" y="16"/>
                            </a:lnTo>
                            <a:lnTo>
                              <a:pt x="184" y="14"/>
                            </a:lnTo>
                            <a:lnTo>
                              <a:pt x="188" y="12"/>
                            </a:lnTo>
                            <a:lnTo>
                              <a:pt x="190" y="14"/>
                            </a:lnTo>
                            <a:lnTo>
                              <a:pt x="192" y="14"/>
                            </a:lnTo>
                            <a:lnTo>
                              <a:pt x="196" y="14"/>
                            </a:lnTo>
                            <a:lnTo>
                              <a:pt x="194" y="18"/>
                            </a:lnTo>
                            <a:lnTo>
                              <a:pt x="196" y="20"/>
                            </a:lnTo>
                            <a:lnTo>
                              <a:pt x="198" y="22"/>
                            </a:lnTo>
                            <a:lnTo>
                              <a:pt x="200" y="22"/>
                            </a:lnTo>
                            <a:lnTo>
                              <a:pt x="198" y="18"/>
                            </a:lnTo>
                            <a:lnTo>
                              <a:pt x="200" y="16"/>
                            </a:lnTo>
                            <a:lnTo>
                              <a:pt x="202" y="14"/>
                            </a:lnTo>
                            <a:lnTo>
                              <a:pt x="200" y="14"/>
                            </a:lnTo>
                            <a:lnTo>
                              <a:pt x="202" y="12"/>
                            </a:lnTo>
                            <a:lnTo>
                              <a:pt x="200" y="12"/>
                            </a:lnTo>
                            <a:lnTo>
                              <a:pt x="198" y="10"/>
                            </a:lnTo>
                            <a:lnTo>
                              <a:pt x="200" y="8"/>
                            </a:lnTo>
                            <a:lnTo>
                              <a:pt x="202" y="6"/>
                            </a:lnTo>
                            <a:lnTo>
                              <a:pt x="206" y="8"/>
                            </a:lnTo>
                            <a:lnTo>
                              <a:pt x="208" y="8"/>
                            </a:lnTo>
                            <a:lnTo>
                              <a:pt x="210" y="6"/>
                            </a:lnTo>
                            <a:lnTo>
                              <a:pt x="212" y="8"/>
                            </a:lnTo>
                            <a:lnTo>
                              <a:pt x="216" y="8"/>
                            </a:lnTo>
                            <a:lnTo>
                              <a:pt x="218" y="6"/>
                            </a:lnTo>
                            <a:lnTo>
                              <a:pt x="220" y="8"/>
                            </a:lnTo>
                            <a:lnTo>
                              <a:pt x="224" y="8"/>
                            </a:lnTo>
                            <a:lnTo>
                              <a:pt x="226" y="6"/>
                            </a:lnTo>
                            <a:lnTo>
                              <a:pt x="230" y="8"/>
                            </a:lnTo>
                            <a:lnTo>
                              <a:pt x="228" y="4"/>
                            </a:lnTo>
                            <a:lnTo>
                              <a:pt x="230" y="6"/>
                            </a:lnTo>
                            <a:lnTo>
                              <a:pt x="234" y="4"/>
                            </a:lnTo>
                            <a:lnTo>
                              <a:pt x="234" y="2"/>
                            </a:lnTo>
                            <a:lnTo>
                              <a:pt x="236" y="2"/>
                            </a:lnTo>
                            <a:lnTo>
                              <a:pt x="222" y="0"/>
                            </a:lnTo>
                            <a:lnTo>
                              <a:pt x="200" y="2"/>
                            </a:lnTo>
                            <a:lnTo>
                              <a:pt x="180" y="6"/>
                            </a:lnTo>
                            <a:lnTo>
                              <a:pt x="158" y="10"/>
                            </a:lnTo>
                            <a:lnTo>
                              <a:pt x="138" y="18"/>
                            </a:lnTo>
                            <a:lnTo>
                              <a:pt x="120" y="26"/>
                            </a:lnTo>
                            <a:lnTo>
                              <a:pt x="102" y="36"/>
                            </a:lnTo>
                            <a:lnTo>
                              <a:pt x="86" y="48"/>
                            </a:lnTo>
                            <a:lnTo>
                              <a:pt x="70" y="62"/>
                            </a:lnTo>
                            <a:lnTo>
                              <a:pt x="72" y="62"/>
                            </a:lnTo>
                            <a:lnTo>
                              <a:pt x="70" y="68"/>
                            </a:lnTo>
                            <a:lnTo>
                              <a:pt x="68" y="66"/>
                            </a:lnTo>
                            <a:lnTo>
                              <a:pt x="68" y="68"/>
                            </a:lnTo>
                            <a:lnTo>
                              <a:pt x="66" y="68"/>
                            </a:lnTo>
                            <a:lnTo>
                              <a:pt x="64" y="70"/>
                            </a:lnTo>
                            <a:lnTo>
                              <a:pt x="60" y="74"/>
                            </a:lnTo>
                            <a:lnTo>
                              <a:pt x="56" y="78"/>
                            </a:lnTo>
                            <a:lnTo>
                              <a:pt x="56" y="76"/>
                            </a:lnTo>
                            <a:lnTo>
                              <a:pt x="44" y="90"/>
                            </a:lnTo>
                            <a:lnTo>
                              <a:pt x="34" y="106"/>
                            </a:lnTo>
                            <a:lnTo>
                              <a:pt x="24" y="122"/>
                            </a:lnTo>
                            <a:lnTo>
                              <a:pt x="18" y="138"/>
                            </a:lnTo>
                            <a:lnTo>
                              <a:pt x="10" y="156"/>
                            </a:lnTo>
                            <a:lnTo>
                              <a:pt x="6" y="174"/>
                            </a:lnTo>
                            <a:lnTo>
                              <a:pt x="2" y="192"/>
                            </a:lnTo>
                            <a:lnTo>
                              <a:pt x="0" y="212"/>
                            </a:lnTo>
                            <a:lnTo>
                              <a:pt x="2" y="210"/>
                            </a:lnTo>
                            <a:lnTo>
                              <a:pt x="4" y="206"/>
                            </a:lnTo>
                            <a:lnTo>
                              <a:pt x="2" y="200"/>
                            </a:lnTo>
                            <a:lnTo>
                              <a:pt x="4" y="198"/>
                            </a:lnTo>
                            <a:lnTo>
                              <a:pt x="6" y="200"/>
                            </a:lnTo>
                            <a:lnTo>
                              <a:pt x="6" y="198"/>
                            </a:lnTo>
                            <a:lnTo>
                              <a:pt x="6" y="196"/>
                            </a:lnTo>
                            <a:lnTo>
                              <a:pt x="6" y="194"/>
                            </a:lnTo>
                            <a:lnTo>
                              <a:pt x="4" y="188"/>
                            </a:lnTo>
                            <a:lnTo>
                              <a:pt x="4" y="186"/>
                            </a:lnTo>
                            <a:lnTo>
                              <a:pt x="6" y="184"/>
                            </a:lnTo>
                            <a:lnTo>
                              <a:pt x="6" y="186"/>
                            </a:lnTo>
                            <a:lnTo>
                              <a:pt x="12" y="186"/>
                            </a:lnTo>
                            <a:lnTo>
                              <a:pt x="14" y="182"/>
                            </a:lnTo>
                            <a:lnTo>
                              <a:pt x="14" y="180"/>
                            </a:lnTo>
                            <a:lnTo>
                              <a:pt x="12" y="178"/>
                            </a:lnTo>
                            <a:lnTo>
                              <a:pt x="16" y="176"/>
                            </a:lnTo>
                            <a:lnTo>
                              <a:pt x="14" y="178"/>
                            </a:lnTo>
                            <a:lnTo>
                              <a:pt x="16" y="180"/>
                            </a:lnTo>
                            <a:lnTo>
                              <a:pt x="18" y="178"/>
                            </a:lnTo>
                            <a:lnTo>
                              <a:pt x="20" y="176"/>
                            </a:lnTo>
                            <a:lnTo>
                              <a:pt x="22" y="174"/>
                            </a:lnTo>
                            <a:lnTo>
                              <a:pt x="22" y="168"/>
                            </a:lnTo>
                            <a:lnTo>
                              <a:pt x="24" y="168"/>
                            </a:lnTo>
                            <a:lnTo>
                              <a:pt x="22" y="170"/>
                            </a:lnTo>
                            <a:lnTo>
                              <a:pt x="22" y="172"/>
                            </a:lnTo>
                            <a:lnTo>
                              <a:pt x="22" y="174"/>
                            </a:lnTo>
                            <a:lnTo>
                              <a:pt x="22" y="178"/>
                            </a:lnTo>
                            <a:lnTo>
                              <a:pt x="20" y="182"/>
                            </a:lnTo>
                            <a:lnTo>
                              <a:pt x="22" y="184"/>
                            </a:lnTo>
                            <a:lnTo>
                              <a:pt x="20" y="184"/>
                            </a:lnTo>
                            <a:lnTo>
                              <a:pt x="22" y="188"/>
                            </a:lnTo>
                            <a:lnTo>
                              <a:pt x="20" y="194"/>
                            </a:lnTo>
                            <a:lnTo>
                              <a:pt x="18" y="200"/>
                            </a:lnTo>
                            <a:lnTo>
                              <a:pt x="18" y="202"/>
                            </a:lnTo>
                            <a:lnTo>
                              <a:pt x="18" y="204"/>
                            </a:lnTo>
                            <a:lnTo>
                              <a:pt x="18" y="206"/>
                            </a:lnTo>
                            <a:lnTo>
                              <a:pt x="16" y="208"/>
                            </a:lnTo>
                            <a:lnTo>
                              <a:pt x="14" y="210"/>
                            </a:lnTo>
                            <a:lnTo>
                              <a:pt x="12" y="212"/>
                            </a:lnTo>
                            <a:lnTo>
                              <a:pt x="12" y="214"/>
                            </a:lnTo>
                            <a:lnTo>
                              <a:pt x="10" y="216"/>
                            </a:lnTo>
                            <a:lnTo>
                              <a:pt x="12" y="216"/>
                            </a:lnTo>
                            <a:lnTo>
                              <a:pt x="12" y="218"/>
                            </a:lnTo>
                            <a:lnTo>
                              <a:pt x="12" y="222"/>
                            </a:lnTo>
                            <a:lnTo>
                              <a:pt x="10" y="224"/>
                            </a:lnTo>
                            <a:lnTo>
                              <a:pt x="8" y="226"/>
                            </a:lnTo>
                            <a:lnTo>
                              <a:pt x="10" y="230"/>
                            </a:lnTo>
                            <a:lnTo>
                              <a:pt x="10" y="234"/>
                            </a:lnTo>
                            <a:lnTo>
                              <a:pt x="8" y="240"/>
                            </a:lnTo>
                            <a:lnTo>
                              <a:pt x="12" y="248"/>
                            </a:lnTo>
                            <a:lnTo>
                              <a:pt x="10" y="252"/>
                            </a:lnTo>
                            <a:lnTo>
                              <a:pt x="10" y="260"/>
                            </a:lnTo>
                            <a:lnTo>
                              <a:pt x="12" y="264"/>
                            </a:lnTo>
                            <a:lnTo>
                              <a:pt x="14" y="270"/>
                            </a:lnTo>
                            <a:lnTo>
                              <a:pt x="14" y="278"/>
                            </a:lnTo>
                            <a:lnTo>
                              <a:pt x="16" y="282"/>
                            </a:lnTo>
                            <a:lnTo>
                              <a:pt x="18" y="282"/>
                            </a:lnTo>
                            <a:lnTo>
                              <a:pt x="16" y="286"/>
                            </a:lnTo>
                            <a:lnTo>
                              <a:pt x="20" y="288"/>
                            </a:lnTo>
                            <a:lnTo>
                              <a:pt x="18" y="292"/>
                            </a:lnTo>
                            <a:lnTo>
                              <a:pt x="22" y="294"/>
                            </a:lnTo>
                            <a:lnTo>
                              <a:pt x="22" y="298"/>
                            </a:lnTo>
                            <a:lnTo>
                              <a:pt x="24" y="302"/>
                            </a:lnTo>
                            <a:lnTo>
                              <a:pt x="26" y="306"/>
                            </a:lnTo>
                            <a:lnTo>
                              <a:pt x="26" y="308"/>
                            </a:lnTo>
                            <a:lnTo>
                              <a:pt x="26" y="310"/>
                            </a:lnTo>
                            <a:lnTo>
                              <a:pt x="28" y="312"/>
                            </a:lnTo>
                            <a:lnTo>
                              <a:pt x="30" y="316"/>
                            </a:lnTo>
                            <a:lnTo>
                              <a:pt x="34" y="318"/>
                            </a:lnTo>
                            <a:lnTo>
                              <a:pt x="34" y="320"/>
                            </a:lnTo>
                            <a:lnTo>
                              <a:pt x="38" y="322"/>
                            </a:lnTo>
                            <a:lnTo>
                              <a:pt x="40" y="326"/>
                            </a:lnTo>
                            <a:lnTo>
                              <a:pt x="42" y="326"/>
                            </a:lnTo>
                            <a:lnTo>
                              <a:pt x="44" y="330"/>
                            </a:lnTo>
                            <a:lnTo>
                              <a:pt x="46" y="330"/>
                            </a:lnTo>
                            <a:lnTo>
                              <a:pt x="48" y="332"/>
                            </a:lnTo>
                            <a:lnTo>
                              <a:pt x="50" y="334"/>
                            </a:lnTo>
                            <a:lnTo>
                              <a:pt x="54" y="336"/>
                            </a:lnTo>
                            <a:lnTo>
                              <a:pt x="56" y="340"/>
                            </a:lnTo>
                            <a:lnTo>
                              <a:pt x="60" y="340"/>
                            </a:lnTo>
                            <a:lnTo>
                              <a:pt x="62" y="344"/>
                            </a:lnTo>
                            <a:lnTo>
                              <a:pt x="62" y="346"/>
                            </a:lnTo>
                            <a:lnTo>
                              <a:pt x="64" y="346"/>
                            </a:lnTo>
                            <a:lnTo>
                              <a:pt x="64" y="344"/>
                            </a:lnTo>
                            <a:lnTo>
                              <a:pt x="66" y="344"/>
                            </a:lnTo>
                            <a:lnTo>
                              <a:pt x="68" y="344"/>
                            </a:lnTo>
                            <a:lnTo>
                              <a:pt x="70" y="344"/>
                            </a:lnTo>
                            <a:lnTo>
                              <a:pt x="72" y="344"/>
                            </a:lnTo>
                            <a:lnTo>
                              <a:pt x="68" y="342"/>
                            </a:lnTo>
                            <a:lnTo>
                              <a:pt x="66" y="342"/>
                            </a:lnTo>
                            <a:lnTo>
                              <a:pt x="62" y="340"/>
                            </a:lnTo>
                            <a:lnTo>
                              <a:pt x="60" y="338"/>
                            </a:lnTo>
                            <a:lnTo>
                              <a:pt x="56" y="338"/>
                            </a:lnTo>
                            <a:lnTo>
                              <a:pt x="54" y="334"/>
                            </a:lnTo>
                            <a:lnTo>
                              <a:pt x="48" y="330"/>
                            </a:lnTo>
                            <a:lnTo>
                              <a:pt x="46" y="330"/>
                            </a:lnTo>
                            <a:lnTo>
                              <a:pt x="46" y="326"/>
                            </a:lnTo>
                            <a:lnTo>
                              <a:pt x="44" y="326"/>
                            </a:lnTo>
                            <a:lnTo>
                              <a:pt x="42" y="326"/>
                            </a:lnTo>
                            <a:lnTo>
                              <a:pt x="40" y="324"/>
                            </a:lnTo>
                            <a:lnTo>
                              <a:pt x="40" y="322"/>
                            </a:lnTo>
                            <a:lnTo>
                              <a:pt x="40" y="320"/>
                            </a:lnTo>
                            <a:lnTo>
                              <a:pt x="38" y="320"/>
                            </a:lnTo>
                            <a:lnTo>
                              <a:pt x="36" y="320"/>
                            </a:lnTo>
                            <a:lnTo>
                              <a:pt x="36" y="318"/>
                            </a:lnTo>
                            <a:lnTo>
                              <a:pt x="34" y="318"/>
                            </a:lnTo>
                            <a:lnTo>
                              <a:pt x="34" y="316"/>
                            </a:lnTo>
                            <a:lnTo>
                              <a:pt x="34" y="314"/>
                            </a:lnTo>
                            <a:lnTo>
                              <a:pt x="32" y="312"/>
                            </a:lnTo>
                            <a:lnTo>
                              <a:pt x="30" y="310"/>
                            </a:lnTo>
                            <a:lnTo>
                              <a:pt x="28" y="306"/>
                            </a:lnTo>
                            <a:lnTo>
                              <a:pt x="28" y="304"/>
                            </a:lnTo>
                            <a:lnTo>
                              <a:pt x="30" y="302"/>
                            </a:lnTo>
                            <a:lnTo>
                              <a:pt x="30" y="300"/>
                            </a:lnTo>
                            <a:lnTo>
                              <a:pt x="30" y="298"/>
                            </a:lnTo>
                            <a:lnTo>
                              <a:pt x="28" y="298"/>
                            </a:lnTo>
                            <a:lnTo>
                              <a:pt x="26" y="294"/>
                            </a:lnTo>
                            <a:lnTo>
                              <a:pt x="24" y="292"/>
                            </a:lnTo>
                            <a:lnTo>
                              <a:pt x="24" y="288"/>
                            </a:lnTo>
                            <a:lnTo>
                              <a:pt x="24" y="286"/>
                            </a:lnTo>
                            <a:lnTo>
                              <a:pt x="22" y="280"/>
                            </a:lnTo>
                            <a:lnTo>
                              <a:pt x="24" y="276"/>
                            </a:lnTo>
                            <a:lnTo>
                              <a:pt x="22" y="274"/>
                            </a:lnTo>
                            <a:lnTo>
                              <a:pt x="22" y="270"/>
                            </a:lnTo>
                            <a:lnTo>
                              <a:pt x="22" y="264"/>
                            </a:lnTo>
                            <a:lnTo>
                              <a:pt x="20" y="260"/>
                            </a:lnTo>
                            <a:lnTo>
                              <a:pt x="22" y="256"/>
                            </a:lnTo>
                            <a:lnTo>
                              <a:pt x="20" y="252"/>
                            </a:lnTo>
                            <a:lnTo>
                              <a:pt x="20" y="248"/>
                            </a:lnTo>
                            <a:lnTo>
                              <a:pt x="18" y="244"/>
                            </a:lnTo>
                            <a:lnTo>
                              <a:pt x="18" y="242"/>
                            </a:lnTo>
                            <a:lnTo>
                              <a:pt x="18" y="240"/>
                            </a:lnTo>
                            <a:lnTo>
                              <a:pt x="18" y="238"/>
                            </a:lnTo>
                            <a:lnTo>
                              <a:pt x="18" y="234"/>
                            </a:lnTo>
                            <a:lnTo>
                              <a:pt x="18" y="232"/>
                            </a:lnTo>
                            <a:lnTo>
                              <a:pt x="22" y="232"/>
                            </a:lnTo>
                            <a:lnTo>
                              <a:pt x="24" y="234"/>
                            </a:lnTo>
                            <a:lnTo>
                              <a:pt x="24" y="238"/>
                            </a:lnTo>
                            <a:lnTo>
                              <a:pt x="22" y="240"/>
                            </a:lnTo>
                            <a:lnTo>
                              <a:pt x="24" y="242"/>
                            </a:lnTo>
                            <a:lnTo>
                              <a:pt x="26" y="244"/>
                            </a:lnTo>
                            <a:lnTo>
                              <a:pt x="24" y="246"/>
                            </a:lnTo>
                            <a:lnTo>
                              <a:pt x="24" y="248"/>
                            </a:lnTo>
                            <a:lnTo>
                              <a:pt x="24" y="252"/>
                            </a:lnTo>
                            <a:lnTo>
                              <a:pt x="24" y="254"/>
                            </a:lnTo>
                            <a:lnTo>
                              <a:pt x="26" y="256"/>
                            </a:lnTo>
                            <a:lnTo>
                              <a:pt x="28" y="256"/>
                            </a:lnTo>
                            <a:lnTo>
                              <a:pt x="30" y="252"/>
                            </a:lnTo>
                            <a:lnTo>
                              <a:pt x="36" y="252"/>
                            </a:lnTo>
                            <a:lnTo>
                              <a:pt x="34" y="246"/>
                            </a:lnTo>
                            <a:lnTo>
                              <a:pt x="36" y="246"/>
                            </a:lnTo>
                            <a:lnTo>
                              <a:pt x="38" y="240"/>
                            </a:lnTo>
                            <a:lnTo>
                              <a:pt x="34" y="238"/>
                            </a:lnTo>
                            <a:lnTo>
                              <a:pt x="36" y="232"/>
                            </a:lnTo>
                            <a:lnTo>
                              <a:pt x="34" y="230"/>
                            </a:lnTo>
                            <a:lnTo>
                              <a:pt x="34" y="224"/>
                            </a:lnTo>
                            <a:lnTo>
                              <a:pt x="34" y="218"/>
                            </a:lnTo>
                            <a:lnTo>
                              <a:pt x="36" y="218"/>
                            </a:lnTo>
                            <a:lnTo>
                              <a:pt x="36" y="214"/>
                            </a:lnTo>
                            <a:lnTo>
                              <a:pt x="40" y="212"/>
                            </a:lnTo>
                            <a:lnTo>
                              <a:pt x="42" y="216"/>
                            </a:lnTo>
                            <a:lnTo>
                              <a:pt x="44" y="218"/>
                            </a:lnTo>
                            <a:lnTo>
                              <a:pt x="42" y="224"/>
                            </a:lnTo>
                            <a:lnTo>
                              <a:pt x="40" y="226"/>
                            </a:lnTo>
                            <a:lnTo>
                              <a:pt x="38" y="226"/>
                            </a:lnTo>
                            <a:lnTo>
                              <a:pt x="40" y="226"/>
                            </a:lnTo>
                            <a:lnTo>
                              <a:pt x="40" y="230"/>
                            </a:lnTo>
                            <a:lnTo>
                              <a:pt x="42" y="230"/>
                            </a:lnTo>
                            <a:lnTo>
                              <a:pt x="44" y="226"/>
                            </a:lnTo>
                            <a:lnTo>
                              <a:pt x="46" y="226"/>
                            </a:lnTo>
                            <a:lnTo>
                              <a:pt x="46" y="220"/>
                            </a:lnTo>
                            <a:lnTo>
                              <a:pt x="50" y="220"/>
                            </a:lnTo>
                            <a:lnTo>
                              <a:pt x="52" y="218"/>
                            </a:lnTo>
                            <a:lnTo>
                              <a:pt x="54" y="220"/>
                            </a:lnTo>
                            <a:lnTo>
                              <a:pt x="58" y="222"/>
                            </a:lnTo>
                            <a:lnTo>
                              <a:pt x="64" y="222"/>
                            </a:lnTo>
                            <a:lnTo>
                              <a:pt x="72" y="218"/>
                            </a:lnTo>
                            <a:lnTo>
                              <a:pt x="74" y="216"/>
                            </a:lnTo>
                            <a:lnTo>
                              <a:pt x="76" y="212"/>
                            </a:lnTo>
                            <a:lnTo>
                              <a:pt x="82" y="212"/>
                            </a:lnTo>
                            <a:lnTo>
                              <a:pt x="84" y="206"/>
                            </a:lnTo>
                            <a:lnTo>
                              <a:pt x="84" y="204"/>
                            </a:lnTo>
                            <a:lnTo>
                              <a:pt x="82" y="202"/>
                            </a:lnTo>
                            <a:lnTo>
                              <a:pt x="84" y="202"/>
                            </a:lnTo>
                            <a:lnTo>
                              <a:pt x="84" y="200"/>
                            </a:lnTo>
                            <a:lnTo>
                              <a:pt x="82" y="196"/>
                            </a:lnTo>
                            <a:lnTo>
                              <a:pt x="84" y="196"/>
                            </a:lnTo>
                            <a:lnTo>
                              <a:pt x="86" y="196"/>
                            </a:lnTo>
                            <a:lnTo>
                              <a:pt x="88" y="196"/>
                            </a:lnTo>
                            <a:lnTo>
                              <a:pt x="88" y="194"/>
                            </a:lnTo>
                            <a:lnTo>
                              <a:pt x="86" y="194"/>
                            </a:lnTo>
                            <a:lnTo>
                              <a:pt x="86" y="190"/>
                            </a:lnTo>
                            <a:lnTo>
                              <a:pt x="84" y="190"/>
                            </a:lnTo>
                            <a:lnTo>
                              <a:pt x="86" y="188"/>
                            </a:lnTo>
                            <a:lnTo>
                              <a:pt x="88" y="186"/>
                            </a:lnTo>
                            <a:lnTo>
                              <a:pt x="86" y="186"/>
                            </a:lnTo>
                            <a:lnTo>
                              <a:pt x="86" y="184"/>
                            </a:lnTo>
                            <a:lnTo>
                              <a:pt x="84" y="184"/>
                            </a:lnTo>
                            <a:lnTo>
                              <a:pt x="84" y="182"/>
                            </a:lnTo>
                            <a:lnTo>
                              <a:pt x="88" y="182"/>
                            </a:lnTo>
                            <a:lnTo>
                              <a:pt x="88" y="180"/>
                            </a:lnTo>
                            <a:lnTo>
                              <a:pt x="90" y="178"/>
                            </a:lnTo>
                            <a:lnTo>
                              <a:pt x="92" y="178"/>
                            </a:lnTo>
                            <a:lnTo>
                              <a:pt x="94" y="178"/>
                            </a:lnTo>
                            <a:lnTo>
                              <a:pt x="96" y="178"/>
                            </a:lnTo>
                            <a:lnTo>
                              <a:pt x="96" y="176"/>
                            </a:lnTo>
                            <a:lnTo>
                              <a:pt x="92" y="174"/>
                            </a:lnTo>
                            <a:lnTo>
                              <a:pt x="90" y="174"/>
                            </a:lnTo>
                            <a:lnTo>
                              <a:pt x="88" y="172"/>
                            </a:lnTo>
                            <a:lnTo>
                              <a:pt x="88" y="168"/>
                            </a:lnTo>
                            <a:lnTo>
                              <a:pt x="88" y="166"/>
                            </a:lnTo>
                            <a:lnTo>
                              <a:pt x="88" y="164"/>
                            </a:lnTo>
                            <a:lnTo>
                              <a:pt x="90" y="164"/>
                            </a:lnTo>
                            <a:lnTo>
                              <a:pt x="94" y="166"/>
                            </a:lnTo>
                            <a:lnTo>
                              <a:pt x="96" y="164"/>
                            </a:lnTo>
                            <a:lnTo>
                              <a:pt x="98" y="162"/>
                            </a:lnTo>
                            <a:lnTo>
                              <a:pt x="100" y="160"/>
                            </a:lnTo>
                            <a:lnTo>
                              <a:pt x="102" y="160"/>
                            </a:lnTo>
                            <a:lnTo>
                              <a:pt x="104" y="160"/>
                            </a:lnTo>
                            <a:lnTo>
                              <a:pt x="104" y="162"/>
                            </a:lnTo>
                            <a:lnTo>
                              <a:pt x="102" y="164"/>
                            </a:lnTo>
                            <a:lnTo>
                              <a:pt x="98" y="166"/>
                            </a:lnTo>
                            <a:lnTo>
                              <a:pt x="96" y="172"/>
                            </a:lnTo>
                            <a:lnTo>
                              <a:pt x="98" y="170"/>
                            </a:lnTo>
                            <a:lnTo>
                              <a:pt x="102" y="168"/>
                            </a:lnTo>
                            <a:lnTo>
                              <a:pt x="108" y="170"/>
                            </a:lnTo>
                            <a:lnTo>
                              <a:pt x="110" y="172"/>
                            </a:lnTo>
                            <a:lnTo>
                              <a:pt x="108" y="172"/>
                            </a:lnTo>
                            <a:lnTo>
                              <a:pt x="108" y="174"/>
                            </a:lnTo>
                            <a:lnTo>
                              <a:pt x="106" y="176"/>
                            </a:lnTo>
                            <a:lnTo>
                              <a:pt x="104" y="178"/>
                            </a:lnTo>
                            <a:lnTo>
                              <a:pt x="106" y="178"/>
                            </a:lnTo>
                            <a:lnTo>
                              <a:pt x="108" y="178"/>
                            </a:lnTo>
                            <a:lnTo>
                              <a:pt x="108" y="182"/>
                            </a:lnTo>
                            <a:lnTo>
                              <a:pt x="106" y="186"/>
                            </a:lnTo>
                            <a:lnTo>
                              <a:pt x="104" y="188"/>
                            </a:lnTo>
                            <a:lnTo>
                              <a:pt x="102" y="190"/>
                            </a:lnTo>
                            <a:lnTo>
                              <a:pt x="102" y="192"/>
                            </a:lnTo>
                            <a:lnTo>
                              <a:pt x="104" y="192"/>
                            </a:lnTo>
                            <a:lnTo>
                              <a:pt x="106" y="192"/>
                            </a:lnTo>
                            <a:lnTo>
                              <a:pt x="108" y="192"/>
                            </a:lnTo>
                            <a:lnTo>
                              <a:pt x="108" y="194"/>
                            </a:lnTo>
                            <a:lnTo>
                              <a:pt x="110" y="194"/>
                            </a:lnTo>
                            <a:lnTo>
                              <a:pt x="110" y="196"/>
                            </a:lnTo>
                            <a:lnTo>
                              <a:pt x="112" y="194"/>
                            </a:lnTo>
                            <a:lnTo>
                              <a:pt x="112" y="192"/>
                            </a:lnTo>
                            <a:lnTo>
                              <a:pt x="112" y="190"/>
                            </a:lnTo>
                            <a:lnTo>
                              <a:pt x="112" y="188"/>
                            </a:lnTo>
                            <a:lnTo>
                              <a:pt x="114" y="188"/>
                            </a:lnTo>
                            <a:lnTo>
                              <a:pt x="114" y="186"/>
                            </a:lnTo>
                            <a:lnTo>
                              <a:pt x="112" y="184"/>
                            </a:lnTo>
                            <a:lnTo>
                              <a:pt x="112" y="182"/>
                            </a:lnTo>
                            <a:lnTo>
                              <a:pt x="116" y="180"/>
                            </a:lnTo>
                            <a:lnTo>
                              <a:pt x="114" y="176"/>
                            </a:lnTo>
                            <a:lnTo>
                              <a:pt x="112" y="176"/>
                            </a:lnTo>
                            <a:lnTo>
                              <a:pt x="114" y="172"/>
                            </a:lnTo>
                            <a:lnTo>
                              <a:pt x="114" y="166"/>
                            </a:lnTo>
                            <a:lnTo>
                              <a:pt x="118" y="166"/>
                            </a:lnTo>
                            <a:lnTo>
                              <a:pt x="120" y="164"/>
                            </a:lnTo>
                            <a:lnTo>
                              <a:pt x="122" y="168"/>
                            </a:lnTo>
                            <a:lnTo>
                              <a:pt x="126" y="168"/>
                            </a:lnTo>
                            <a:lnTo>
                              <a:pt x="130" y="166"/>
                            </a:lnTo>
                            <a:lnTo>
                              <a:pt x="134" y="164"/>
                            </a:lnTo>
                            <a:lnTo>
                              <a:pt x="140" y="160"/>
                            </a:lnTo>
                            <a:lnTo>
                              <a:pt x="142" y="156"/>
                            </a:lnTo>
                            <a:lnTo>
                              <a:pt x="142" y="154"/>
                            </a:lnTo>
                            <a:lnTo>
                              <a:pt x="144" y="154"/>
                            </a:lnTo>
                            <a:lnTo>
                              <a:pt x="144" y="152"/>
                            </a:lnTo>
                            <a:lnTo>
                              <a:pt x="146" y="152"/>
                            </a:lnTo>
                            <a:lnTo>
                              <a:pt x="146" y="150"/>
                            </a:lnTo>
                            <a:lnTo>
                              <a:pt x="146" y="148"/>
                            </a:lnTo>
                            <a:lnTo>
                              <a:pt x="144" y="148"/>
                            </a:lnTo>
                            <a:lnTo>
                              <a:pt x="146" y="144"/>
                            </a:lnTo>
                            <a:lnTo>
                              <a:pt x="144" y="146"/>
                            </a:lnTo>
                            <a:lnTo>
                              <a:pt x="144" y="144"/>
                            </a:lnTo>
                            <a:lnTo>
                              <a:pt x="144" y="142"/>
                            </a:lnTo>
                            <a:lnTo>
                              <a:pt x="142" y="142"/>
                            </a:lnTo>
                            <a:lnTo>
                              <a:pt x="138" y="142"/>
                            </a:lnTo>
                            <a:lnTo>
                              <a:pt x="136" y="142"/>
                            </a:lnTo>
                            <a:lnTo>
                              <a:pt x="134" y="144"/>
                            </a:lnTo>
                            <a:lnTo>
                              <a:pt x="132" y="148"/>
                            </a:lnTo>
                            <a:lnTo>
                              <a:pt x="126" y="146"/>
                            </a:lnTo>
                            <a:lnTo>
                              <a:pt x="124" y="144"/>
                            </a:lnTo>
                            <a:lnTo>
                              <a:pt x="130" y="146"/>
                            </a:lnTo>
                            <a:lnTo>
                              <a:pt x="134" y="142"/>
                            </a:lnTo>
                            <a:lnTo>
                              <a:pt x="136" y="140"/>
                            </a:lnTo>
                            <a:lnTo>
                              <a:pt x="142" y="140"/>
                            </a:lnTo>
                            <a:lnTo>
                              <a:pt x="144" y="136"/>
                            </a:lnTo>
                            <a:lnTo>
                              <a:pt x="144" y="134"/>
                            </a:lnTo>
                            <a:lnTo>
                              <a:pt x="146" y="132"/>
                            </a:lnTo>
                            <a:lnTo>
                              <a:pt x="144" y="130"/>
                            </a:lnTo>
                            <a:lnTo>
                              <a:pt x="144" y="128"/>
                            </a:lnTo>
                            <a:lnTo>
                              <a:pt x="144" y="126"/>
                            </a:lnTo>
                            <a:lnTo>
                              <a:pt x="142" y="126"/>
                            </a:lnTo>
                            <a:lnTo>
                              <a:pt x="144" y="124"/>
                            </a:lnTo>
                            <a:lnTo>
                              <a:pt x="146" y="124"/>
                            </a:lnTo>
                            <a:lnTo>
                              <a:pt x="148" y="124"/>
                            </a:lnTo>
                            <a:lnTo>
                              <a:pt x="150" y="124"/>
                            </a:lnTo>
                            <a:lnTo>
                              <a:pt x="152" y="122"/>
                            </a:lnTo>
                            <a:lnTo>
                              <a:pt x="152" y="120"/>
                            </a:lnTo>
                            <a:lnTo>
                              <a:pt x="154" y="120"/>
                            </a:lnTo>
                            <a:lnTo>
                              <a:pt x="156" y="118"/>
                            </a:lnTo>
                            <a:lnTo>
                              <a:pt x="160" y="116"/>
                            </a:lnTo>
                            <a:lnTo>
                              <a:pt x="162" y="116"/>
                            </a:lnTo>
                            <a:lnTo>
                              <a:pt x="164" y="116"/>
                            </a:lnTo>
                            <a:lnTo>
                              <a:pt x="166" y="116"/>
                            </a:lnTo>
                            <a:lnTo>
                              <a:pt x="170" y="120"/>
                            </a:lnTo>
                            <a:lnTo>
                              <a:pt x="172" y="116"/>
                            </a:lnTo>
                            <a:lnTo>
                              <a:pt x="174" y="112"/>
                            </a:lnTo>
                            <a:lnTo>
                              <a:pt x="176" y="112"/>
                            </a:lnTo>
                            <a:lnTo>
                              <a:pt x="180" y="114"/>
                            </a:lnTo>
                            <a:lnTo>
                              <a:pt x="184" y="112"/>
                            </a:lnTo>
                            <a:lnTo>
                              <a:pt x="184" y="116"/>
                            </a:lnTo>
                            <a:lnTo>
                              <a:pt x="176" y="120"/>
                            </a:lnTo>
                            <a:lnTo>
                              <a:pt x="172" y="124"/>
                            </a:lnTo>
                            <a:lnTo>
                              <a:pt x="172" y="126"/>
                            </a:lnTo>
                            <a:lnTo>
                              <a:pt x="172" y="128"/>
                            </a:lnTo>
                            <a:lnTo>
                              <a:pt x="172" y="130"/>
                            </a:lnTo>
                            <a:lnTo>
                              <a:pt x="170" y="130"/>
                            </a:lnTo>
                            <a:lnTo>
                              <a:pt x="170" y="132"/>
                            </a:lnTo>
                            <a:lnTo>
                              <a:pt x="170" y="134"/>
                            </a:lnTo>
                            <a:lnTo>
                              <a:pt x="172" y="134"/>
                            </a:lnTo>
                            <a:lnTo>
                              <a:pt x="172" y="136"/>
                            </a:lnTo>
                            <a:lnTo>
                              <a:pt x="172" y="140"/>
                            </a:lnTo>
                            <a:lnTo>
                              <a:pt x="172" y="142"/>
                            </a:lnTo>
                            <a:lnTo>
                              <a:pt x="168" y="146"/>
                            </a:lnTo>
                            <a:lnTo>
                              <a:pt x="168" y="148"/>
                            </a:lnTo>
                            <a:lnTo>
                              <a:pt x="168" y="152"/>
                            </a:lnTo>
                            <a:lnTo>
                              <a:pt x="168" y="150"/>
                            </a:lnTo>
                            <a:lnTo>
                              <a:pt x="170" y="150"/>
                            </a:lnTo>
                            <a:lnTo>
                              <a:pt x="170" y="148"/>
                            </a:lnTo>
                            <a:lnTo>
                              <a:pt x="170" y="146"/>
                            </a:lnTo>
                            <a:lnTo>
                              <a:pt x="172" y="146"/>
                            </a:lnTo>
                            <a:lnTo>
                              <a:pt x="172" y="144"/>
                            </a:lnTo>
                            <a:lnTo>
                              <a:pt x="174" y="144"/>
                            </a:lnTo>
                            <a:lnTo>
                              <a:pt x="174" y="142"/>
                            </a:lnTo>
                            <a:lnTo>
                              <a:pt x="176" y="142"/>
                            </a:lnTo>
                            <a:lnTo>
                              <a:pt x="178" y="142"/>
                            </a:lnTo>
                            <a:lnTo>
                              <a:pt x="178" y="136"/>
                            </a:lnTo>
                            <a:lnTo>
                              <a:pt x="182" y="134"/>
                            </a:lnTo>
                            <a:lnTo>
                              <a:pt x="184" y="132"/>
                            </a:lnTo>
                            <a:lnTo>
                              <a:pt x="184" y="134"/>
                            </a:lnTo>
                            <a:lnTo>
                              <a:pt x="186" y="134"/>
                            </a:lnTo>
                            <a:lnTo>
                              <a:pt x="188" y="134"/>
                            </a:lnTo>
                            <a:lnTo>
                              <a:pt x="188" y="132"/>
                            </a:lnTo>
                            <a:lnTo>
                              <a:pt x="188" y="130"/>
                            </a:lnTo>
                            <a:lnTo>
                              <a:pt x="188" y="128"/>
                            </a:lnTo>
                            <a:lnTo>
                              <a:pt x="188" y="126"/>
                            </a:lnTo>
                            <a:lnTo>
                              <a:pt x="192" y="126"/>
                            </a:lnTo>
                            <a:lnTo>
                              <a:pt x="188" y="122"/>
                            </a:lnTo>
                            <a:lnTo>
                              <a:pt x="192" y="118"/>
                            </a:lnTo>
                            <a:lnTo>
                              <a:pt x="192" y="114"/>
                            </a:lnTo>
                            <a:lnTo>
                              <a:pt x="194" y="112"/>
                            </a:lnTo>
                            <a:lnTo>
                              <a:pt x="194" y="110"/>
                            </a:lnTo>
                            <a:lnTo>
                              <a:pt x="190" y="106"/>
                            </a:lnTo>
                            <a:lnTo>
                              <a:pt x="188" y="102"/>
                            </a:lnTo>
                            <a:lnTo>
                              <a:pt x="192" y="100"/>
                            </a:lnTo>
                            <a:lnTo>
                              <a:pt x="194" y="100"/>
                            </a:lnTo>
                            <a:lnTo>
                              <a:pt x="196" y="100"/>
                            </a:lnTo>
                            <a:lnTo>
                              <a:pt x="196" y="104"/>
                            </a:lnTo>
                            <a:lnTo>
                              <a:pt x="198" y="104"/>
                            </a:lnTo>
                            <a:lnTo>
                              <a:pt x="200" y="102"/>
                            </a:lnTo>
                            <a:lnTo>
                              <a:pt x="198" y="98"/>
                            </a:lnTo>
                            <a:lnTo>
                              <a:pt x="194" y="96"/>
                            </a:lnTo>
                            <a:lnTo>
                              <a:pt x="196" y="92"/>
                            </a:lnTo>
                            <a:lnTo>
                              <a:pt x="200" y="96"/>
                            </a:lnTo>
                            <a:close/>
                            <a:moveTo>
                              <a:pt x="78" y="222"/>
                            </a:moveTo>
                            <a:lnTo>
                              <a:pt x="76" y="222"/>
                            </a:lnTo>
                            <a:lnTo>
                              <a:pt x="74" y="222"/>
                            </a:lnTo>
                            <a:lnTo>
                              <a:pt x="72" y="224"/>
                            </a:lnTo>
                            <a:lnTo>
                              <a:pt x="72" y="226"/>
                            </a:lnTo>
                            <a:lnTo>
                              <a:pt x="70" y="228"/>
                            </a:lnTo>
                            <a:lnTo>
                              <a:pt x="70" y="230"/>
                            </a:lnTo>
                            <a:lnTo>
                              <a:pt x="70" y="232"/>
                            </a:lnTo>
                            <a:lnTo>
                              <a:pt x="72" y="232"/>
                            </a:lnTo>
                            <a:lnTo>
                              <a:pt x="74" y="230"/>
                            </a:lnTo>
                            <a:lnTo>
                              <a:pt x="74" y="228"/>
                            </a:lnTo>
                            <a:lnTo>
                              <a:pt x="76" y="228"/>
                            </a:lnTo>
                            <a:lnTo>
                              <a:pt x="78" y="228"/>
                            </a:lnTo>
                            <a:lnTo>
                              <a:pt x="80" y="228"/>
                            </a:lnTo>
                            <a:lnTo>
                              <a:pt x="80" y="226"/>
                            </a:lnTo>
                            <a:lnTo>
                              <a:pt x="78" y="224"/>
                            </a:lnTo>
                            <a:lnTo>
                              <a:pt x="78" y="222"/>
                            </a:lnTo>
                            <a:close/>
                            <a:moveTo>
                              <a:pt x="68" y="246"/>
                            </a:moveTo>
                            <a:lnTo>
                              <a:pt x="68" y="246"/>
                            </a:lnTo>
                            <a:lnTo>
                              <a:pt x="66" y="248"/>
                            </a:lnTo>
                            <a:lnTo>
                              <a:pt x="66" y="250"/>
                            </a:lnTo>
                            <a:lnTo>
                              <a:pt x="66" y="252"/>
                            </a:lnTo>
                            <a:lnTo>
                              <a:pt x="64" y="252"/>
                            </a:lnTo>
                            <a:lnTo>
                              <a:pt x="64" y="254"/>
                            </a:lnTo>
                            <a:lnTo>
                              <a:pt x="64" y="256"/>
                            </a:lnTo>
                            <a:lnTo>
                              <a:pt x="64" y="258"/>
                            </a:lnTo>
                            <a:lnTo>
                              <a:pt x="66" y="258"/>
                            </a:lnTo>
                            <a:lnTo>
                              <a:pt x="68" y="258"/>
                            </a:lnTo>
                            <a:lnTo>
                              <a:pt x="70" y="258"/>
                            </a:lnTo>
                            <a:lnTo>
                              <a:pt x="70" y="256"/>
                            </a:lnTo>
                            <a:lnTo>
                              <a:pt x="70" y="254"/>
                            </a:lnTo>
                            <a:lnTo>
                              <a:pt x="68" y="252"/>
                            </a:lnTo>
                            <a:lnTo>
                              <a:pt x="72" y="252"/>
                            </a:lnTo>
                            <a:lnTo>
                              <a:pt x="76" y="248"/>
                            </a:lnTo>
                            <a:lnTo>
                              <a:pt x="74" y="246"/>
                            </a:lnTo>
                            <a:lnTo>
                              <a:pt x="72" y="244"/>
                            </a:lnTo>
                            <a:lnTo>
                              <a:pt x="70" y="242"/>
                            </a:lnTo>
                            <a:lnTo>
                              <a:pt x="68" y="246"/>
                            </a:lnTo>
                            <a:close/>
                            <a:moveTo>
                              <a:pt x="52" y="280"/>
                            </a:moveTo>
                            <a:lnTo>
                              <a:pt x="54" y="278"/>
                            </a:lnTo>
                            <a:lnTo>
                              <a:pt x="56" y="278"/>
                            </a:lnTo>
                            <a:lnTo>
                              <a:pt x="58" y="274"/>
                            </a:lnTo>
                            <a:lnTo>
                              <a:pt x="62" y="274"/>
                            </a:lnTo>
                            <a:lnTo>
                              <a:pt x="60" y="268"/>
                            </a:lnTo>
                            <a:lnTo>
                              <a:pt x="58" y="270"/>
                            </a:lnTo>
                            <a:lnTo>
                              <a:pt x="54" y="272"/>
                            </a:lnTo>
                            <a:lnTo>
                              <a:pt x="52" y="274"/>
                            </a:lnTo>
                            <a:lnTo>
                              <a:pt x="52" y="276"/>
                            </a:lnTo>
                            <a:lnTo>
                              <a:pt x="52" y="278"/>
                            </a:lnTo>
                            <a:lnTo>
                              <a:pt x="52" y="280"/>
                            </a:lnTo>
                            <a:close/>
                            <a:moveTo>
                              <a:pt x="56" y="306"/>
                            </a:moveTo>
                            <a:lnTo>
                              <a:pt x="56" y="304"/>
                            </a:lnTo>
                            <a:lnTo>
                              <a:pt x="56" y="300"/>
                            </a:lnTo>
                            <a:lnTo>
                              <a:pt x="52" y="298"/>
                            </a:lnTo>
                            <a:lnTo>
                              <a:pt x="56" y="296"/>
                            </a:lnTo>
                            <a:lnTo>
                              <a:pt x="54" y="292"/>
                            </a:lnTo>
                            <a:lnTo>
                              <a:pt x="58" y="292"/>
                            </a:lnTo>
                            <a:lnTo>
                              <a:pt x="58" y="288"/>
                            </a:lnTo>
                            <a:lnTo>
                              <a:pt x="54" y="288"/>
                            </a:lnTo>
                            <a:lnTo>
                              <a:pt x="52" y="282"/>
                            </a:lnTo>
                            <a:lnTo>
                              <a:pt x="48" y="282"/>
                            </a:lnTo>
                            <a:lnTo>
                              <a:pt x="46" y="286"/>
                            </a:lnTo>
                            <a:lnTo>
                              <a:pt x="44" y="286"/>
                            </a:lnTo>
                            <a:lnTo>
                              <a:pt x="42" y="288"/>
                            </a:lnTo>
                            <a:lnTo>
                              <a:pt x="40" y="288"/>
                            </a:lnTo>
                            <a:lnTo>
                              <a:pt x="38" y="286"/>
                            </a:lnTo>
                            <a:lnTo>
                              <a:pt x="36" y="286"/>
                            </a:lnTo>
                            <a:lnTo>
                              <a:pt x="34" y="288"/>
                            </a:lnTo>
                            <a:lnTo>
                              <a:pt x="32" y="288"/>
                            </a:lnTo>
                            <a:lnTo>
                              <a:pt x="32" y="290"/>
                            </a:lnTo>
                            <a:lnTo>
                              <a:pt x="34" y="290"/>
                            </a:lnTo>
                            <a:lnTo>
                              <a:pt x="34" y="292"/>
                            </a:lnTo>
                            <a:lnTo>
                              <a:pt x="32" y="294"/>
                            </a:lnTo>
                            <a:lnTo>
                              <a:pt x="32" y="296"/>
                            </a:lnTo>
                            <a:lnTo>
                              <a:pt x="34" y="302"/>
                            </a:lnTo>
                            <a:lnTo>
                              <a:pt x="38" y="306"/>
                            </a:lnTo>
                            <a:lnTo>
                              <a:pt x="38" y="308"/>
                            </a:lnTo>
                            <a:lnTo>
                              <a:pt x="36" y="308"/>
                            </a:lnTo>
                            <a:lnTo>
                              <a:pt x="38" y="310"/>
                            </a:lnTo>
                            <a:lnTo>
                              <a:pt x="40" y="312"/>
                            </a:lnTo>
                            <a:lnTo>
                              <a:pt x="44" y="312"/>
                            </a:lnTo>
                            <a:lnTo>
                              <a:pt x="46" y="312"/>
                            </a:lnTo>
                            <a:lnTo>
                              <a:pt x="46" y="314"/>
                            </a:lnTo>
                            <a:lnTo>
                              <a:pt x="48" y="314"/>
                            </a:lnTo>
                            <a:lnTo>
                              <a:pt x="48" y="316"/>
                            </a:lnTo>
                            <a:lnTo>
                              <a:pt x="48" y="318"/>
                            </a:lnTo>
                            <a:lnTo>
                              <a:pt x="50" y="318"/>
                            </a:lnTo>
                            <a:lnTo>
                              <a:pt x="50" y="316"/>
                            </a:lnTo>
                            <a:lnTo>
                              <a:pt x="52" y="316"/>
                            </a:lnTo>
                            <a:lnTo>
                              <a:pt x="52" y="314"/>
                            </a:lnTo>
                            <a:lnTo>
                              <a:pt x="52" y="312"/>
                            </a:lnTo>
                            <a:lnTo>
                              <a:pt x="52" y="310"/>
                            </a:lnTo>
                            <a:lnTo>
                              <a:pt x="52" y="308"/>
                            </a:lnTo>
                            <a:lnTo>
                              <a:pt x="56" y="306"/>
                            </a:lnTo>
                            <a:close/>
                            <a:moveTo>
                              <a:pt x="68" y="334"/>
                            </a:moveTo>
                            <a:lnTo>
                              <a:pt x="68" y="334"/>
                            </a:lnTo>
                            <a:lnTo>
                              <a:pt x="70" y="334"/>
                            </a:lnTo>
                            <a:lnTo>
                              <a:pt x="72" y="334"/>
                            </a:lnTo>
                            <a:lnTo>
                              <a:pt x="70" y="330"/>
                            </a:lnTo>
                            <a:lnTo>
                              <a:pt x="72" y="328"/>
                            </a:lnTo>
                            <a:lnTo>
                              <a:pt x="72" y="326"/>
                            </a:lnTo>
                            <a:lnTo>
                              <a:pt x="70" y="326"/>
                            </a:lnTo>
                            <a:lnTo>
                              <a:pt x="68" y="326"/>
                            </a:lnTo>
                            <a:lnTo>
                              <a:pt x="68" y="324"/>
                            </a:lnTo>
                            <a:lnTo>
                              <a:pt x="66" y="324"/>
                            </a:lnTo>
                            <a:lnTo>
                              <a:pt x="64" y="324"/>
                            </a:lnTo>
                            <a:lnTo>
                              <a:pt x="64" y="326"/>
                            </a:lnTo>
                            <a:lnTo>
                              <a:pt x="64" y="324"/>
                            </a:lnTo>
                            <a:lnTo>
                              <a:pt x="64" y="322"/>
                            </a:lnTo>
                            <a:lnTo>
                              <a:pt x="60" y="320"/>
                            </a:lnTo>
                            <a:lnTo>
                              <a:pt x="68" y="320"/>
                            </a:lnTo>
                            <a:lnTo>
                              <a:pt x="70" y="316"/>
                            </a:lnTo>
                            <a:lnTo>
                              <a:pt x="68" y="316"/>
                            </a:lnTo>
                            <a:lnTo>
                              <a:pt x="66" y="316"/>
                            </a:lnTo>
                            <a:lnTo>
                              <a:pt x="68" y="316"/>
                            </a:lnTo>
                            <a:lnTo>
                              <a:pt x="68" y="314"/>
                            </a:lnTo>
                            <a:lnTo>
                              <a:pt x="74" y="314"/>
                            </a:lnTo>
                            <a:lnTo>
                              <a:pt x="72" y="312"/>
                            </a:lnTo>
                            <a:lnTo>
                              <a:pt x="68" y="310"/>
                            </a:lnTo>
                            <a:lnTo>
                              <a:pt x="62" y="306"/>
                            </a:lnTo>
                            <a:lnTo>
                              <a:pt x="60" y="308"/>
                            </a:lnTo>
                            <a:lnTo>
                              <a:pt x="58" y="310"/>
                            </a:lnTo>
                            <a:lnTo>
                              <a:pt x="58" y="316"/>
                            </a:lnTo>
                            <a:lnTo>
                              <a:pt x="56" y="324"/>
                            </a:lnTo>
                            <a:lnTo>
                              <a:pt x="60" y="326"/>
                            </a:lnTo>
                            <a:lnTo>
                              <a:pt x="60" y="330"/>
                            </a:lnTo>
                            <a:lnTo>
                              <a:pt x="62" y="332"/>
                            </a:lnTo>
                            <a:lnTo>
                              <a:pt x="62" y="328"/>
                            </a:lnTo>
                            <a:lnTo>
                              <a:pt x="68" y="330"/>
                            </a:lnTo>
                            <a:lnTo>
                              <a:pt x="68" y="332"/>
                            </a:lnTo>
                            <a:lnTo>
                              <a:pt x="68" y="334"/>
                            </a:lnTo>
                            <a:close/>
                            <a:moveTo>
                              <a:pt x="72" y="352"/>
                            </a:moveTo>
                            <a:lnTo>
                              <a:pt x="74" y="352"/>
                            </a:lnTo>
                            <a:lnTo>
                              <a:pt x="74" y="354"/>
                            </a:lnTo>
                            <a:lnTo>
                              <a:pt x="76" y="354"/>
                            </a:lnTo>
                            <a:lnTo>
                              <a:pt x="78" y="354"/>
                            </a:lnTo>
                            <a:lnTo>
                              <a:pt x="80" y="354"/>
                            </a:lnTo>
                            <a:lnTo>
                              <a:pt x="80" y="352"/>
                            </a:lnTo>
                            <a:lnTo>
                              <a:pt x="82" y="352"/>
                            </a:lnTo>
                            <a:lnTo>
                              <a:pt x="86" y="350"/>
                            </a:lnTo>
                            <a:lnTo>
                              <a:pt x="80" y="346"/>
                            </a:lnTo>
                            <a:lnTo>
                              <a:pt x="76" y="344"/>
                            </a:lnTo>
                            <a:lnTo>
                              <a:pt x="72" y="344"/>
                            </a:lnTo>
                            <a:lnTo>
                              <a:pt x="74" y="348"/>
                            </a:lnTo>
                            <a:lnTo>
                              <a:pt x="72" y="352"/>
                            </a:lnTo>
                            <a:close/>
                            <a:moveTo>
                              <a:pt x="82" y="320"/>
                            </a:moveTo>
                            <a:lnTo>
                              <a:pt x="82" y="316"/>
                            </a:lnTo>
                            <a:lnTo>
                              <a:pt x="80" y="320"/>
                            </a:lnTo>
                            <a:lnTo>
                              <a:pt x="80" y="326"/>
                            </a:lnTo>
                            <a:lnTo>
                              <a:pt x="78" y="324"/>
                            </a:lnTo>
                            <a:lnTo>
                              <a:pt x="76" y="324"/>
                            </a:lnTo>
                            <a:lnTo>
                              <a:pt x="74" y="324"/>
                            </a:lnTo>
                            <a:lnTo>
                              <a:pt x="72" y="324"/>
                            </a:lnTo>
                            <a:lnTo>
                              <a:pt x="72" y="326"/>
                            </a:lnTo>
                            <a:lnTo>
                              <a:pt x="74" y="326"/>
                            </a:lnTo>
                            <a:lnTo>
                              <a:pt x="74" y="328"/>
                            </a:lnTo>
                            <a:lnTo>
                              <a:pt x="78" y="328"/>
                            </a:lnTo>
                            <a:lnTo>
                              <a:pt x="82" y="328"/>
                            </a:lnTo>
                            <a:lnTo>
                              <a:pt x="86" y="330"/>
                            </a:lnTo>
                            <a:lnTo>
                              <a:pt x="86" y="326"/>
                            </a:lnTo>
                            <a:lnTo>
                              <a:pt x="86" y="322"/>
                            </a:lnTo>
                            <a:lnTo>
                              <a:pt x="82" y="320"/>
                            </a:lnTo>
                            <a:close/>
                            <a:moveTo>
                              <a:pt x="174" y="362"/>
                            </a:moveTo>
                            <a:lnTo>
                              <a:pt x="176" y="362"/>
                            </a:lnTo>
                            <a:lnTo>
                              <a:pt x="178" y="362"/>
                            </a:lnTo>
                            <a:lnTo>
                              <a:pt x="176" y="362"/>
                            </a:lnTo>
                            <a:lnTo>
                              <a:pt x="176" y="360"/>
                            </a:lnTo>
                            <a:lnTo>
                              <a:pt x="174" y="360"/>
                            </a:lnTo>
                            <a:lnTo>
                              <a:pt x="172" y="358"/>
                            </a:lnTo>
                            <a:lnTo>
                              <a:pt x="170" y="356"/>
                            </a:lnTo>
                            <a:lnTo>
                              <a:pt x="168" y="354"/>
                            </a:lnTo>
                            <a:lnTo>
                              <a:pt x="166" y="356"/>
                            </a:lnTo>
                            <a:lnTo>
                              <a:pt x="170" y="358"/>
                            </a:lnTo>
                            <a:lnTo>
                              <a:pt x="172" y="360"/>
                            </a:lnTo>
                            <a:lnTo>
                              <a:pt x="170" y="360"/>
                            </a:lnTo>
                            <a:lnTo>
                              <a:pt x="168" y="364"/>
                            </a:lnTo>
                            <a:lnTo>
                              <a:pt x="164" y="364"/>
                            </a:lnTo>
                            <a:lnTo>
                              <a:pt x="160" y="364"/>
                            </a:lnTo>
                            <a:lnTo>
                              <a:pt x="156" y="364"/>
                            </a:lnTo>
                            <a:lnTo>
                              <a:pt x="156" y="366"/>
                            </a:lnTo>
                            <a:lnTo>
                              <a:pt x="154" y="366"/>
                            </a:lnTo>
                            <a:lnTo>
                              <a:pt x="152" y="366"/>
                            </a:lnTo>
                            <a:lnTo>
                              <a:pt x="152" y="364"/>
                            </a:lnTo>
                            <a:lnTo>
                              <a:pt x="150" y="364"/>
                            </a:lnTo>
                            <a:lnTo>
                              <a:pt x="150" y="362"/>
                            </a:lnTo>
                            <a:lnTo>
                              <a:pt x="150" y="360"/>
                            </a:lnTo>
                            <a:lnTo>
                              <a:pt x="148" y="360"/>
                            </a:lnTo>
                            <a:lnTo>
                              <a:pt x="146" y="360"/>
                            </a:lnTo>
                            <a:lnTo>
                              <a:pt x="146" y="358"/>
                            </a:lnTo>
                            <a:lnTo>
                              <a:pt x="146" y="356"/>
                            </a:lnTo>
                            <a:lnTo>
                              <a:pt x="146" y="354"/>
                            </a:lnTo>
                            <a:lnTo>
                              <a:pt x="144" y="354"/>
                            </a:lnTo>
                            <a:lnTo>
                              <a:pt x="142" y="354"/>
                            </a:lnTo>
                            <a:lnTo>
                              <a:pt x="140" y="354"/>
                            </a:lnTo>
                            <a:lnTo>
                              <a:pt x="138" y="352"/>
                            </a:lnTo>
                            <a:lnTo>
                              <a:pt x="136" y="350"/>
                            </a:lnTo>
                            <a:lnTo>
                              <a:pt x="130" y="348"/>
                            </a:lnTo>
                            <a:lnTo>
                              <a:pt x="124" y="344"/>
                            </a:lnTo>
                            <a:lnTo>
                              <a:pt x="120" y="342"/>
                            </a:lnTo>
                            <a:lnTo>
                              <a:pt x="120" y="340"/>
                            </a:lnTo>
                            <a:lnTo>
                              <a:pt x="112" y="338"/>
                            </a:lnTo>
                            <a:lnTo>
                              <a:pt x="110" y="338"/>
                            </a:lnTo>
                            <a:lnTo>
                              <a:pt x="110" y="336"/>
                            </a:lnTo>
                            <a:lnTo>
                              <a:pt x="110" y="334"/>
                            </a:lnTo>
                            <a:lnTo>
                              <a:pt x="108" y="334"/>
                            </a:lnTo>
                            <a:lnTo>
                              <a:pt x="108" y="336"/>
                            </a:lnTo>
                            <a:lnTo>
                              <a:pt x="108" y="340"/>
                            </a:lnTo>
                            <a:lnTo>
                              <a:pt x="110" y="342"/>
                            </a:lnTo>
                            <a:lnTo>
                              <a:pt x="108" y="344"/>
                            </a:lnTo>
                            <a:lnTo>
                              <a:pt x="108" y="346"/>
                            </a:lnTo>
                            <a:lnTo>
                              <a:pt x="110" y="350"/>
                            </a:lnTo>
                            <a:lnTo>
                              <a:pt x="112" y="350"/>
                            </a:lnTo>
                            <a:lnTo>
                              <a:pt x="114" y="350"/>
                            </a:lnTo>
                            <a:lnTo>
                              <a:pt x="116" y="350"/>
                            </a:lnTo>
                            <a:lnTo>
                              <a:pt x="118" y="350"/>
                            </a:lnTo>
                            <a:lnTo>
                              <a:pt x="118" y="352"/>
                            </a:lnTo>
                            <a:lnTo>
                              <a:pt x="118" y="354"/>
                            </a:lnTo>
                            <a:lnTo>
                              <a:pt x="118" y="356"/>
                            </a:lnTo>
                            <a:lnTo>
                              <a:pt x="120" y="358"/>
                            </a:lnTo>
                            <a:lnTo>
                              <a:pt x="122" y="358"/>
                            </a:lnTo>
                            <a:lnTo>
                              <a:pt x="122" y="360"/>
                            </a:lnTo>
                            <a:lnTo>
                              <a:pt x="122" y="362"/>
                            </a:lnTo>
                            <a:lnTo>
                              <a:pt x="120" y="362"/>
                            </a:lnTo>
                            <a:lnTo>
                              <a:pt x="120" y="364"/>
                            </a:lnTo>
                            <a:lnTo>
                              <a:pt x="122" y="364"/>
                            </a:lnTo>
                            <a:lnTo>
                              <a:pt x="124" y="364"/>
                            </a:lnTo>
                            <a:lnTo>
                              <a:pt x="130" y="370"/>
                            </a:lnTo>
                            <a:lnTo>
                              <a:pt x="136" y="370"/>
                            </a:lnTo>
                            <a:lnTo>
                              <a:pt x="138" y="370"/>
                            </a:lnTo>
                            <a:lnTo>
                              <a:pt x="138" y="368"/>
                            </a:lnTo>
                            <a:lnTo>
                              <a:pt x="136" y="368"/>
                            </a:lnTo>
                            <a:lnTo>
                              <a:pt x="134" y="366"/>
                            </a:lnTo>
                            <a:lnTo>
                              <a:pt x="132" y="366"/>
                            </a:lnTo>
                            <a:lnTo>
                              <a:pt x="132" y="364"/>
                            </a:lnTo>
                            <a:lnTo>
                              <a:pt x="138" y="364"/>
                            </a:lnTo>
                            <a:lnTo>
                              <a:pt x="146" y="368"/>
                            </a:lnTo>
                            <a:lnTo>
                              <a:pt x="148" y="372"/>
                            </a:lnTo>
                            <a:lnTo>
                              <a:pt x="154" y="376"/>
                            </a:lnTo>
                            <a:lnTo>
                              <a:pt x="160" y="378"/>
                            </a:lnTo>
                            <a:lnTo>
                              <a:pt x="168" y="382"/>
                            </a:lnTo>
                            <a:lnTo>
                              <a:pt x="166" y="380"/>
                            </a:lnTo>
                            <a:lnTo>
                              <a:pt x="170" y="380"/>
                            </a:lnTo>
                            <a:lnTo>
                              <a:pt x="170" y="378"/>
                            </a:lnTo>
                            <a:lnTo>
                              <a:pt x="170" y="376"/>
                            </a:lnTo>
                            <a:lnTo>
                              <a:pt x="168" y="376"/>
                            </a:lnTo>
                            <a:lnTo>
                              <a:pt x="166" y="376"/>
                            </a:lnTo>
                            <a:lnTo>
                              <a:pt x="164" y="374"/>
                            </a:lnTo>
                            <a:lnTo>
                              <a:pt x="162" y="374"/>
                            </a:lnTo>
                            <a:lnTo>
                              <a:pt x="160" y="374"/>
                            </a:lnTo>
                            <a:lnTo>
                              <a:pt x="158" y="374"/>
                            </a:lnTo>
                            <a:lnTo>
                              <a:pt x="158" y="372"/>
                            </a:lnTo>
                            <a:lnTo>
                              <a:pt x="156" y="370"/>
                            </a:lnTo>
                            <a:lnTo>
                              <a:pt x="154" y="368"/>
                            </a:lnTo>
                            <a:lnTo>
                              <a:pt x="156" y="364"/>
                            </a:lnTo>
                            <a:lnTo>
                              <a:pt x="162" y="364"/>
                            </a:lnTo>
                            <a:lnTo>
                              <a:pt x="166" y="366"/>
                            </a:lnTo>
                            <a:lnTo>
                              <a:pt x="168" y="366"/>
                            </a:lnTo>
                            <a:lnTo>
                              <a:pt x="168" y="364"/>
                            </a:lnTo>
                            <a:lnTo>
                              <a:pt x="170" y="364"/>
                            </a:lnTo>
                            <a:lnTo>
                              <a:pt x="172" y="362"/>
                            </a:lnTo>
                            <a:lnTo>
                              <a:pt x="174" y="362"/>
                            </a:lnTo>
                            <a:close/>
                            <a:moveTo>
                              <a:pt x="182" y="426"/>
                            </a:moveTo>
                            <a:lnTo>
                              <a:pt x="182" y="424"/>
                            </a:lnTo>
                            <a:lnTo>
                              <a:pt x="180" y="424"/>
                            </a:lnTo>
                            <a:lnTo>
                              <a:pt x="180" y="422"/>
                            </a:lnTo>
                            <a:lnTo>
                              <a:pt x="182" y="420"/>
                            </a:lnTo>
                            <a:lnTo>
                              <a:pt x="176" y="416"/>
                            </a:lnTo>
                            <a:lnTo>
                              <a:pt x="170" y="410"/>
                            </a:lnTo>
                            <a:lnTo>
                              <a:pt x="162" y="404"/>
                            </a:lnTo>
                            <a:lnTo>
                              <a:pt x="156" y="404"/>
                            </a:lnTo>
                            <a:lnTo>
                              <a:pt x="154" y="400"/>
                            </a:lnTo>
                            <a:lnTo>
                              <a:pt x="152" y="394"/>
                            </a:lnTo>
                            <a:lnTo>
                              <a:pt x="148" y="390"/>
                            </a:lnTo>
                            <a:lnTo>
                              <a:pt x="142" y="382"/>
                            </a:lnTo>
                            <a:lnTo>
                              <a:pt x="138" y="380"/>
                            </a:lnTo>
                            <a:lnTo>
                              <a:pt x="138" y="378"/>
                            </a:lnTo>
                            <a:lnTo>
                              <a:pt x="138" y="376"/>
                            </a:lnTo>
                            <a:lnTo>
                              <a:pt x="136" y="376"/>
                            </a:lnTo>
                            <a:lnTo>
                              <a:pt x="134" y="376"/>
                            </a:lnTo>
                            <a:lnTo>
                              <a:pt x="134" y="378"/>
                            </a:lnTo>
                            <a:lnTo>
                              <a:pt x="134" y="384"/>
                            </a:lnTo>
                            <a:lnTo>
                              <a:pt x="136" y="388"/>
                            </a:lnTo>
                            <a:lnTo>
                              <a:pt x="134" y="390"/>
                            </a:lnTo>
                            <a:lnTo>
                              <a:pt x="134" y="392"/>
                            </a:lnTo>
                            <a:lnTo>
                              <a:pt x="132" y="392"/>
                            </a:lnTo>
                            <a:lnTo>
                              <a:pt x="130" y="392"/>
                            </a:lnTo>
                            <a:lnTo>
                              <a:pt x="128" y="392"/>
                            </a:lnTo>
                            <a:lnTo>
                              <a:pt x="126" y="392"/>
                            </a:lnTo>
                            <a:lnTo>
                              <a:pt x="126" y="390"/>
                            </a:lnTo>
                            <a:lnTo>
                              <a:pt x="124" y="388"/>
                            </a:lnTo>
                            <a:lnTo>
                              <a:pt x="122" y="386"/>
                            </a:lnTo>
                            <a:lnTo>
                              <a:pt x="120" y="388"/>
                            </a:lnTo>
                            <a:lnTo>
                              <a:pt x="114" y="380"/>
                            </a:lnTo>
                            <a:lnTo>
                              <a:pt x="112" y="378"/>
                            </a:lnTo>
                            <a:lnTo>
                              <a:pt x="114" y="376"/>
                            </a:lnTo>
                            <a:lnTo>
                              <a:pt x="118" y="376"/>
                            </a:lnTo>
                            <a:lnTo>
                              <a:pt x="118" y="374"/>
                            </a:lnTo>
                            <a:lnTo>
                              <a:pt x="118" y="372"/>
                            </a:lnTo>
                            <a:lnTo>
                              <a:pt x="116" y="372"/>
                            </a:lnTo>
                            <a:lnTo>
                              <a:pt x="114" y="372"/>
                            </a:lnTo>
                            <a:lnTo>
                              <a:pt x="112" y="372"/>
                            </a:lnTo>
                            <a:lnTo>
                              <a:pt x="110" y="372"/>
                            </a:lnTo>
                            <a:lnTo>
                              <a:pt x="110" y="374"/>
                            </a:lnTo>
                            <a:lnTo>
                              <a:pt x="106" y="370"/>
                            </a:lnTo>
                            <a:lnTo>
                              <a:pt x="104" y="364"/>
                            </a:lnTo>
                            <a:lnTo>
                              <a:pt x="98" y="362"/>
                            </a:lnTo>
                            <a:lnTo>
                              <a:pt x="94" y="364"/>
                            </a:lnTo>
                            <a:lnTo>
                              <a:pt x="98" y="366"/>
                            </a:lnTo>
                            <a:lnTo>
                              <a:pt x="100" y="368"/>
                            </a:lnTo>
                            <a:lnTo>
                              <a:pt x="98" y="370"/>
                            </a:lnTo>
                            <a:lnTo>
                              <a:pt x="94" y="368"/>
                            </a:lnTo>
                            <a:lnTo>
                              <a:pt x="94" y="370"/>
                            </a:lnTo>
                            <a:lnTo>
                              <a:pt x="96" y="374"/>
                            </a:lnTo>
                            <a:lnTo>
                              <a:pt x="94" y="376"/>
                            </a:lnTo>
                            <a:lnTo>
                              <a:pt x="92" y="372"/>
                            </a:lnTo>
                            <a:lnTo>
                              <a:pt x="88" y="368"/>
                            </a:lnTo>
                            <a:lnTo>
                              <a:pt x="86" y="368"/>
                            </a:lnTo>
                            <a:lnTo>
                              <a:pt x="86" y="366"/>
                            </a:lnTo>
                            <a:lnTo>
                              <a:pt x="84" y="366"/>
                            </a:lnTo>
                            <a:lnTo>
                              <a:pt x="82" y="366"/>
                            </a:lnTo>
                            <a:lnTo>
                              <a:pt x="82" y="368"/>
                            </a:lnTo>
                            <a:lnTo>
                              <a:pt x="80" y="370"/>
                            </a:lnTo>
                            <a:lnTo>
                              <a:pt x="78" y="370"/>
                            </a:lnTo>
                            <a:lnTo>
                              <a:pt x="76" y="370"/>
                            </a:lnTo>
                            <a:lnTo>
                              <a:pt x="72" y="374"/>
                            </a:lnTo>
                            <a:lnTo>
                              <a:pt x="68" y="370"/>
                            </a:lnTo>
                            <a:lnTo>
                              <a:pt x="64" y="372"/>
                            </a:lnTo>
                            <a:lnTo>
                              <a:pt x="62" y="370"/>
                            </a:lnTo>
                            <a:lnTo>
                              <a:pt x="58" y="368"/>
                            </a:lnTo>
                            <a:lnTo>
                              <a:pt x="58" y="370"/>
                            </a:lnTo>
                            <a:lnTo>
                              <a:pt x="60" y="370"/>
                            </a:lnTo>
                            <a:lnTo>
                              <a:pt x="60" y="372"/>
                            </a:lnTo>
                            <a:lnTo>
                              <a:pt x="62" y="374"/>
                            </a:lnTo>
                            <a:lnTo>
                              <a:pt x="62" y="376"/>
                            </a:lnTo>
                            <a:lnTo>
                              <a:pt x="66" y="382"/>
                            </a:lnTo>
                            <a:lnTo>
                              <a:pt x="84" y="398"/>
                            </a:lnTo>
                            <a:lnTo>
                              <a:pt x="104" y="412"/>
                            </a:lnTo>
                            <a:lnTo>
                              <a:pt x="106" y="412"/>
                            </a:lnTo>
                            <a:lnTo>
                              <a:pt x="106" y="410"/>
                            </a:lnTo>
                            <a:lnTo>
                              <a:pt x="112" y="414"/>
                            </a:lnTo>
                            <a:lnTo>
                              <a:pt x="120" y="414"/>
                            </a:lnTo>
                            <a:lnTo>
                              <a:pt x="124" y="420"/>
                            </a:lnTo>
                            <a:lnTo>
                              <a:pt x="132" y="424"/>
                            </a:lnTo>
                            <a:lnTo>
                              <a:pt x="138" y="426"/>
                            </a:lnTo>
                            <a:lnTo>
                              <a:pt x="142" y="430"/>
                            </a:lnTo>
                            <a:lnTo>
                              <a:pt x="148" y="432"/>
                            </a:lnTo>
                            <a:lnTo>
                              <a:pt x="148" y="434"/>
                            </a:lnTo>
                            <a:lnTo>
                              <a:pt x="154" y="434"/>
                            </a:lnTo>
                            <a:lnTo>
                              <a:pt x="156" y="434"/>
                            </a:lnTo>
                            <a:lnTo>
                              <a:pt x="160" y="436"/>
                            </a:lnTo>
                            <a:lnTo>
                              <a:pt x="176" y="440"/>
                            </a:lnTo>
                            <a:lnTo>
                              <a:pt x="176" y="438"/>
                            </a:lnTo>
                            <a:lnTo>
                              <a:pt x="174" y="438"/>
                            </a:lnTo>
                            <a:lnTo>
                              <a:pt x="172" y="436"/>
                            </a:lnTo>
                            <a:lnTo>
                              <a:pt x="174" y="436"/>
                            </a:lnTo>
                            <a:lnTo>
                              <a:pt x="174" y="438"/>
                            </a:lnTo>
                            <a:lnTo>
                              <a:pt x="176" y="438"/>
                            </a:lnTo>
                            <a:lnTo>
                              <a:pt x="178" y="436"/>
                            </a:lnTo>
                            <a:lnTo>
                              <a:pt x="180" y="434"/>
                            </a:lnTo>
                            <a:lnTo>
                              <a:pt x="182" y="432"/>
                            </a:lnTo>
                            <a:lnTo>
                              <a:pt x="184" y="430"/>
                            </a:lnTo>
                            <a:lnTo>
                              <a:pt x="186" y="428"/>
                            </a:lnTo>
                            <a:lnTo>
                              <a:pt x="184" y="426"/>
                            </a:lnTo>
                            <a:lnTo>
                              <a:pt x="182" y="426"/>
                            </a:lnTo>
                            <a:close/>
                            <a:moveTo>
                              <a:pt x="202" y="138"/>
                            </a:moveTo>
                            <a:lnTo>
                              <a:pt x="202" y="138"/>
                            </a:lnTo>
                            <a:lnTo>
                              <a:pt x="202" y="140"/>
                            </a:lnTo>
                            <a:lnTo>
                              <a:pt x="204" y="140"/>
                            </a:lnTo>
                            <a:lnTo>
                              <a:pt x="206" y="140"/>
                            </a:lnTo>
                            <a:lnTo>
                              <a:pt x="206" y="138"/>
                            </a:lnTo>
                            <a:lnTo>
                              <a:pt x="204" y="138"/>
                            </a:lnTo>
                            <a:lnTo>
                              <a:pt x="202" y="138"/>
                            </a:lnTo>
                            <a:close/>
                            <a:moveTo>
                              <a:pt x="208" y="140"/>
                            </a:moveTo>
                            <a:lnTo>
                              <a:pt x="208" y="140"/>
                            </a:lnTo>
                            <a:lnTo>
                              <a:pt x="210" y="140"/>
                            </a:lnTo>
                            <a:lnTo>
                              <a:pt x="208" y="140"/>
                            </a:lnTo>
                            <a:close/>
                            <a:moveTo>
                              <a:pt x="192" y="128"/>
                            </a:moveTo>
                            <a:lnTo>
                              <a:pt x="192" y="128"/>
                            </a:lnTo>
                            <a:lnTo>
                              <a:pt x="192" y="130"/>
                            </a:lnTo>
                            <a:lnTo>
                              <a:pt x="194" y="130"/>
                            </a:lnTo>
                            <a:lnTo>
                              <a:pt x="194" y="128"/>
                            </a:lnTo>
                            <a:lnTo>
                              <a:pt x="192" y="128"/>
                            </a:lnTo>
                            <a:close/>
                            <a:moveTo>
                              <a:pt x="214" y="140"/>
                            </a:moveTo>
                            <a:lnTo>
                              <a:pt x="214" y="140"/>
                            </a:lnTo>
                            <a:close/>
                            <a:moveTo>
                              <a:pt x="218" y="136"/>
                            </a:moveTo>
                            <a:lnTo>
                              <a:pt x="216" y="136"/>
                            </a:lnTo>
                            <a:lnTo>
                              <a:pt x="216" y="138"/>
                            </a:lnTo>
                            <a:lnTo>
                              <a:pt x="218" y="138"/>
                            </a:lnTo>
                            <a:lnTo>
                              <a:pt x="220" y="138"/>
                            </a:lnTo>
                            <a:lnTo>
                              <a:pt x="220" y="136"/>
                            </a:lnTo>
                            <a:lnTo>
                              <a:pt x="218" y="136"/>
                            </a:lnTo>
                            <a:close/>
                            <a:moveTo>
                              <a:pt x="98" y="326"/>
                            </a:moveTo>
                            <a:lnTo>
                              <a:pt x="96" y="324"/>
                            </a:lnTo>
                            <a:lnTo>
                              <a:pt x="94" y="326"/>
                            </a:lnTo>
                            <a:lnTo>
                              <a:pt x="96" y="328"/>
                            </a:lnTo>
                            <a:lnTo>
                              <a:pt x="94" y="330"/>
                            </a:lnTo>
                            <a:lnTo>
                              <a:pt x="96" y="332"/>
                            </a:lnTo>
                            <a:lnTo>
                              <a:pt x="98" y="334"/>
                            </a:lnTo>
                            <a:lnTo>
                              <a:pt x="96" y="338"/>
                            </a:lnTo>
                            <a:lnTo>
                              <a:pt x="98" y="338"/>
                            </a:lnTo>
                            <a:lnTo>
                              <a:pt x="98" y="336"/>
                            </a:lnTo>
                            <a:lnTo>
                              <a:pt x="98" y="334"/>
                            </a:lnTo>
                            <a:lnTo>
                              <a:pt x="100" y="334"/>
                            </a:lnTo>
                            <a:lnTo>
                              <a:pt x="100" y="336"/>
                            </a:lnTo>
                            <a:lnTo>
                              <a:pt x="100" y="338"/>
                            </a:lnTo>
                            <a:lnTo>
                              <a:pt x="102" y="336"/>
                            </a:lnTo>
                            <a:lnTo>
                              <a:pt x="102" y="338"/>
                            </a:lnTo>
                            <a:lnTo>
                              <a:pt x="104" y="338"/>
                            </a:lnTo>
                            <a:lnTo>
                              <a:pt x="106" y="338"/>
                            </a:lnTo>
                            <a:lnTo>
                              <a:pt x="104" y="336"/>
                            </a:lnTo>
                            <a:lnTo>
                              <a:pt x="104" y="334"/>
                            </a:lnTo>
                            <a:lnTo>
                              <a:pt x="104" y="332"/>
                            </a:lnTo>
                            <a:lnTo>
                              <a:pt x="104" y="330"/>
                            </a:lnTo>
                            <a:lnTo>
                              <a:pt x="102" y="328"/>
                            </a:lnTo>
                            <a:lnTo>
                              <a:pt x="98" y="330"/>
                            </a:lnTo>
                            <a:lnTo>
                              <a:pt x="98" y="328"/>
                            </a:lnTo>
                            <a:lnTo>
                              <a:pt x="98" y="326"/>
                            </a:lnTo>
                            <a:close/>
                            <a:moveTo>
                              <a:pt x="96" y="338"/>
                            </a:moveTo>
                            <a:lnTo>
                              <a:pt x="96" y="338"/>
                            </a:lnTo>
                            <a:close/>
                            <a:moveTo>
                              <a:pt x="80" y="286"/>
                            </a:moveTo>
                            <a:lnTo>
                              <a:pt x="80" y="284"/>
                            </a:lnTo>
                            <a:lnTo>
                              <a:pt x="78" y="284"/>
                            </a:lnTo>
                            <a:lnTo>
                              <a:pt x="76" y="284"/>
                            </a:lnTo>
                            <a:lnTo>
                              <a:pt x="76" y="286"/>
                            </a:lnTo>
                            <a:lnTo>
                              <a:pt x="74" y="286"/>
                            </a:lnTo>
                            <a:lnTo>
                              <a:pt x="72" y="286"/>
                            </a:lnTo>
                            <a:lnTo>
                              <a:pt x="70" y="288"/>
                            </a:lnTo>
                            <a:lnTo>
                              <a:pt x="68" y="288"/>
                            </a:lnTo>
                            <a:lnTo>
                              <a:pt x="66" y="290"/>
                            </a:lnTo>
                            <a:lnTo>
                              <a:pt x="66" y="292"/>
                            </a:lnTo>
                            <a:lnTo>
                              <a:pt x="68" y="294"/>
                            </a:lnTo>
                            <a:lnTo>
                              <a:pt x="70" y="292"/>
                            </a:lnTo>
                            <a:lnTo>
                              <a:pt x="72" y="292"/>
                            </a:lnTo>
                            <a:lnTo>
                              <a:pt x="70" y="296"/>
                            </a:lnTo>
                            <a:lnTo>
                              <a:pt x="72" y="296"/>
                            </a:lnTo>
                            <a:lnTo>
                              <a:pt x="74" y="296"/>
                            </a:lnTo>
                            <a:lnTo>
                              <a:pt x="74" y="298"/>
                            </a:lnTo>
                            <a:lnTo>
                              <a:pt x="72" y="300"/>
                            </a:lnTo>
                            <a:lnTo>
                              <a:pt x="72" y="302"/>
                            </a:lnTo>
                            <a:lnTo>
                              <a:pt x="74" y="300"/>
                            </a:lnTo>
                            <a:lnTo>
                              <a:pt x="76" y="300"/>
                            </a:lnTo>
                            <a:lnTo>
                              <a:pt x="82" y="298"/>
                            </a:lnTo>
                            <a:lnTo>
                              <a:pt x="82" y="296"/>
                            </a:lnTo>
                            <a:lnTo>
                              <a:pt x="82" y="294"/>
                            </a:lnTo>
                            <a:lnTo>
                              <a:pt x="84" y="292"/>
                            </a:lnTo>
                            <a:lnTo>
                              <a:pt x="84" y="290"/>
                            </a:lnTo>
                            <a:lnTo>
                              <a:pt x="82" y="290"/>
                            </a:lnTo>
                            <a:lnTo>
                              <a:pt x="80" y="288"/>
                            </a:lnTo>
                            <a:lnTo>
                              <a:pt x="80" y="286"/>
                            </a:lnTo>
                            <a:close/>
                            <a:moveTo>
                              <a:pt x="166" y="170"/>
                            </a:moveTo>
                            <a:lnTo>
                              <a:pt x="166" y="170"/>
                            </a:lnTo>
                            <a:lnTo>
                              <a:pt x="166" y="164"/>
                            </a:lnTo>
                            <a:lnTo>
                              <a:pt x="164" y="164"/>
                            </a:lnTo>
                            <a:lnTo>
                              <a:pt x="164" y="168"/>
                            </a:lnTo>
                            <a:lnTo>
                              <a:pt x="164" y="170"/>
                            </a:lnTo>
                            <a:lnTo>
                              <a:pt x="166" y="170"/>
                            </a:lnTo>
                            <a:close/>
                            <a:moveTo>
                              <a:pt x="222" y="98"/>
                            </a:moveTo>
                            <a:lnTo>
                              <a:pt x="222" y="98"/>
                            </a:lnTo>
                            <a:lnTo>
                              <a:pt x="220" y="98"/>
                            </a:lnTo>
                            <a:lnTo>
                              <a:pt x="222" y="98"/>
                            </a:lnTo>
                            <a:close/>
                            <a:moveTo>
                              <a:pt x="226" y="86"/>
                            </a:moveTo>
                            <a:lnTo>
                              <a:pt x="226" y="88"/>
                            </a:lnTo>
                            <a:lnTo>
                              <a:pt x="228" y="88"/>
                            </a:lnTo>
                            <a:lnTo>
                              <a:pt x="228" y="86"/>
                            </a:lnTo>
                            <a:lnTo>
                              <a:pt x="226" y="86"/>
                            </a:lnTo>
                            <a:close/>
                            <a:moveTo>
                              <a:pt x="212" y="82"/>
                            </a:moveTo>
                            <a:lnTo>
                              <a:pt x="212" y="82"/>
                            </a:lnTo>
                            <a:lnTo>
                              <a:pt x="214" y="82"/>
                            </a:lnTo>
                            <a:lnTo>
                              <a:pt x="214" y="80"/>
                            </a:lnTo>
                            <a:lnTo>
                              <a:pt x="208" y="80"/>
                            </a:lnTo>
                            <a:lnTo>
                              <a:pt x="208" y="82"/>
                            </a:lnTo>
                            <a:lnTo>
                              <a:pt x="212" y="82"/>
                            </a:lnTo>
                            <a:close/>
                            <a:moveTo>
                              <a:pt x="230" y="264"/>
                            </a:moveTo>
                            <a:lnTo>
                              <a:pt x="228" y="264"/>
                            </a:lnTo>
                            <a:lnTo>
                              <a:pt x="228" y="266"/>
                            </a:lnTo>
                            <a:lnTo>
                              <a:pt x="230" y="266"/>
                            </a:lnTo>
                            <a:lnTo>
                              <a:pt x="230" y="264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50000">
                            <a:schemeClr val="bg1">
                              <a:lumMod val="95000"/>
                            </a:schemeClr>
                          </a:gs>
                          <a:gs pos="68000">
                            <a:schemeClr val="tx1">
                              <a:lumMod val="50000"/>
                              <a:lumOff val="50000"/>
                            </a:schemeClr>
                          </a:gs>
                          <a:gs pos="100000">
                            <a:schemeClr val="tx1">
                              <a:lumMod val="65000"/>
                              <a:lumOff val="35000"/>
                            </a:schemeClr>
                          </a:gs>
                          <a:gs pos="38000">
                            <a:schemeClr val="bg1"/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defTabSz="457157"/>
                        <a:endParaRPr lang="en-US" u="sng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-109" charset="0"/>
                        </a:endParaRPr>
                      </a:p>
                    </p:txBody>
                  </p:sp>
                  <p:sp>
                    <p:nvSpPr>
                      <p:cNvPr id="31" name="Ellipse 45"/>
                      <p:cNvSpPr>
                        <a:spLocks noChangeArrowheads="1"/>
                      </p:cNvSpPr>
                      <p:nvPr/>
                    </p:nvSpPr>
                    <p:spPr bwMode="auto">
                      <a:xfrm rot="21374326" flipH="1">
                        <a:off x="6812357" y="3718883"/>
                        <a:ext cx="2742418" cy="2244218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CF9">
                              <a:alpha val="76999"/>
                            </a:srgbClr>
                          </a:gs>
                          <a:gs pos="100000">
                            <a:srgbClr val="FFFFFF">
                              <a:alpha val="0"/>
                            </a:srgbClr>
                          </a:gs>
                        </a:gsLst>
                        <a:lin ang="5400000"/>
                      </a:gra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softEdge rad="50800"/>
                      </a:effectLst>
                    </p:spPr>
                    <p:txBody>
                      <a:bodyPr anchor="ctr"/>
                      <a:lstStyle/>
                      <a:p>
                        <a:pPr defTabSz="457157"/>
                        <a:endParaRPr lang="en-US" u="sng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-109" charset="0"/>
                        </a:endParaRPr>
                      </a:p>
                    </p:txBody>
                  </p:sp>
                </p:grpSp>
                <p:sp>
                  <p:nvSpPr>
                    <p:cNvPr id="28" name="Ellipse 44"/>
                    <p:cNvSpPr/>
                    <p:nvPr/>
                  </p:nvSpPr>
                  <p:spPr bwMode="auto">
                    <a:xfrm>
                      <a:off x="690420" y="2383474"/>
                      <a:ext cx="1020883" cy="133383"/>
                    </a:xfrm>
                    <a:prstGeom prst="ellipse">
                      <a:avLst/>
                    </a:prstGeom>
                    <a:gradFill flip="none" rotWithShape="1">
                      <a:gsLst>
                        <a:gs pos="24000">
                          <a:sysClr val="windowText" lastClr="000000">
                            <a:alpha val="22000"/>
                          </a:sysClr>
                        </a:gs>
                        <a:gs pos="100000">
                          <a:sysClr val="window" lastClr="FFFFFF">
                            <a:alpha val="0"/>
                          </a:sys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endParaRPr lang="da-DK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</p:grpSp>
            <p:sp>
              <p:nvSpPr>
                <p:cNvPr id="22" name="Freeform 10"/>
                <p:cNvSpPr>
                  <a:spLocks noEditPoints="1"/>
                </p:cNvSpPr>
                <p:nvPr/>
              </p:nvSpPr>
              <p:spPr bwMode="auto">
                <a:xfrm>
                  <a:off x="4897676" y="2057400"/>
                  <a:ext cx="661507" cy="633417"/>
                </a:xfrm>
                <a:custGeom>
                  <a:avLst/>
                  <a:gdLst>
                    <a:gd name="T0" fmla="*/ 2147483647 w 446"/>
                    <a:gd name="T1" fmla="*/ 2147483647 h 440"/>
                    <a:gd name="T2" fmla="*/ 2147483647 w 446"/>
                    <a:gd name="T3" fmla="*/ 2147483647 h 440"/>
                    <a:gd name="T4" fmla="*/ 2147483647 w 446"/>
                    <a:gd name="T5" fmla="*/ 2147483647 h 440"/>
                    <a:gd name="T6" fmla="*/ 2147483647 w 446"/>
                    <a:gd name="T7" fmla="*/ 2147483647 h 440"/>
                    <a:gd name="T8" fmla="*/ 2147483647 w 446"/>
                    <a:gd name="T9" fmla="*/ 2147483647 h 440"/>
                    <a:gd name="T10" fmla="*/ 2147483647 w 446"/>
                    <a:gd name="T11" fmla="*/ 2147483647 h 440"/>
                    <a:gd name="T12" fmla="*/ 2147483647 w 446"/>
                    <a:gd name="T13" fmla="*/ 2147483647 h 440"/>
                    <a:gd name="T14" fmla="*/ 2147483647 w 446"/>
                    <a:gd name="T15" fmla="*/ 2147483647 h 440"/>
                    <a:gd name="T16" fmla="*/ 2147483647 w 446"/>
                    <a:gd name="T17" fmla="*/ 2147483647 h 440"/>
                    <a:gd name="T18" fmla="*/ 2147483647 w 446"/>
                    <a:gd name="T19" fmla="*/ 2147483647 h 440"/>
                    <a:gd name="T20" fmla="*/ 2147483647 w 446"/>
                    <a:gd name="T21" fmla="*/ 2147483647 h 440"/>
                    <a:gd name="T22" fmla="*/ 2147483647 w 446"/>
                    <a:gd name="T23" fmla="*/ 2147483647 h 440"/>
                    <a:gd name="T24" fmla="*/ 2147483647 w 446"/>
                    <a:gd name="T25" fmla="*/ 2147483647 h 440"/>
                    <a:gd name="T26" fmla="*/ 2147483647 w 446"/>
                    <a:gd name="T27" fmla="*/ 2147483647 h 440"/>
                    <a:gd name="T28" fmla="*/ 2147483647 w 446"/>
                    <a:gd name="T29" fmla="*/ 2147483647 h 440"/>
                    <a:gd name="T30" fmla="*/ 2147483647 w 446"/>
                    <a:gd name="T31" fmla="*/ 2147483647 h 440"/>
                    <a:gd name="T32" fmla="*/ 2147483647 w 446"/>
                    <a:gd name="T33" fmla="*/ 2147483647 h 440"/>
                    <a:gd name="T34" fmla="*/ 2147483647 w 446"/>
                    <a:gd name="T35" fmla="*/ 2147483647 h 440"/>
                    <a:gd name="T36" fmla="*/ 2147483647 w 446"/>
                    <a:gd name="T37" fmla="*/ 2147483647 h 440"/>
                    <a:gd name="T38" fmla="*/ 2147483647 w 446"/>
                    <a:gd name="T39" fmla="*/ 2147483647 h 440"/>
                    <a:gd name="T40" fmla="*/ 2147483647 w 446"/>
                    <a:gd name="T41" fmla="*/ 2147483647 h 440"/>
                    <a:gd name="T42" fmla="*/ 2147483647 w 446"/>
                    <a:gd name="T43" fmla="*/ 2147483647 h 440"/>
                    <a:gd name="T44" fmla="*/ 2147483647 w 446"/>
                    <a:gd name="T45" fmla="*/ 2147483647 h 440"/>
                    <a:gd name="T46" fmla="*/ 2147483647 w 446"/>
                    <a:gd name="T47" fmla="*/ 2147483647 h 440"/>
                    <a:gd name="T48" fmla="*/ 2147483647 w 446"/>
                    <a:gd name="T49" fmla="*/ 2147483647 h 440"/>
                    <a:gd name="T50" fmla="*/ 2147483647 w 446"/>
                    <a:gd name="T51" fmla="*/ 2147483647 h 440"/>
                    <a:gd name="T52" fmla="*/ 2147483647 w 446"/>
                    <a:gd name="T53" fmla="*/ 2147483647 h 440"/>
                    <a:gd name="T54" fmla="*/ 2147483647 w 446"/>
                    <a:gd name="T55" fmla="*/ 2147483647 h 440"/>
                    <a:gd name="T56" fmla="*/ 2147483647 w 446"/>
                    <a:gd name="T57" fmla="*/ 2147483647 h 440"/>
                    <a:gd name="T58" fmla="*/ 2147483647 w 446"/>
                    <a:gd name="T59" fmla="*/ 2147483647 h 440"/>
                    <a:gd name="T60" fmla="*/ 2147483647 w 446"/>
                    <a:gd name="T61" fmla="*/ 2147483647 h 440"/>
                    <a:gd name="T62" fmla="*/ 2147483647 w 446"/>
                    <a:gd name="T63" fmla="*/ 2147483647 h 440"/>
                    <a:gd name="T64" fmla="*/ 2147483647 w 446"/>
                    <a:gd name="T65" fmla="*/ 2147483647 h 440"/>
                    <a:gd name="T66" fmla="*/ 2147483647 w 446"/>
                    <a:gd name="T67" fmla="*/ 2147483647 h 440"/>
                    <a:gd name="T68" fmla="*/ 2147483647 w 446"/>
                    <a:gd name="T69" fmla="*/ 0 h 440"/>
                    <a:gd name="T70" fmla="*/ 2147483647 w 446"/>
                    <a:gd name="T71" fmla="*/ 2147483647 h 440"/>
                    <a:gd name="T72" fmla="*/ 2147483647 w 446"/>
                    <a:gd name="T73" fmla="*/ 2147483647 h 440"/>
                    <a:gd name="T74" fmla="*/ 2147483647 w 446"/>
                    <a:gd name="T75" fmla="*/ 2147483647 h 440"/>
                    <a:gd name="T76" fmla="*/ 2147483647 w 446"/>
                    <a:gd name="T77" fmla="*/ 2147483647 h 440"/>
                    <a:gd name="T78" fmla="*/ 2147483647 w 446"/>
                    <a:gd name="T79" fmla="*/ 2147483647 h 440"/>
                    <a:gd name="T80" fmla="*/ 2147483647 w 446"/>
                    <a:gd name="T81" fmla="*/ 2147483647 h 440"/>
                    <a:gd name="T82" fmla="*/ 2147483647 w 446"/>
                    <a:gd name="T83" fmla="*/ 2147483647 h 440"/>
                    <a:gd name="T84" fmla="*/ 2147483647 w 446"/>
                    <a:gd name="T85" fmla="*/ 2147483647 h 440"/>
                    <a:gd name="T86" fmla="*/ 2147483647 w 446"/>
                    <a:gd name="T87" fmla="*/ 2147483647 h 440"/>
                    <a:gd name="T88" fmla="*/ 2147483647 w 446"/>
                    <a:gd name="T89" fmla="*/ 2147483647 h 440"/>
                    <a:gd name="T90" fmla="*/ 2147483647 w 446"/>
                    <a:gd name="T91" fmla="*/ 2147483647 h 440"/>
                    <a:gd name="T92" fmla="*/ 2147483647 w 446"/>
                    <a:gd name="T93" fmla="*/ 2147483647 h 440"/>
                    <a:gd name="T94" fmla="*/ 2147483647 w 446"/>
                    <a:gd name="T95" fmla="*/ 2147483647 h 440"/>
                    <a:gd name="T96" fmla="*/ 2147483647 w 446"/>
                    <a:gd name="T97" fmla="*/ 2147483647 h 440"/>
                    <a:gd name="T98" fmla="*/ 2147483647 w 446"/>
                    <a:gd name="T99" fmla="*/ 2147483647 h 440"/>
                    <a:gd name="T100" fmla="*/ 2147483647 w 446"/>
                    <a:gd name="T101" fmla="*/ 2147483647 h 440"/>
                    <a:gd name="T102" fmla="*/ 2147483647 w 446"/>
                    <a:gd name="T103" fmla="*/ 2147483647 h 440"/>
                    <a:gd name="T104" fmla="*/ 2147483647 w 446"/>
                    <a:gd name="T105" fmla="*/ 2147483647 h 440"/>
                    <a:gd name="T106" fmla="*/ 2147483647 w 446"/>
                    <a:gd name="T107" fmla="*/ 2147483647 h 440"/>
                    <a:gd name="T108" fmla="*/ 2147483647 w 446"/>
                    <a:gd name="T109" fmla="*/ 2147483647 h 440"/>
                    <a:gd name="T110" fmla="*/ 2147483647 w 446"/>
                    <a:gd name="T111" fmla="*/ 2147483647 h 440"/>
                    <a:gd name="T112" fmla="*/ 2147483647 w 446"/>
                    <a:gd name="T113" fmla="*/ 2147483647 h 440"/>
                    <a:gd name="T114" fmla="*/ 2147483647 w 446"/>
                    <a:gd name="T115" fmla="*/ 2147483647 h 440"/>
                    <a:gd name="T116" fmla="*/ 2147483647 w 446"/>
                    <a:gd name="T117" fmla="*/ 2147483647 h 440"/>
                    <a:gd name="T118" fmla="*/ 2147483647 w 446"/>
                    <a:gd name="T119" fmla="*/ 2147483647 h 440"/>
                    <a:gd name="T120" fmla="*/ 2147483647 w 446"/>
                    <a:gd name="T121" fmla="*/ 2147483647 h 440"/>
                    <a:gd name="T122" fmla="*/ 2147483647 w 446"/>
                    <a:gd name="T123" fmla="*/ 2147483647 h 440"/>
                    <a:gd name="T124" fmla="*/ 2147483647 w 446"/>
                    <a:gd name="T125" fmla="*/ 2147483647 h 44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46"/>
                    <a:gd name="T190" fmla="*/ 0 h 440"/>
                    <a:gd name="T191" fmla="*/ 446 w 446"/>
                    <a:gd name="T192" fmla="*/ 440 h 44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46" h="440">
                      <a:moveTo>
                        <a:pt x="222" y="258"/>
                      </a:moveTo>
                      <a:lnTo>
                        <a:pt x="222" y="258"/>
                      </a:lnTo>
                      <a:lnTo>
                        <a:pt x="220" y="258"/>
                      </a:lnTo>
                      <a:lnTo>
                        <a:pt x="220" y="256"/>
                      </a:lnTo>
                      <a:lnTo>
                        <a:pt x="218" y="256"/>
                      </a:lnTo>
                      <a:lnTo>
                        <a:pt x="218" y="258"/>
                      </a:lnTo>
                      <a:lnTo>
                        <a:pt x="220" y="258"/>
                      </a:lnTo>
                      <a:lnTo>
                        <a:pt x="222" y="258"/>
                      </a:lnTo>
                      <a:close/>
                      <a:moveTo>
                        <a:pt x="260" y="60"/>
                      </a:moveTo>
                      <a:lnTo>
                        <a:pt x="262" y="60"/>
                      </a:lnTo>
                      <a:lnTo>
                        <a:pt x="262" y="58"/>
                      </a:lnTo>
                      <a:lnTo>
                        <a:pt x="258" y="58"/>
                      </a:lnTo>
                      <a:lnTo>
                        <a:pt x="260" y="60"/>
                      </a:lnTo>
                      <a:close/>
                      <a:moveTo>
                        <a:pt x="218" y="252"/>
                      </a:moveTo>
                      <a:lnTo>
                        <a:pt x="218" y="250"/>
                      </a:lnTo>
                      <a:lnTo>
                        <a:pt x="216" y="250"/>
                      </a:lnTo>
                      <a:lnTo>
                        <a:pt x="216" y="252"/>
                      </a:lnTo>
                      <a:lnTo>
                        <a:pt x="214" y="250"/>
                      </a:lnTo>
                      <a:lnTo>
                        <a:pt x="212" y="250"/>
                      </a:lnTo>
                      <a:lnTo>
                        <a:pt x="212" y="252"/>
                      </a:lnTo>
                      <a:lnTo>
                        <a:pt x="214" y="252"/>
                      </a:lnTo>
                      <a:lnTo>
                        <a:pt x="216" y="252"/>
                      </a:lnTo>
                      <a:lnTo>
                        <a:pt x="218" y="252"/>
                      </a:lnTo>
                      <a:close/>
                      <a:moveTo>
                        <a:pt x="146" y="162"/>
                      </a:moveTo>
                      <a:lnTo>
                        <a:pt x="144" y="162"/>
                      </a:lnTo>
                      <a:lnTo>
                        <a:pt x="146" y="164"/>
                      </a:lnTo>
                      <a:lnTo>
                        <a:pt x="146" y="166"/>
                      </a:lnTo>
                      <a:lnTo>
                        <a:pt x="146" y="168"/>
                      </a:lnTo>
                      <a:lnTo>
                        <a:pt x="146" y="170"/>
                      </a:lnTo>
                      <a:lnTo>
                        <a:pt x="146" y="172"/>
                      </a:lnTo>
                      <a:lnTo>
                        <a:pt x="150" y="172"/>
                      </a:lnTo>
                      <a:lnTo>
                        <a:pt x="148" y="170"/>
                      </a:lnTo>
                      <a:lnTo>
                        <a:pt x="148" y="168"/>
                      </a:lnTo>
                      <a:lnTo>
                        <a:pt x="148" y="166"/>
                      </a:lnTo>
                      <a:lnTo>
                        <a:pt x="150" y="164"/>
                      </a:lnTo>
                      <a:lnTo>
                        <a:pt x="150" y="162"/>
                      </a:lnTo>
                      <a:lnTo>
                        <a:pt x="152" y="160"/>
                      </a:lnTo>
                      <a:lnTo>
                        <a:pt x="154" y="158"/>
                      </a:lnTo>
                      <a:lnTo>
                        <a:pt x="156" y="160"/>
                      </a:lnTo>
                      <a:lnTo>
                        <a:pt x="156" y="162"/>
                      </a:lnTo>
                      <a:lnTo>
                        <a:pt x="156" y="164"/>
                      </a:lnTo>
                      <a:lnTo>
                        <a:pt x="156" y="160"/>
                      </a:lnTo>
                      <a:lnTo>
                        <a:pt x="156" y="156"/>
                      </a:lnTo>
                      <a:lnTo>
                        <a:pt x="154" y="150"/>
                      </a:lnTo>
                      <a:lnTo>
                        <a:pt x="154" y="146"/>
                      </a:lnTo>
                      <a:lnTo>
                        <a:pt x="156" y="148"/>
                      </a:lnTo>
                      <a:lnTo>
                        <a:pt x="156" y="144"/>
                      </a:lnTo>
                      <a:lnTo>
                        <a:pt x="152" y="142"/>
                      </a:lnTo>
                      <a:lnTo>
                        <a:pt x="150" y="140"/>
                      </a:lnTo>
                      <a:lnTo>
                        <a:pt x="146" y="140"/>
                      </a:lnTo>
                      <a:lnTo>
                        <a:pt x="148" y="144"/>
                      </a:lnTo>
                      <a:lnTo>
                        <a:pt x="148" y="148"/>
                      </a:lnTo>
                      <a:lnTo>
                        <a:pt x="150" y="150"/>
                      </a:lnTo>
                      <a:lnTo>
                        <a:pt x="148" y="156"/>
                      </a:lnTo>
                      <a:lnTo>
                        <a:pt x="146" y="162"/>
                      </a:lnTo>
                      <a:close/>
                      <a:moveTo>
                        <a:pt x="158" y="166"/>
                      </a:moveTo>
                      <a:lnTo>
                        <a:pt x="156" y="170"/>
                      </a:lnTo>
                      <a:lnTo>
                        <a:pt x="154" y="172"/>
                      </a:lnTo>
                      <a:lnTo>
                        <a:pt x="152" y="174"/>
                      </a:lnTo>
                      <a:lnTo>
                        <a:pt x="148" y="174"/>
                      </a:lnTo>
                      <a:lnTo>
                        <a:pt x="150" y="178"/>
                      </a:lnTo>
                      <a:lnTo>
                        <a:pt x="152" y="178"/>
                      </a:lnTo>
                      <a:lnTo>
                        <a:pt x="154" y="178"/>
                      </a:lnTo>
                      <a:lnTo>
                        <a:pt x="156" y="178"/>
                      </a:lnTo>
                      <a:lnTo>
                        <a:pt x="156" y="180"/>
                      </a:lnTo>
                      <a:lnTo>
                        <a:pt x="160" y="178"/>
                      </a:lnTo>
                      <a:lnTo>
                        <a:pt x="164" y="178"/>
                      </a:lnTo>
                      <a:lnTo>
                        <a:pt x="164" y="176"/>
                      </a:lnTo>
                      <a:lnTo>
                        <a:pt x="166" y="174"/>
                      </a:lnTo>
                      <a:lnTo>
                        <a:pt x="164" y="170"/>
                      </a:lnTo>
                      <a:lnTo>
                        <a:pt x="162" y="174"/>
                      </a:lnTo>
                      <a:lnTo>
                        <a:pt x="160" y="170"/>
                      </a:lnTo>
                      <a:lnTo>
                        <a:pt x="160" y="168"/>
                      </a:lnTo>
                      <a:lnTo>
                        <a:pt x="158" y="166"/>
                      </a:lnTo>
                      <a:close/>
                      <a:moveTo>
                        <a:pt x="124" y="198"/>
                      </a:moveTo>
                      <a:lnTo>
                        <a:pt x="122" y="198"/>
                      </a:lnTo>
                      <a:lnTo>
                        <a:pt x="120" y="196"/>
                      </a:lnTo>
                      <a:lnTo>
                        <a:pt x="114" y="200"/>
                      </a:lnTo>
                      <a:lnTo>
                        <a:pt x="108" y="202"/>
                      </a:lnTo>
                      <a:lnTo>
                        <a:pt x="106" y="200"/>
                      </a:lnTo>
                      <a:lnTo>
                        <a:pt x="104" y="202"/>
                      </a:lnTo>
                      <a:lnTo>
                        <a:pt x="100" y="202"/>
                      </a:lnTo>
                      <a:lnTo>
                        <a:pt x="106" y="204"/>
                      </a:lnTo>
                      <a:lnTo>
                        <a:pt x="108" y="208"/>
                      </a:lnTo>
                      <a:lnTo>
                        <a:pt x="104" y="214"/>
                      </a:lnTo>
                      <a:lnTo>
                        <a:pt x="106" y="218"/>
                      </a:lnTo>
                      <a:lnTo>
                        <a:pt x="112" y="212"/>
                      </a:lnTo>
                      <a:lnTo>
                        <a:pt x="116" y="208"/>
                      </a:lnTo>
                      <a:lnTo>
                        <a:pt x="124" y="208"/>
                      </a:lnTo>
                      <a:lnTo>
                        <a:pt x="126" y="204"/>
                      </a:lnTo>
                      <a:lnTo>
                        <a:pt x="130" y="208"/>
                      </a:lnTo>
                      <a:lnTo>
                        <a:pt x="136" y="208"/>
                      </a:lnTo>
                      <a:lnTo>
                        <a:pt x="138" y="204"/>
                      </a:lnTo>
                      <a:lnTo>
                        <a:pt x="142" y="202"/>
                      </a:lnTo>
                      <a:lnTo>
                        <a:pt x="140" y="200"/>
                      </a:lnTo>
                      <a:lnTo>
                        <a:pt x="144" y="200"/>
                      </a:lnTo>
                      <a:lnTo>
                        <a:pt x="144" y="198"/>
                      </a:lnTo>
                      <a:lnTo>
                        <a:pt x="146" y="196"/>
                      </a:lnTo>
                      <a:lnTo>
                        <a:pt x="148" y="192"/>
                      </a:lnTo>
                      <a:lnTo>
                        <a:pt x="150" y="188"/>
                      </a:lnTo>
                      <a:lnTo>
                        <a:pt x="150" y="184"/>
                      </a:lnTo>
                      <a:lnTo>
                        <a:pt x="148" y="184"/>
                      </a:lnTo>
                      <a:lnTo>
                        <a:pt x="150" y="182"/>
                      </a:lnTo>
                      <a:lnTo>
                        <a:pt x="148" y="180"/>
                      </a:lnTo>
                      <a:lnTo>
                        <a:pt x="146" y="176"/>
                      </a:lnTo>
                      <a:lnTo>
                        <a:pt x="144" y="176"/>
                      </a:lnTo>
                      <a:lnTo>
                        <a:pt x="144" y="178"/>
                      </a:lnTo>
                      <a:lnTo>
                        <a:pt x="144" y="182"/>
                      </a:lnTo>
                      <a:lnTo>
                        <a:pt x="142" y="186"/>
                      </a:lnTo>
                      <a:lnTo>
                        <a:pt x="138" y="188"/>
                      </a:lnTo>
                      <a:lnTo>
                        <a:pt x="138" y="192"/>
                      </a:lnTo>
                      <a:lnTo>
                        <a:pt x="136" y="192"/>
                      </a:lnTo>
                      <a:lnTo>
                        <a:pt x="132" y="196"/>
                      </a:lnTo>
                      <a:lnTo>
                        <a:pt x="130" y="194"/>
                      </a:lnTo>
                      <a:lnTo>
                        <a:pt x="130" y="198"/>
                      </a:lnTo>
                      <a:lnTo>
                        <a:pt x="130" y="200"/>
                      </a:lnTo>
                      <a:lnTo>
                        <a:pt x="126" y="198"/>
                      </a:lnTo>
                      <a:lnTo>
                        <a:pt x="124" y="198"/>
                      </a:lnTo>
                      <a:close/>
                      <a:moveTo>
                        <a:pt x="262" y="10"/>
                      </a:moveTo>
                      <a:lnTo>
                        <a:pt x="264" y="10"/>
                      </a:lnTo>
                      <a:lnTo>
                        <a:pt x="264" y="8"/>
                      </a:lnTo>
                      <a:lnTo>
                        <a:pt x="262" y="8"/>
                      </a:lnTo>
                      <a:lnTo>
                        <a:pt x="260" y="8"/>
                      </a:lnTo>
                      <a:lnTo>
                        <a:pt x="260" y="10"/>
                      </a:lnTo>
                      <a:lnTo>
                        <a:pt x="262" y="10"/>
                      </a:lnTo>
                      <a:close/>
                      <a:moveTo>
                        <a:pt x="234" y="262"/>
                      </a:moveTo>
                      <a:lnTo>
                        <a:pt x="234" y="262"/>
                      </a:lnTo>
                      <a:lnTo>
                        <a:pt x="234" y="260"/>
                      </a:lnTo>
                      <a:lnTo>
                        <a:pt x="232" y="260"/>
                      </a:lnTo>
                      <a:lnTo>
                        <a:pt x="230" y="260"/>
                      </a:lnTo>
                      <a:lnTo>
                        <a:pt x="228" y="260"/>
                      </a:lnTo>
                      <a:lnTo>
                        <a:pt x="226" y="260"/>
                      </a:lnTo>
                      <a:lnTo>
                        <a:pt x="226" y="262"/>
                      </a:lnTo>
                      <a:lnTo>
                        <a:pt x="228" y="262"/>
                      </a:lnTo>
                      <a:lnTo>
                        <a:pt x="230" y="262"/>
                      </a:lnTo>
                      <a:lnTo>
                        <a:pt x="232" y="264"/>
                      </a:lnTo>
                      <a:lnTo>
                        <a:pt x="234" y="264"/>
                      </a:lnTo>
                      <a:lnTo>
                        <a:pt x="234" y="262"/>
                      </a:lnTo>
                      <a:close/>
                      <a:moveTo>
                        <a:pt x="244" y="274"/>
                      </a:moveTo>
                      <a:lnTo>
                        <a:pt x="244" y="272"/>
                      </a:lnTo>
                      <a:lnTo>
                        <a:pt x="242" y="272"/>
                      </a:lnTo>
                      <a:lnTo>
                        <a:pt x="242" y="270"/>
                      </a:lnTo>
                      <a:lnTo>
                        <a:pt x="240" y="268"/>
                      </a:lnTo>
                      <a:lnTo>
                        <a:pt x="240" y="266"/>
                      </a:lnTo>
                      <a:lnTo>
                        <a:pt x="238" y="266"/>
                      </a:lnTo>
                      <a:lnTo>
                        <a:pt x="236" y="266"/>
                      </a:lnTo>
                      <a:lnTo>
                        <a:pt x="236" y="264"/>
                      </a:lnTo>
                      <a:lnTo>
                        <a:pt x="234" y="264"/>
                      </a:lnTo>
                      <a:lnTo>
                        <a:pt x="234" y="266"/>
                      </a:lnTo>
                      <a:lnTo>
                        <a:pt x="234" y="268"/>
                      </a:lnTo>
                      <a:lnTo>
                        <a:pt x="236" y="272"/>
                      </a:lnTo>
                      <a:lnTo>
                        <a:pt x="236" y="278"/>
                      </a:lnTo>
                      <a:lnTo>
                        <a:pt x="238" y="278"/>
                      </a:lnTo>
                      <a:lnTo>
                        <a:pt x="240" y="278"/>
                      </a:lnTo>
                      <a:lnTo>
                        <a:pt x="240" y="276"/>
                      </a:lnTo>
                      <a:lnTo>
                        <a:pt x="242" y="276"/>
                      </a:lnTo>
                      <a:lnTo>
                        <a:pt x="244" y="276"/>
                      </a:lnTo>
                      <a:lnTo>
                        <a:pt x="246" y="276"/>
                      </a:lnTo>
                      <a:lnTo>
                        <a:pt x="246" y="274"/>
                      </a:lnTo>
                      <a:lnTo>
                        <a:pt x="244" y="274"/>
                      </a:lnTo>
                      <a:close/>
                      <a:moveTo>
                        <a:pt x="342" y="70"/>
                      </a:moveTo>
                      <a:lnTo>
                        <a:pt x="344" y="70"/>
                      </a:lnTo>
                      <a:lnTo>
                        <a:pt x="344" y="66"/>
                      </a:lnTo>
                      <a:lnTo>
                        <a:pt x="342" y="66"/>
                      </a:lnTo>
                      <a:lnTo>
                        <a:pt x="338" y="66"/>
                      </a:lnTo>
                      <a:lnTo>
                        <a:pt x="340" y="68"/>
                      </a:lnTo>
                      <a:lnTo>
                        <a:pt x="342" y="70"/>
                      </a:lnTo>
                      <a:close/>
                      <a:moveTo>
                        <a:pt x="222" y="262"/>
                      </a:moveTo>
                      <a:lnTo>
                        <a:pt x="222" y="262"/>
                      </a:lnTo>
                      <a:lnTo>
                        <a:pt x="222" y="264"/>
                      </a:lnTo>
                      <a:lnTo>
                        <a:pt x="224" y="264"/>
                      </a:lnTo>
                      <a:lnTo>
                        <a:pt x="224" y="262"/>
                      </a:lnTo>
                      <a:lnTo>
                        <a:pt x="222" y="262"/>
                      </a:lnTo>
                      <a:close/>
                      <a:moveTo>
                        <a:pt x="434" y="172"/>
                      </a:moveTo>
                      <a:lnTo>
                        <a:pt x="434" y="172"/>
                      </a:lnTo>
                      <a:lnTo>
                        <a:pt x="432" y="174"/>
                      </a:lnTo>
                      <a:lnTo>
                        <a:pt x="430" y="176"/>
                      </a:lnTo>
                      <a:lnTo>
                        <a:pt x="430" y="178"/>
                      </a:lnTo>
                      <a:lnTo>
                        <a:pt x="428" y="180"/>
                      </a:lnTo>
                      <a:lnTo>
                        <a:pt x="430" y="182"/>
                      </a:lnTo>
                      <a:lnTo>
                        <a:pt x="432" y="184"/>
                      </a:lnTo>
                      <a:lnTo>
                        <a:pt x="434" y="182"/>
                      </a:lnTo>
                      <a:lnTo>
                        <a:pt x="434" y="180"/>
                      </a:lnTo>
                      <a:lnTo>
                        <a:pt x="434" y="178"/>
                      </a:lnTo>
                      <a:lnTo>
                        <a:pt x="434" y="176"/>
                      </a:lnTo>
                      <a:lnTo>
                        <a:pt x="436" y="176"/>
                      </a:lnTo>
                      <a:lnTo>
                        <a:pt x="438" y="176"/>
                      </a:lnTo>
                      <a:lnTo>
                        <a:pt x="440" y="176"/>
                      </a:lnTo>
                      <a:lnTo>
                        <a:pt x="438" y="174"/>
                      </a:lnTo>
                      <a:lnTo>
                        <a:pt x="438" y="172"/>
                      </a:lnTo>
                      <a:lnTo>
                        <a:pt x="436" y="172"/>
                      </a:lnTo>
                      <a:lnTo>
                        <a:pt x="434" y="172"/>
                      </a:lnTo>
                      <a:close/>
                      <a:moveTo>
                        <a:pt x="228" y="16"/>
                      </a:moveTo>
                      <a:lnTo>
                        <a:pt x="230" y="16"/>
                      </a:lnTo>
                      <a:lnTo>
                        <a:pt x="230" y="14"/>
                      </a:lnTo>
                      <a:lnTo>
                        <a:pt x="232" y="14"/>
                      </a:lnTo>
                      <a:lnTo>
                        <a:pt x="232" y="16"/>
                      </a:lnTo>
                      <a:lnTo>
                        <a:pt x="234" y="16"/>
                      </a:lnTo>
                      <a:lnTo>
                        <a:pt x="236" y="16"/>
                      </a:lnTo>
                      <a:lnTo>
                        <a:pt x="236" y="14"/>
                      </a:lnTo>
                      <a:lnTo>
                        <a:pt x="236" y="12"/>
                      </a:lnTo>
                      <a:lnTo>
                        <a:pt x="234" y="10"/>
                      </a:lnTo>
                      <a:lnTo>
                        <a:pt x="232" y="8"/>
                      </a:lnTo>
                      <a:lnTo>
                        <a:pt x="230" y="8"/>
                      </a:lnTo>
                      <a:lnTo>
                        <a:pt x="228" y="10"/>
                      </a:lnTo>
                      <a:lnTo>
                        <a:pt x="226" y="8"/>
                      </a:lnTo>
                      <a:lnTo>
                        <a:pt x="226" y="10"/>
                      </a:lnTo>
                      <a:lnTo>
                        <a:pt x="224" y="8"/>
                      </a:lnTo>
                      <a:lnTo>
                        <a:pt x="224" y="12"/>
                      </a:lnTo>
                      <a:lnTo>
                        <a:pt x="222" y="10"/>
                      </a:lnTo>
                      <a:lnTo>
                        <a:pt x="222" y="12"/>
                      </a:lnTo>
                      <a:lnTo>
                        <a:pt x="218" y="12"/>
                      </a:lnTo>
                      <a:lnTo>
                        <a:pt x="218" y="14"/>
                      </a:lnTo>
                      <a:lnTo>
                        <a:pt x="220" y="14"/>
                      </a:lnTo>
                      <a:lnTo>
                        <a:pt x="220" y="16"/>
                      </a:lnTo>
                      <a:lnTo>
                        <a:pt x="222" y="16"/>
                      </a:lnTo>
                      <a:lnTo>
                        <a:pt x="222" y="12"/>
                      </a:lnTo>
                      <a:lnTo>
                        <a:pt x="222" y="16"/>
                      </a:lnTo>
                      <a:lnTo>
                        <a:pt x="224" y="16"/>
                      </a:lnTo>
                      <a:lnTo>
                        <a:pt x="226" y="14"/>
                      </a:lnTo>
                      <a:lnTo>
                        <a:pt x="228" y="14"/>
                      </a:lnTo>
                      <a:lnTo>
                        <a:pt x="228" y="16"/>
                      </a:lnTo>
                      <a:close/>
                      <a:moveTo>
                        <a:pt x="204" y="18"/>
                      </a:moveTo>
                      <a:lnTo>
                        <a:pt x="206" y="18"/>
                      </a:lnTo>
                      <a:lnTo>
                        <a:pt x="208" y="22"/>
                      </a:lnTo>
                      <a:lnTo>
                        <a:pt x="208" y="20"/>
                      </a:lnTo>
                      <a:lnTo>
                        <a:pt x="208" y="16"/>
                      </a:lnTo>
                      <a:lnTo>
                        <a:pt x="212" y="16"/>
                      </a:lnTo>
                      <a:lnTo>
                        <a:pt x="210" y="14"/>
                      </a:lnTo>
                      <a:lnTo>
                        <a:pt x="212" y="14"/>
                      </a:lnTo>
                      <a:lnTo>
                        <a:pt x="210" y="12"/>
                      </a:lnTo>
                      <a:lnTo>
                        <a:pt x="208" y="14"/>
                      </a:lnTo>
                      <a:lnTo>
                        <a:pt x="206" y="14"/>
                      </a:lnTo>
                      <a:lnTo>
                        <a:pt x="206" y="16"/>
                      </a:lnTo>
                      <a:lnTo>
                        <a:pt x="204" y="16"/>
                      </a:lnTo>
                      <a:lnTo>
                        <a:pt x="202" y="16"/>
                      </a:lnTo>
                      <a:lnTo>
                        <a:pt x="200" y="18"/>
                      </a:lnTo>
                      <a:lnTo>
                        <a:pt x="200" y="20"/>
                      </a:lnTo>
                      <a:lnTo>
                        <a:pt x="202" y="20"/>
                      </a:lnTo>
                      <a:lnTo>
                        <a:pt x="204" y="22"/>
                      </a:lnTo>
                      <a:lnTo>
                        <a:pt x="202" y="18"/>
                      </a:lnTo>
                      <a:lnTo>
                        <a:pt x="204" y="18"/>
                      </a:lnTo>
                      <a:close/>
                      <a:moveTo>
                        <a:pt x="444" y="230"/>
                      </a:moveTo>
                      <a:lnTo>
                        <a:pt x="444" y="230"/>
                      </a:lnTo>
                      <a:lnTo>
                        <a:pt x="442" y="230"/>
                      </a:lnTo>
                      <a:lnTo>
                        <a:pt x="442" y="232"/>
                      </a:lnTo>
                      <a:lnTo>
                        <a:pt x="440" y="232"/>
                      </a:lnTo>
                      <a:lnTo>
                        <a:pt x="446" y="220"/>
                      </a:lnTo>
                      <a:lnTo>
                        <a:pt x="444" y="206"/>
                      </a:lnTo>
                      <a:lnTo>
                        <a:pt x="442" y="202"/>
                      </a:lnTo>
                      <a:lnTo>
                        <a:pt x="442" y="206"/>
                      </a:lnTo>
                      <a:lnTo>
                        <a:pt x="440" y="212"/>
                      </a:lnTo>
                      <a:lnTo>
                        <a:pt x="440" y="210"/>
                      </a:lnTo>
                      <a:lnTo>
                        <a:pt x="438" y="210"/>
                      </a:lnTo>
                      <a:lnTo>
                        <a:pt x="438" y="208"/>
                      </a:lnTo>
                      <a:lnTo>
                        <a:pt x="436" y="200"/>
                      </a:lnTo>
                      <a:lnTo>
                        <a:pt x="438" y="196"/>
                      </a:lnTo>
                      <a:lnTo>
                        <a:pt x="436" y="194"/>
                      </a:lnTo>
                      <a:lnTo>
                        <a:pt x="434" y="188"/>
                      </a:lnTo>
                      <a:lnTo>
                        <a:pt x="432" y="188"/>
                      </a:lnTo>
                      <a:lnTo>
                        <a:pt x="430" y="192"/>
                      </a:lnTo>
                      <a:lnTo>
                        <a:pt x="430" y="194"/>
                      </a:lnTo>
                      <a:lnTo>
                        <a:pt x="430" y="196"/>
                      </a:lnTo>
                      <a:lnTo>
                        <a:pt x="430" y="198"/>
                      </a:lnTo>
                      <a:lnTo>
                        <a:pt x="430" y="200"/>
                      </a:lnTo>
                      <a:lnTo>
                        <a:pt x="432" y="204"/>
                      </a:lnTo>
                      <a:lnTo>
                        <a:pt x="432" y="206"/>
                      </a:lnTo>
                      <a:lnTo>
                        <a:pt x="432" y="208"/>
                      </a:lnTo>
                      <a:lnTo>
                        <a:pt x="430" y="210"/>
                      </a:lnTo>
                      <a:lnTo>
                        <a:pt x="430" y="212"/>
                      </a:lnTo>
                      <a:lnTo>
                        <a:pt x="428" y="214"/>
                      </a:lnTo>
                      <a:lnTo>
                        <a:pt x="426" y="214"/>
                      </a:lnTo>
                      <a:lnTo>
                        <a:pt x="426" y="212"/>
                      </a:lnTo>
                      <a:lnTo>
                        <a:pt x="424" y="212"/>
                      </a:lnTo>
                      <a:lnTo>
                        <a:pt x="422" y="212"/>
                      </a:lnTo>
                      <a:lnTo>
                        <a:pt x="422" y="210"/>
                      </a:lnTo>
                      <a:lnTo>
                        <a:pt x="420" y="210"/>
                      </a:lnTo>
                      <a:lnTo>
                        <a:pt x="420" y="208"/>
                      </a:lnTo>
                      <a:lnTo>
                        <a:pt x="418" y="206"/>
                      </a:lnTo>
                      <a:lnTo>
                        <a:pt x="418" y="204"/>
                      </a:lnTo>
                      <a:lnTo>
                        <a:pt x="416" y="204"/>
                      </a:lnTo>
                      <a:lnTo>
                        <a:pt x="416" y="202"/>
                      </a:lnTo>
                      <a:lnTo>
                        <a:pt x="416" y="200"/>
                      </a:lnTo>
                      <a:lnTo>
                        <a:pt x="416" y="198"/>
                      </a:lnTo>
                      <a:lnTo>
                        <a:pt x="416" y="196"/>
                      </a:lnTo>
                      <a:lnTo>
                        <a:pt x="416" y="194"/>
                      </a:lnTo>
                      <a:lnTo>
                        <a:pt x="414" y="194"/>
                      </a:lnTo>
                      <a:lnTo>
                        <a:pt x="414" y="192"/>
                      </a:lnTo>
                      <a:lnTo>
                        <a:pt x="414" y="190"/>
                      </a:lnTo>
                      <a:lnTo>
                        <a:pt x="416" y="190"/>
                      </a:lnTo>
                      <a:lnTo>
                        <a:pt x="414" y="190"/>
                      </a:lnTo>
                      <a:lnTo>
                        <a:pt x="412" y="188"/>
                      </a:lnTo>
                      <a:lnTo>
                        <a:pt x="410" y="188"/>
                      </a:lnTo>
                      <a:lnTo>
                        <a:pt x="412" y="184"/>
                      </a:lnTo>
                      <a:lnTo>
                        <a:pt x="410" y="180"/>
                      </a:lnTo>
                      <a:lnTo>
                        <a:pt x="410" y="178"/>
                      </a:lnTo>
                      <a:lnTo>
                        <a:pt x="412" y="178"/>
                      </a:lnTo>
                      <a:lnTo>
                        <a:pt x="412" y="176"/>
                      </a:lnTo>
                      <a:lnTo>
                        <a:pt x="412" y="174"/>
                      </a:lnTo>
                      <a:lnTo>
                        <a:pt x="414" y="172"/>
                      </a:lnTo>
                      <a:lnTo>
                        <a:pt x="414" y="170"/>
                      </a:lnTo>
                      <a:lnTo>
                        <a:pt x="416" y="170"/>
                      </a:lnTo>
                      <a:lnTo>
                        <a:pt x="416" y="168"/>
                      </a:lnTo>
                      <a:lnTo>
                        <a:pt x="418" y="168"/>
                      </a:lnTo>
                      <a:lnTo>
                        <a:pt x="420" y="168"/>
                      </a:lnTo>
                      <a:lnTo>
                        <a:pt x="420" y="166"/>
                      </a:lnTo>
                      <a:lnTo>
                        <a:pt x="416" y="164"/>
                      </a:lnTo>
                      <a:lnTo>
                        <a:pt x="414" y="162"/>
                      </a:lnTo>
                      <a:lnTo>
                        <a:pt x="414" y="160"/>
                      </a:lnTo>
                      <a:lnTo>
                        <a:pt x="416" y="158"/>
                      </a:lnTo>
                      <a:lnTo>
                        <a:pt x="418" y="158"/>
                      </a:lnTo>
                      <a:lnTo>
                        <a:pt x="420" y="158"/>
                      </a:lnTo>
                      <a:lnTo>
                        <a:pt x="422" y="158"/>
                      </a:lnTo>
                      <a:lnTo>
                        <a:pt x="424" y="158"/>
                      </a:lnTo>
                      <a:lnTo>
                        <a:pt x="426" y="158"/>
                      </a:lnTo>
                      <a:lnTo>
                        <a:pt x="426" y="160"/>
                      </a:lnTo>
                      <a:lnTo>
                        <a:pt x="428" y="160"/>
                      </a:lnTo>
                      <a:lnTo>
                        <a:pt x="430" y="164"/>
                      </a:lnTo>
                      <a:lnTo>
                        <a:pt x="434" y="166"/>
                      </a:lnTo>
                      <a:lnTo>
                        <a:pt x="434" y="162"/>
                      </a:lnTo>
                      <a:lnTo>
                        <a:pt x="436" y="162"/>
                      </a:lnTo>
                      <a:lnTo>
                        <a:pt x="436" y="160"/>
                      </a:lnTo>
                      <a:lnTo>
                        <a:pt x="432" y="158"/>
                      </a:lnTo>
                      <a:lnTo>
                        <a:pt x="430" y="156"/>
                      </a:lnTo>
                      <a:lnTo>
                        <a:pt x="428" y="156"/>
                      </a:lnTo>
                      <a:lnTo>
                        <a:pt x="426" y="156"/>
                      </a:lnTo>
                      <a:lnTo>
                        <a:pt x="424" y="156"/>
                      </a:lnTo>
                      <a:lnTo>
                        <a:pt x="424" y="154"/>
                      </a:lnTo>
                      <a:lnTo>
                        <a:pt x="424" y="152"/>
                      </a:lnTo>
                      <a:lnTo>
                        <a:pt x="422" y="150"/>
                      </a:lnTo>
                      <a:lnTo>
                        <a:pt x="422" y="148"/>
                      </a:lnTo>
                      <a:lnTo>
                        <a:pt x="422" y="144"/>
                      </a:lnTo>
                      <a:lnTo>
                        <a:pt x="420" y="142"/>
                      </a:lnTo>
                      <a:lnTo>
                        <a:pt x="420" y="140"/>
                      </a:lnTo>
                      <a:lnTo>
                        <a:pt x="418" y="138"/>
                      </a:lnTo>
                      <a:lnTo>
                        <a:pt x="416" y="136"/>
                      </a:lnTo>
                      <a:lnTo>
                        <a:pt x="416" y="134"/>
                      </a:lnTo>
                      <a:lnTo>
                        <a:pt x="418" y="134"/>
                      </a:lnTo>
                      <a:lnTo>
                        <a:pt x="418" y="132"/>
                      </a:lnTo>
                      <a:lnTo>
                        <a:pt x="418" y="130"/>
                      </a:lnTo>
                      <a:lnTo>
                        <a:pt x="416" y="130"/>
                      </a:lnTo>
                      <a:lnTo>
                        <a:pt x="416" y="128"/>
                      </a:lnTo>
                      <a:lnTo>
                        <a:pt x="414" y="126"/>
                      </a:lnTo>
                      <a:lnTo>
                        <a:pt x="412" y="124"/>
                      </a:lnTo>
                      <a:lnTo>
                        <a:pt x="410" y="122"/>
                      </a:lnTo>
                      <a:lnTo>
                        <a:pt x="410" y="120"/>
                      </a:lnTo>
                      <a:lnTo>
                        <a:pt x="410" y="118"/>
                      </a:lnTo>
                      <a:lnTo>
                        <a:pt x="408" y="116"/>
                      </a:lnTo>
                      <a:lnTo>
                        <a:pt x="406" y="110"/>
                      </a:lnTo>
                      <a:lnTo>
                        <a:pt x="402" y="108"/>
                      </a:lnTo>
                      <a:lnTo>
                        <a:pt x="402" y="104"/>
                      </a:lnTo>
                      <a:lnTo>
                        <a:pt x="400" y="102"/>
                      </a:lnTo>
                      <a:lnTo>
                        <a:pt x="402" y="100"/>
                      </a:lnTo>
                      <a:lnTo>
                        <a:pt x="396" y="98"/>
                      </a:lnTo>
                      <a:lnTo>
                        <a:pt x="394" y="94"/>
                      </a:lnTo>
                      <a:lnTo>
                        <a:pt x="392" y="90"/>
                      </a:lnTo>
                      <a:lnTo>
                        <a:pt x="390" y="88"/>
                      </a:lnTo>
                      <a:lnTo>
                        <a:pt x="392" y="84"/>
                      </a:lnTo>
                      <a:lnTo>
                        <a:pt x="390" y="80"/>
                      </a:lnTo>
                      <a:lnTo>
                        <a:pt x="388" y="78"/>
                      </a:lnTo>
                      <a:lnTo>
                        <a:pt x="388" y="76"/>
                      </a:lnTo>
                      <a:lnTo>
                        <a:pt x="386" y="76"/>
                      </a:lnTo>
                      <a:lnTo>
                        <a:pt x="386" y="74"/>
                      </a:lnTo>
                      <a:lnTo>
                        <a:pt x="384" y="74"/>
                      </a:lnTo>
                      <a:lnTo>
                        <a:pt x="382" y="72"/>
                      </a:lnTo>
                      <a:lnTo>
                        <a:pt x="380" y="72"/>
                      </a:lnTo>
                      <a:lnTo>
                        <a:pt x="378" y="72"/>
                      </a:lnTo>
                      <a:lnTo>
                        <a:pt x="376" y="74"/>
                      </a:lnTo>
                      <a:lnTo>
                        <a:pt x="374" y="72"/>
                      </a:lnTo>
                      <a:lnTo>
                        <a:pt x="376" y="70"/>
                      </a:lnTo>
                      <a:lnTo>
                        <a:pt x="378" y="70"/>
                      </a:lnTo>
                      <a:lnTo>
                        <a:pt x="382" y="70"/>
                      </a:lnTo>
                      <a:lnTo>
                        <a:pt x="380" y="68"/>
                      </a:lnTo>
                      <a:lnTo>
                        <a:pt x="380" y="66"/>
                      </a:lnTo>
                      <a:lnTo>
                        <a:pt x="374" y="60"/>
                      </a:lnTo>
                      <a:lnTo>
                        <a:pt x="372" y="60"/>
                      </a:lnTo>
                      <a:lnTo>
                        <a:pt x="372" y="58"/>
                      </a:lnTo>
                      <a:lnTo>
                        <a:pt x="370" y="58"/>
                      </a:lnTo>
                      <a:lnTo>
                        <a:pt x="368" y="58"/>
                      </a:lnTo>
                      <a:lnTo>
                        <a:pt x="366" y="58"/>
                      </a:lnTo>
                      <a:lnTo>
                        <a:pt x="366" y="56"/>
                      </a:lnTo>
                      <a:lnTo>
                        <a:pt x="364" y="56"/>
                      </a:lnTo>
                      <a:lnTo>
                        <a:pt x="362" y="54"/>
                      </a:lnTo>
                      <a:lnTo>
                        <a:pt x="360" y="54"/>
                      </a:lnTo>
                      <a:lnTo>
                        <a:pt x="358" y="54"/>
                      </a:lnTo>
                      <a:lnTo>
                        <a:pt x="356" y="54"/>
                      </a:lnTo>
                      <a:lnTo>
                        <a:pt x="354" y="54"/>
                      </a:lnTo>
                      <a:lnTo>
                        <a:pt x="352" y="54"/>
                      </a:lnTo>
                      <a:lnTo>
                        <a:pt x="350" y="54"/>
                      </a:lnTo>
                      <a:lnTo>
                        <a:pt x="348" y="52"/>
                      </a:lnTo>
                      <a:lnTo>
                        <a:pt x="344" y="50"/>
                      </a:lnTo>
                      <a:lnTo>
                        <a:pt x="342" y="50"/>
                      </a:lnTo>
                      <a:lnTo>
                        <a:pt x="342" y="54"/>
                      </a:lnTo>
                      <a:lnTo>
                        <a:pt x="340" y="52"/>
                      </a:lnTo>
                      <a:lnTo>
                        <a:pt x="338" y="56"/>
                      </a:lnTo>
                      <a:lnTo>
                        <a:pt x="336" y="56"/>
                      </a:lnTo>
                      <a:lnTo>
                        <a:pt x="330" y="56"/>
                      </a:lnTo>
                      <a:lnTo>
                        <a:pt x="336" y="58"/>
                      </a:lnTo>
                      <a:lnTo>
                        <a:pt x="336" y="60"/>
                      </a:lnTo>
                      <a:lnTo>
                        <a:pt x="338" y="64"/>
                      </a:lnTo>
                      <a:lnTo>
                        <a:pt x="340" y="62"/>
                      </a:lnTo>
                      <a:lnTo>
                        <a:pt x="344" y="64"/>
                      </a:lnTo>
                      <a:lnTo>
                        <a:pt x="346" y="66"/>
                      </a:lnTo>
                      <a:lnTo>
                        <a:pt x="352" y="66"/>
                      </a:lnTo>
                      <a:lnTo>
                        <a:pt x="352" y="70"/>
                      </a:lnTo>
                      <a:lnTo>
                        <a:pt x="356" y="68"/>
                      </a:lnTo>
                      <a:lnTo>
                        <a:pt x="360" y="72"/>
                      </a:lnTo>
                      <a:lnTo>
                        <a:pt x="356" y="72"/>
                      </a:lnTo>
                      <a:lnTo>
                        <a:pt x="356" y="74"/>
                      </a:lnTo>
                      <a:lnTo>
                        <a:pt x="354" y="76"/>
                      </a:lnTo>
                      <a:lnTo>
                        <a:pt x="360" y="76"/>
                      </a:lnTo>
                      <a:lnTo>
                        <a:pt x="360" y="78"/>
                      </a:lnTo>
                      <a:lnTo>
                        <a:pt x="364" y="78"/>
                      </a:lnTo>
                      <a:lnTo>
                        <a:pt x="366" y="80"/>
                      </a:lnTo>
                      <a:lnTo>
                        <a:pt x="370" y="82"/>
                      </a:lnTo>
                      <a:lnTo>
                        <a:pt x="370" y="84"/>
                      </a:lnTo>
                      <a:lnTo>
                        <a:pt x="372" y="86"/>
                      </a:lnTo>
                      <a:lnTo>
                        <a:pt x="370" y="88"/>
                      </a:lnTo>
                      <a:lnTo>
                        <a:pt x="368" y="86"/>
                      </a:lnTo>
                      <a:lnTo>
                        <a:pt x="364" y="82"/>
                      </a:lnTo>
                      <a:lnTo>
                        <a:pt x="356" y="80"/>
                      </a:lnTo>
                      <a:lnTo>
                        <a:pt x="356" y="82"/>
                      </a:lnTo>
                      <a:lnTo>
                        <a:pt x="354" y="82"/>
                      </a:lnTo>
                      <a:lnTo>
                        <a:pt x="352" y="80"/>
                      </a:lnTo>
                      <a:lnTo>
                        <a:pt x="350" y="80"/>
                      </a:lnTo>
                      <a:lnTo>
                        <a:pt x="350" y="82"/>
                      </a:lnTo>
                      <a:lnTo>
                        <a:pt x="346" y="82"/>
                      </a:lnTo>
                      <a:lnTo>
                        <a:pt x="346" y="84"/>
                      </a:lnTo>
                      <a:lnTo>
                        <a:pt x="344" y="86"/>
                      </a:lnTo>
                      <a:lnTo>
                        <a:pt x="344" y="84"/>
                      </a:lnTo>
                      <a:lnTo>
                        <a:pt x="342" y="82"/>
                      </a:lnTo>
                      <a:lnTo>
                        <a:pt x="340" y="82"/>
                      </a:lnTo>
                      <a:lnTo>
                        <a:pt x="338" y="82"/>
                      </a:lnTo>
                      <a:lnTo>
                        <a:pt x="338" y="84"/>
                      </a:lnTo>
                      <a:lnTo>
                        <a:pt x="336" y="84"/>
                      </a:lnTo>
                      <a:lnTo>
                        <a:pt x="336" y="82"/>
                      </a:lnTo>
                      <a:lnTo>
                        <a:pt x="334" y="80"/>
                      </a:lnTo>
                      <a:lnTo>
                        <a:pt x="332" y="78"/>
                      </a:lnTo>
                      <a:lnTo>
                        <a:pt x="328" y="76"/>
                      </a:lnTo>
                      <a:lnTo>
                        <a:pt x="328" y="72"/>
                      </a:lnTo>
                      <a:lnTo>
                        <a:pt x="326" y="72"/>
                      </a:lnTo>
                      <a:lnTo>
                        <a:pt x="324" y="68"/>
                      </a:lnTo>
                      <a:lnTo>
                        <a:pt x="322" y="68"/>
                      </a:lnTo>
                      <a:lnTo>
                        <a:pt x="324" y="68"/>
                      </a:lnTo>
                      <a:lnTo>
                        <a:pt x="324" y="66"/>
                      </a:lnTo>
                      <a:lnTo>
                        <a:pt x="322" y="66"/>
                      </a:lnTo>
                      <a:lnTo>
                        <a:pt x="322" y="64"/>
                      </a:lnTo>
                      <a:lnTo>
                        <a:pt x="322" y="62"/>
                      </a:lnTo>
                      <a:lnTo>
                        <a:pt x="320" y="62"/>
                      </a:lnTo>
                      <a:lnTo>
                        <a:pt x="318" y="64"/>
                      </a:lnTo>
                      <a:lnTo>
                        <a:pt x="318" y="60"/>
                      </a:lnTo>
                      <a:lnTo>
                        <a:pt x="318" y="58"/>
                      </a:lnTo>
                      <a:lnTo>
                        <a:pt x="312" y="56"/>
                      </a:lnTo>
                      <a:lnTo>
                        <a:pt x="308" y="56"/>
                      </a:lnTo>
                      <a:lnTo>
                        <a:pt x="308" y="60"/>
                      </a:lnTo>
                      <a:lnTo>
                        <a:pt x="304" y="60"/>
                      </a:lnTo>
                      <a:lnTo>
                        <a:pt x="302" y="62"/>
                      </a:lnTo>
                      <a:lnTo>
                        <a:pt x="304" y="62"/>
                      </a:lnTo>
                      <a:lnTo>
                        <a:pt x="304" y="66"/>
                      </a:lnTo>
                      <a:lnTo>
                        <a:pt x="300" y="66"/>
                      </a:lnTo>
                      <a:lnTo>
                        <a:pt x="296" y="64"/>
                      </a:lnTo>
                      <a:lnTo>
                        <a:pt x="296" y="68"/>
                      </a:lnTo>
                      <a:lnTo>
                        <a:pt x="300" y="72"/>
                      </a:lnTo>
                      <a:lnTo>
                        <a:pt x="296" y="70"/>
                      </a:lnTo>
                      <a:lnTo>
                        <a:pt x="294" y="70"/>
                      </a:lnTo>
                      <a:lnTo>
                        <a:pt x="292" y="74"/>
                      </a:lnTo>
                      <a:lnTo>
                        <a:pt x="288" y="74"/>
                      </a:lnTo>
                      <a:lnTo>
                        <a:pt x="284" y="74"/>
                      </a:lnTo>
                      <a:lnTo>
                        <a:pt x="280" y="72"/>
                      </a:lnTo>
                      <a:lnTo>
                        <a:pt x="278" y="74"/>
                      </a:lnTo>
                      <a:lnTo>
                        <a:pt x="276" y="72"/>
                      </a:lnTo>
                      <a:lnTo>
                        <a:pt x="268" y="72"/>
                      </a:lnTo>
                      <a:lnTo>
                        <a:pt x="266" y="72"/>
                      </a:lnTo>
                      <a:lnTo>
                        <a:pt x="264" y="74"/>
                      </a:lnTo>
                      <a:lnTo>
                        <a:pt x="264" y="76"/>
                      </a:lnTo>
                      <a:lnTo>
                        <a:pt x="264" y="74"/>
                      </a:lnTo>
                      <a:lnTo>
                        <a:pt x="262" y="74"/>
                      </a:lnTo>
                      <a:lnTo>
                        <a:pt x="260" y="74"/>
                      </a:lnTo>
                      <a:lnTo>
                        <a:pt x="258" y="74"/>
                      </a:lnTo>
                      <a:lnTo>
                        <a:pt x="256" y="74"/>
                      </a:lnTo>
                      <a:lnTo>
                        <a:pt x="254" y="74"/>
                      </a:lnTo>
                      <a:lnTo>
                        <a:pt x="252" y="74"/>
                      </a:lnTo>
                      <a:lnTo>
                        <a:pt x="252" y="76"/>
                      </a:lnTo>
                      <a:lnTo>
                        <a:pt x="246" y="76"/>
                      </a:lnTo>
                      <a:lnTo>
                        <a:pt x="244" y="74"/>
                      </a:lnTo>
                      <a:lnTo>
                        <a:pt x="242" y="74"/>
                      </a:lnTo>
                      <a:lnTo>
                        <a:pt x="240" y="74"/>
                      </a:lnTo>
                      <a:lnTo>
                        <a:pt x="240" y="72"/>
                      </a:lnTo>
                      <a:lnTo>
                        <a:pt x="238" y="72"/>
                      </a:lnTo>
                      <a:lnTo>
                        <a:pt x="238" y="74"/>
                      </a:lnTo>
                      <a:lnTo>
                        <a:pt x="238" y="76"/>
                      </a:lnTo>
                      <a:lnTo>
                        <a:pt x="238" y="78"/>
                      </a:lnTo>
                      <a:lnTo>
                        <a:pt x="236" y="80"/>
                      </a:lnTo>
                      <a:lnTo>
                        <a:pt x="234" y="80"/>
                      </a:lnTo>
                      <a:lnTo>
                        <a:pt x="232" y="80"/>
                      </a:lnTo>
                      <a:lnTo>
                        <a:pt x="230" y="80"/>
                      </a:lnTo>
                      <a:lnTo>
                        <a:pt x="228" y="82"/>
                      </a:lnTo>
                      <a:lnTo>
                        <a:pt x="230" y="84"/>
                      </a:lnTo>
                      <a:lnTo>
                        <a:pt x="234" y="88"/>
                      </a:lnTo>
                      <a:lnTo>
                        <a:pt x="236" y="88"/>
                      </a:lnTo>
                      <a:lnTo>
                        <a:pt x="232" y="88"/>
                      </a:lnTo>
                      <a:lnTo>
                        <a:pt x="230" y="92"/>
                      </a:lnTo>
                      <a:lnTo>
                        <a:pt x="226" y="92"/>
                      </a:lnTo>
                      <a:lnTo>
                        <a:pt x="222" y="90"/>
                      </a:lnTo>
                      <a:lnTo>
                        <a:pt x="220" y="94"/>
                      </a:lnTo>
                      <a:lnTo>
                        <a:pt x="220" y="96"/>
                      </a:lnTo>
                      <a:lnTo>
                        <a:pt x="224" y="96"/>
                      </a:lnTo>
                      <a:lnTo>
                        <a:pt x="228" y="94"/>
                      </a:lnTo>
                      <a:lnTo>
                        <a:pt x="230" y="96"/>
                      </a:lnTo>
                      <a:lnTo>
                        <a:pt x="234" y="96"/>
                      </a:lnTo>
                      <a:lnTo>
                        <a:pt x="236" y="96"/>
                      </a:lnTo>
                      <a:lnTo>
                        <a:pt x="234" y="98"/>
                      </a:lnTo>
                      <a:lnTo>
                        <a:pt x="232" y="98"/>
                      </a:lnTo>
                      <a:lnTo>
                        <a:pt x="230" y="98"/>
                      </a:lnTo>
                      <a:lnTo>
                        <a:pt x="228" y="98"/>
                      </a:lnTo>
                      <a:lnTo>
                        <a:pt x="228" y="100"/>
                      </a:lnTo>
                      <a:lnTo>
                        <a:pt x="228" y="102"/>
                      </a:lnTo>
                      <a:lnTo>
                        <a:pt x="228" y="104"/>
                      </a:lnTo>
                      <a:lnTo>
                        <a:pt x="228" y="106"/>
                      </a:lnTo>
                      <a:lnTo>
                        <a:pt x="230" y="108"/>
                      </a:lnTo>
                      <a:lnTo>
                        <a:pt x="230" y="110"/>
                      </a:lnTo>
                      <a:lnTo>
                        <a:pt x="232" y="110"/>
                      </a:lnTo>
                      <a:lnTo>
                        <a:pt x="236" y="112"/>
                      </a:lnTo>
                      <a:lnTo>
                        <a:pt x="238" y="114"/>
                      </a:lnTo>
                      <a:lnTo>
                        <a:pt x="242" y="116"/>
                      </a:lnTo>
                      <a:lnTo>
                        <a:pt x="242" y="118"/>
                      </a:lnTo>
                      <a:lnTo>
                        <a:pt x="242" y="120"/>
                      </a:lnTo>
                      <a:lnTo>
                        <a:pt x="240" y="120"/>
                      </a:lnTo>
                      <a:lnTo>
                        <a:pt x="238" y="122"/>
                      </a:lnTo>
                      <a:lnTo>
                        <a:pt x="236" y="122"/>
                      </a:lnTo>
                      <a:lnTo>
                        <a:pt x="236" y="124"/>
                      </a:lnTo>
                      <a:lnTo>
                        <a:pt x="234" y="124"/>
                      </a:lnTo>
                      <a:lnTo>
                        <a:pt x="232" y="124"/>
                      </a:lnTo>
                      <a:lnTo>
                        <a:pt x="230" y="126"/>
                      </a:lnTo>
                      <a:lnTo>
                        <a:pt x="228" y="126"/>
                      </a:lnTo>
                      <a:lnTo>
                        <a:pt x="228" y="128"/>
                      </a:lnTo>
                      <a:lnTo>
                        <a:pt x="228" y="130"/>
                      </a:lnTo>
                      <a:lnTo>
                        <a:pt x="226" y="130"/>
                      </a:lnTo>
                      <a:lnTo>
                        <a:pt x="226" y="132"/>
                      </a:lnTo>
                      <a:lnTo>
                        <a:pt x="224" y="132"/>
                      </a:lnTo>
                      <a:lnTo>
                        <a:pt x="226" y="132"/>
                      </a:lnTo>
                      <a:lnTo>
                        <a:pt x="228" y="132"/>
                      </a:lnTo>
                      <a:lnTo>
                        <a:pt x="228" y="130"/>
                      </a:lnTo>
                      <a:lnTo>
                        <a:pt x="230" y="130"/>
                      </a:lnTo>
                      <a:lnTo>
                        <a:pt x="232" y="128"/>
                      </a:lnTo>
                      <a:lnTo>
                        <a:pt x="234" y="128"/>
                      </a:lnTo>
                      <a:lnTo>
                        <a:pt x="236" y="128"/>
                      </a:lnTo>
                      <a:lnTo>
                        <a:pt x="236" y="130"/>
                      </a:lnTo>
                      <a:lnTo>
                        <a:pt x="238" y="130"/>
                      </a:lnTo>
                      <a:lnTo>
                        <a:pt x="238" y="128"/>
                      </a:lnTo>
                      <a:lnTo>
                        <a:pt x="238" y="126"/>
                      </a:lnTo>
                      <a:lnTo>
                        <a:pt x="240" y="124"/>
                      </a:lnTo>
                      <a:lnTo>
                        <a:pt x="242" y="124"/>
                      </a:lnTo>
                      <a:lnTo>
                        <a:pt x="242" y="122"/>
                      </a:lnTo>
                      <a:lnTo>
                        <a:pt x="244" y="120"/>
                      </a:lnTo>
                      <a:lnTo>
                        <a:pt x="246" y="120"/>
                      </a:lnTo>
                      <a:lnTo>
                        <a:pt x="248" y="120"/>
                      </a:lnTo>
                      <a:lnTo>
                        <a:pt x="250" y="120"/>
                      </a:lnTo>
                      <a:lnTo>
                        <a:pt x="250" y="118"/>
                      </a:lnTo>
                      <a:lnTo>
                        <a:pt x="250" y="116"/>
                      </a:lnTo>
                      <a:lnTo>
                        <a:pt x="250" y="112"/>
                      </a:lnTo>
                      <a:lnTo>
                        <a:pt x="250" y="110"/>
                      </a:lnTo>
                      <a:lnTo>
                        <a:pt x="252" y="110"/>
                      </a:lnTo>
                      <a:lnTo>
                        <a:pt x="254" y="110"/>
                      </a:lnTo>
                      <a:lnTo>
                        <a:pt x="256" y="108"/>
                      </a:lnTo>
                      <a:lnTo>
                        <a:pt x="262" y="108"/>
                      </a:lnTo>
                      <a:lnTo>
                        <a:pt x="264" y="110"/>
                      </a:lnTo>
                      <a:lnTo>
                        <a:pt x="266" y="110"/>
                      </a:lnTo>
                      <a:lnTo>
                        <a:pt x="268" y="112"/>
                      </a:lnTo>
                      <a:lnTo>
                        <a:pt x="270" y="112"/>
                      </a:lnTo>
                      <a:lnTo>
                        <a:pt x="272" y="112"/>
                      </a:lnTo>
                      <a:lnTo>
                        <a:pt x="274" y="112"/>
                      </a:lnTo>
                      <a:lnTo>
                        <a:pt x="276" y="114"/>
                      </a:lnTo>
                      <a:lnTo>
                        <a:pt x="278" y="114"/>
                      </a:lnTo>
                      <a:lnTo>
                        <a:pt x="280" y="114"/>
                      </a:lnTo>
                      <a:lnTo>
                        <a:pt x="282" y="116"/>
                      </a:lnTo>
                      <a:lnTo>
                        <a:pt x="284" y="116"/>
                      </a:lnTo>
                      <a:lnTo>
                        <a:pt x="282" y="118"/>
                      </a:lnTo>
                      <a:lnTo>
                        <a:pt x="284" y="120"/>
                      </a:lnTo>
                      <a:lnTo>
                        <a:pt x="286" y="122"/>
                      </a:lnTo>
                      <a:lnTo>
                        <a:pt x="288" y="128"/>
                      </a:lnTo>
                      <a:lnTo>
                        <a:pt x="288" y="124"/>
                      </a:lnTo>
                      <a:lnTo>
                        <a:pt x="292" y="124"/>
                      </a:lnTo>
                      <a:lnTo>
                        <a:pt x="292" y="126"/>
                      </a:lnTo>
                      <a:lnTo>
                        <a:pt x="292" y="130"/>
                      </a:lnTo>
                      <a:lnTo>
                        <a:pt x="294" y="132"/>
                      </a:lnTo>
                      <a:lnTo>
                        <a:pt x="296" y="132"/>
                      </a:lnTo>
                      <a:lnTo>
                        <a:pt x="296" y="130"/>
                      </a:lnTo>
                      <a:lnTo>
                        <a:pt x="296" y="128"/>
                      </a:lnTo>
                      <a:lnTo>
                        <a:pt x="300" y="130"/>
                      </a:lnTo>
                      <a:lnTo>
                        <a:pt x="302" y="132"/>
                      </a:lnTo>
                      <a:lnTo>
                        <a:pt x="306" y="134"/>
                      </a:lnTo>
                      <a:lnTo>
                        <a:pt x="308" y="132"/>
                      </a:lnTo>
                      <a:lnTo>
                        <a:pt x="310" y="132"/>
                      </a:lnTo>
                      <a:lnTo>
                        <a:pt x="310" y="134"/>
                      </a:lnTo>
                      <a:lnTo>
                        <a:pt x="308" y="134"/>
                      </a:lnTo>
                      <a:lnTo>
                        <a:pt x="308" y="138"/>
                      </a:lnTo>
                      <a:lnTo>
                        <a:pt x="310" y="140"/>
                      </a:lnTo>
                      <a:lnTo>
                        <a:pt x="312" y="138"/>
                      </a:lnTo>
                      <a:lnTo>
                        <a:pt x="314" y="138"/>
                      </a:lnTo>
                      <a:lnTo>
                        <a:pt x="318" y="140"/>
                      </a:lnTo>
                      <a:lnTo>
                        <a:pt x="322" y="140"/>
                      </a:lnTo>
                      <a:lnTo>
                        <a:pt x="324" y="142"/>
                      </a:lnTo>
                      <a:lnTo>
                        <a:pt x="322" y="142"/>
                      </a:lnTo>
                      <a:lnTo>
                        <a:pt x="320" y="142"/>
                      </a:lnTo>
                      <a:lnTo>
                        <a:pt x="318" y="142"/>
                      </a:lnTo>
                      <a:lnTo>
                        <a:pt x="316" y="142"/>
                      </a:lnTo>
                      <a:lnTo>
                        <a:pt x="314" y="142"/>
                      </a:lnTo>
                      <a:lnTo>
                        <a:pt x="314" y="144"/>
                      </a:lnTo>
                      <a:lnTo>
                        <a:pt x="316" y="144"/>
                      </a:lnTo>
                      <a:lnTo>
                        <a:pt x="316" y="146"/>
                      </a:lnTo>
                      <a:lnTo>
                        <a:pt x="318" y="146"/>
                      </a:lnTo>
                      <a:lnTo>
                        <a:pt x="320" y="148"/>
                      </a:lnTo>
                      <a:lnTo>
                        <a:pt x="322" y="148"/>
                      </a:lnTo>
                      <a:lnTo>
                        <a:pt x="322" y="150"/>
                      </a:lnTo>
                      <a:lnTo>
                        <a:pt x="326" y="156"/>
                      </a:lnTo>
                      <a:lnTo>
                        <a:pt x="324" y="162"/>
                      </a:lnTo>
                      <a:lnTo>
                        <a:pt x="328" y="162"/>
                      </a:lnTo>
                      <a:lnTo>
                        <a:pt x="328" y="168"/>
                      </a:lnTo>
                      <a:lnTo>
                        <a:pt x="328" y="166"/>
                      </a:lnTo>
                      <a:lnTo>
                        <a:pt x="330" y="166"/>
                      </a:lnTo>
                      <a:lnTo>
                        <a:pt x="332" y="168"/>
                      </a:lnTo>
                      <a:lnTo>
                        <a:pt x="332" y="170"/>
                      </a:lnTo>
                      <a:lnTo>
                        <a:pt x="332" y="172"/>
                      </a:lnTo>
                      <a:lnTo>
                        <a:pt x="332" y="174"/>
                      </a:lnTo>
                      <a:lnTo>
                        <a:pt x="334" y="176"/>
                      </a:lnTo>
                      <a:lnTo>
                        <a:pt x="336" y="178"/>
                      </a:lnTo>
                      <a:lnTo>
                        <a:pt x="338" y="180"/>
                      </a:lnTo>
                      <a:lnTo>
                        <a:pt x="340" y="180"/>
                      </a:lnTo>
                      <a:lnTo>
                        <a:pt x="342" y="182"/>
                      </a:lnTo>
                      <a:lnTo>
                        <a:pt x="342" y="184"/>
                      </a:lnTo>
                      <a:lnTo>
                        <a:pt x="342" y="186"/>
                      </a:lnTo>
                      <a:lnTo>
                        <a:pt x="344" y="186"/>
                      </a:lnTo>
                      <a:lnTo>
                        <a:pt x="346" y="188"/>
                      </a:lnTo>
                      <a:lnTo>
                        <a:pt x="348" y="188"/>
                      </a:lnTo>
                      <a:lnTo>
                        <a:pt x="348" y="190"/>
                      </a:lnTo>
                      <a:lnTo>
                        <a:pt x="350" y="190"/>
                      </a:lnTo>
                      <a:lnTo>
                        <a:pt x="350" y="192"/>
                      </a:lnTo>
                      <a:lnTo>
                        <a:pt x="352" y="192"/>
                      </a:lnTo>
                      <a:lnTo>
                        <a:pt x="354" y="192"/>
                      </a:lnTo>
                      <a:lnTo>
                        <a:pt x="354" y="194"/>
                      </a:lnTo>
                      <a:lnTo>
                        <a:pt x="356" y="194"/>
                      </a:lnTo>
                      <a:lnTo>
                        <a:pt x="358" y="194"/>
                      </a:lnTo>
                      <a:lnTo>
                        <a:pt x="360" y="196"/>
                      </a:lnTo>
                      <a:lnTo>
                        <a:pt x="364" y="196"/>
                      </a:lnTo>
                      <a:lnTo>
                        <a:pt x="366" y="200"/>
                      </a:lnTo>
                      <a:lnTo>
                        <a:pt x="368" y="202"/>
                      </a:lnTo>
                      <a:lnTo>
                        <a:pt x="370" y="206"/>
                      </a:lnTo>
                      <a:lnTo>
                        <a:pt x="374" y="206"/>
                      </a:lnTo>
                      <a:lnTo>
                        <a:pt x="374" y="210"/>
                      </a:lnTo>
                      <a:lnTo>
                        <a:pt x="376" y="210"/>
                      </a:lnTo>
                      <a:lnTo>
                        <a:pt x="376" y="214"/>
                      </a:lnTo>
                      <a:lnTo>
                        <a:pt x="378" y="214"/>
                      </a:lnTo>
                      <a:lnTo>
                        <a:pt x="380" y="214"/>
                      </a:lnTo>
                      <a:lnTo>
                        <a:pt x="382" y="214"/>
                      </a:lnTo>
                      <a:lnTo>
                        <a:pt x="384" y="216"/>
                      </a:lnTo>
                      <a:lnTo>
                        <a:pt x="384" y="218"/>
                      </a:lnTo>
                      <a:lnTo>
                        <a:pt x="386" y="218"/>
                      </a:lnTo>
                      <a:lnTo>
                        <a:pt x="386" y="220"/>
                      </a:lnTo>
                      <a:lnTo>
                        <a:pt x="392" y="222"/>
                      </a:lnTo>
                      <a:lnTo>
                        <a:pt x="394" y="222"/>
                      </a:lnTo>
                      <a:lnTo>
                        <a:pt x="392" y="218"/>
                      </a:lnTo>
                      <a:lnTo>
                        <a:pt x="390" y="218"/>
                      </a:lnTo>
                      <a:lnTo>
                        <a:pt x="388" y="218"/>
                      </a:lnTo>
                      <a:lnTo>
                        <a:pt x="386" y="216"/>
                      </a:lnTo>
                      <a:lnTo>
                        <a:pt x="386" y="214"/>
                      </a:lnTo>
                      <a:lnTo>
                        <a:pt x="386" y="212"/>
                      </a:lnTo>
                      <a:lnTo>
                        <a:pt x="384" y="210"/>
                      </a:lnTo>
                      <a:lnTo>
                        <a:pt x="382" y="210"/>
                      </a:lnTo>
                      <a:lnTo>
                        <a:pt x="382" y="208"/>
                      </a:lnTo>
                      <a:lnTo>
                        <a:pt x="380" y="208"/>
                      </a:lnTo>
                      <a:lnTo>
                        <a:pt x="380" y="206"/>
                      </a:lnTo>
                      <a:lnTo>
                        <a:pt x="378" y="206"/>
                      </a:lnTo>
                      <a:lnTo>
                        <a:pt x="376" y="204"/>
                      </a:lnTo>
                      <a:lnTo>
                        <a:pt x="374" y="202"/>
                      </a:lnTo>
                      <a:lnTo>
                        <a:pt x="370" y="198"/>
                      </a:lnTo>
                      <a:lnTo>
                        <a:pt x="368" y="196"/>
                      </a:lnTo>
                      <a:lnTo>
                        <a:pt x="370" y="196"/>
                      </a:lnTo>
                      <a:lnTo>
                        <a:pt x="370" y="194"/>
                      </a:lnTo>
                      <a:lnTo>
                        <a:pt x="372" y="194"/>
                      </a:lnTo>
                      <a:lnTo>
                        <a:pt x="372" y="196"/>
                      </a:lnTo>
                      <a:lnTo>
                        <a:pt x="374" y="196"/>
                      </a:lnTo>
                      <a:lnTo>
                        <a:pt x="376" y="198"/>
                      </a:lnTo>
                      <a:lnTo>
                        <a:pt x="376" y="200"/>
                      </a:lnTo>
                      <a:lnTo>
                        <a:pt x="376" y="202"/>
                      </a:lnTo>
                      <a:lnTo>
                        <a:pt x="378" y="202"/>
                      </a:lnTo>
                      <a:lnTo>
                        <a:pt x="380" y="202"/>
                      </a:lnTo>
                      <a:lnTo>
                        <a:pt x="382" y="202"/>
                      </a:lnTo>
                      <a:lnTo>
                        <a:pt x="384" y="204"/>
                      </a:lnTo>
                      <a:lnTo>
                        <a:pt x="384" y="206"/>
                      </a:lnTo>
                      <a:lnTo>
                        <a:pt x="386" y="208"/>
                      </a:lnTo>
                      <a:lnTo>
                        <a:pt x="388" y="208"/>
                      </a:lnTo>
                      <a:lnTo>
                        <a:pt x="388" y="210"/>
                      </a:lnTo>
                      <a:lnTo>
                        <a:pt x="390" y="210"/>
                      </a:lnTo>
                      <a:lnTo>
                        <a:pt x="392" y="212"/>
                      </a:lnTo>
                      <a:lnTo>
                        <a:pt x="396" y="212"/>
                      </a:lnTo>
                      <a:lnTo>
                        <a:pt x="398" y="214"/>
                      </a:lnTo>
                      <a:lnTo>
                        <a:pt x="404" y="216"/>
                      </a:lnTo>
                      <a:lnTo>
                        <a:pt x="408" y="222"/>
                      </a:lnTo>
                      <a:lnTo>
                        <a:pt x="406" y="222"/>
                      </a:lnTo>
                      <a:lnTo>
                        <a:pt x="404" y="222"/>
                      </a:lnTo>
                      <a:lnTo>
                        <a:pt x="404" y="224"/>
                      </a:lnTo>
                      <a:lnTo>
                        <a:pt x="402" y="224"/>
                      </a:lnTo>
                      <a:lnTo>
                        <a:pt x="404" y="224"/>
                      </a:lnTo>
                      <a:lnTo>
                        <a:pt x="404" y="226"/>
                      </a:lnTo>
                      <a:lnTo>
                        <a:pt x="406" y="226"/>
                      </a:lnTo>
                      <a:lnTo>
                        <a:pt x="406" y="228"/>
                      </a:lnTo>
                      <a:lnTo>
                        <a:pt x="408" y="228"/>
                      </a:lnTo>
                      <a:lnTo>
                        <a:pt x="408" y="230"/>
                      </a:lnTo>
                      <a:lnTo>
                        <a:pt x="410" y="230"/>
                      </a:lnTo>
                      <a:lnTo>
                        <a:pt x="412" y="230"/>
                      </a:lnTo>
                      <a:lnTo>
                        <a:pt x="414" y="230"/>
                      </a:lnTo>
                      <a:lnTo>
                        <a:pt x="416" y="228"/>
                      </a:lnTo>
                      <a:lnTo>
                        <a:pt x="422" y="228"/>
                      </a:lnTo>
                      <a:lnTo>
                        <a:pt x="426" y="228"/>
                      </a:lnTo>
                      <a:lnTo>
                        <a:pt x="428" y="224"/>
                      </a:lnTo>
                      <a:lnTo>
                        <a:pt x="430" y="220"/>
                      </a:lnTo>
                      <a:lnTo>
                        <a:pt x="432" y="220"/>
                      </a:lnTo>
                      <a:lnTo>
                        <a:pt x="432" y="222"/>
                      </a:lnTo>
                      <a:lnTo>
                        <a:pt x="434" y="222"/>
                      </a:lnTo>
                      <a:lnTo>
                        <a:pt x="434" y="224"/>
                      </a:lnTo>
                      <a:lnTo>
                        <a:pt x="442" y="220"/>
                      </a:lnTo>
                      <a:lnTo>
                        <a:pt x="442" y="222"/>
                      </a:lnTo>
                      <a:lnTo>
                        <a:pt x="442" y="224"/>
                      </a:lnTo>
                      <a:lnTo>
                        <a:pt x="440" y="226"/>
                      </a:lnTo>
                      <a:lnTo>
                        <a:pt x="438" y="234"/>
                      </a:lnTo>
                      <a:lnTo>
                        <a:pt x="442" y="242"/>
                      </a:lnTo>
                      <a:lnTo>
                        <a:pt x="442" y="240"/>
                      </a:lnTo>
                      <a:lnTo>
                        <a:pt x="442" y="238"/>
                      </a:lnTo>
                      <a:lnTo>
                        <a:pt x="442" y="234"/>
                      </a:lnTo>
                      <a:lnTo>
                        <a:pt x="444" y="232"/>
                      </a:lnTo>
                      <a:lnTo>
                        <a:pt x="444" y="230"/>
                      </a:lnTo>
                      <a:close/>
                      <a:moveTo>
                        <a:pt x="270" y="62"/>
                      </a:moveTo>
                      <a:lnTo>
                        <a:pt x="272" y="64"/>
                      </a:lnTo>
                      <a:lnTo>
                        <a:pt x="276" y="64"/>
                      </a:lnTo>
                      <a:lnTo>
                        <a:pt x="278" y="68"/>
                      </a:lnTo>
                      <a:lnTo>
                        <a:pt x="280" y="62"/>
                      </a:lnTo>
                      <a:lnTo>
                        <a:pt x="282" y="68"/>
                      </a:lnTo>
                      <a:lnTo>
                        <a:pt x="284" y="66"/>
                      </a:lnTo>
                      <a:lnTo>
                        <a:pt x="288" y="68"/>
                      </a:lnTo>
                      <a:lnTo>
                        <a:pt x="292" y="68"/>
                      </a:lnTo>
                      <a:lnTo>
                        <a:pt x="294" y="66"/>
                      </a:lnTo>
                      <a:lnTo>
                        <a:pt x="298" y="64"/>
                      </a:lnTo>
                      <a:lnTo>
                        <a:pt x="294" y="62"/>
                      </a:lnTo>
                      <a:lnTo>
                        <a:pt x="292" y="58"/>
                      </a:lnTo>
                      <a:lnTo>
                        <a:pt x="286" y="58"/>
                      </a:lnTo>
                      <a:lnTo>
                        <a:pt x="286" y="56"/>
                      </a:lnTo>
                      <a:lnTo>
                        <a:pt x="282" y="54"/>
                      </a:lnTo>
                      <a:lnTo>
                        <a:pt x="280" y="54"/>
                      </a:lnTo>
                      <a:lnTo>
                        <a:pt x="278" y="56"/>
                      </a:lnTo>
                      <a:lnTo>
                        <a:pt x="278" y="60"/>
                      </a:lnTo>
                      <a:lnTo>
                        <a:pt x="276" y="60"/>
                      </a:lnTo>
                      <a:lnTo>
                        <a:pt x="272" y="60"/>
                      </a:lnTo>
                      <a:lnTo>
                        <a:pt x="270" y="62"/>
                      </a:lnTo>
                      <a:close/>
                      <a:moveTo>
                        <a:pt x="264" y="54"/>
                      </a:moveTo>
                      <a:lnTo>
                        <a:pt x="264" y="56"/>
                      </a:lnTo>
                      <a:lnTo>
                        <a:pt x="262" y="56"/>
                      </a:lnTo>
                      <a:lnTo>
                        <a:pt x="262" y="58"/>
                      </a:lnTo>
                      <a:lnTo>
                        <a:pt x="264" y="58"/>
                      </a:lnTo>
                      <a:lnTo>
                        <a:pt x="264" y="60"/>
                      </a:lnTo>
                      <a:lnTo>
                        <a:pt x="262" y="62"/>
                      </a:lnTo>
                      <a:lnTo>
                        <a:pt x="264" y="62"/>
                      </a:lnTo>
                      <a:lnTo>
                        <a:pt x="264" y="66"/>
                      </a:lnTo>
                      <a:lnTo>
                        <a:pt x="268" y="68"/>
                      </a:lnTo>
                      <a:lnTo>
                        <a:pt x="268" y="64"/>
                      </a:lnTo>
                      <a:lnTo>
                        <a:pt x="270" y="64"/>
                      </a:lnTo>
                      <a:lnTo>
                        <a:pt x="268" y="60"/>
                      </a:lnTo>
                      <a:lnTo>
                        <a:pt x="268" y="58"/>
                      </a:lnTo>
                      <a:lnTo>
                        <a:pt x="268" y="56"/>
                      </a:lnTo>
                      <a:lnTo>
                        <a:pt x="266" y="54"/>
                      </a:lnTo>
                      <a:lnTo>
                        <a:pt x="264" y="54"/>
                      </a:lnTo>
                      <a:close/>
                      <a:moveTo>
                        <a:pt x="288" y="52"/>
                      </a:moveTo>
                      <a:lnTo>
                        <a:pt x="294" y="50"/>
                      </a:lnTo>
                      <a:lnTo>
                        <a:pt x="294" y="54"/>
                      </a:lnTo>
                      <a:lnTo>
                        <a:pt x="298" y="50"/>
                      </a:lnTo>
                      <a:lnTo>
                        <a:pt x="302" y="56"/>
                      </a:lnTo>
                      <a:lnTo>
                        <a:pt x="306" y="54"/>
                      </a:lnTo>
                      <a:lnTo>
                        <a:pt x="306" y="48"/>
                      </a:lnTo>
                      <a:lnTo>
                        <a:pt x="308" y="46"/>
                      </a:lnTo>
                      <a:lnTo>
                        <a:pt x="314" y="46"/>
                      </a:lnTo>
                      <a:lnTo>
                        <a:pt x="318" y="48"/>
                      </a:lnTo>
                      <a:lnTo>
                        <a:pt x="320" y="42"/>
                      </a:lnTo>
                      <a:lnTo>
                        <a:pt x="324" y="44"/>
                      </a:lnTo>
                      <a:lnTo>
                        <a:pt x="322" y="40"/>
                      </a:lnTo>
                      <a:lnTo>
                        <a:pt x="320" y="40"/>
                      </a:lnTo>
                      <a:lnTo>
                        <a:pt x="314" y="40"/>
                      </a:lnTo>
                      <a:lnTo>
                        <a:pt x="308" y="38"/>
                      </a:lnTo>
                      <a:lnTo>
                        <a:pt x="304" y="40"/>
                      </a:lnTo>
                      <a:lnTo>
                        <a:pt x="300" y="42"/>
                      </a:lnTo>
                      <a:lnTo>
                        <a:pt x="294" y="42"/>
                      </a:lnTo>
                      <a:lnTo>
                        <a:pt x="290" y="46"/>
                      </a:lnTo>
                      <a:lnTo>
                        <a:pt x="288" y="46"/>
                      </a:lnTo>
                      <a:lnTo>
                        <a:pt x="288" y="50"/>
                      </a:lnTo>
                      <a:lnTo>
                        <a:pt x="288" y="52"/>
                      </a:lnTo>
                      <a:close/>
                      <a:moveTo>
                        <a:pt x="324" y="48"/>
                      </a:moveTo>
                      <a:lnTo>
                        <a:pt x="322" y="48"/>
                      </a:lnTo>
                      <a:lnTo>
                        <a:pt x="322" y="50"/>
                      </a:lnTo>
                      <a:lnTo>
                        <a:pt x="324" y="52"/>
                      </a:lnTo>
                      <a:lnTo>
                        <a:pt x="326" y="52"/>
                      </a:lnTo>
                      <a:lnTo>
                        <a:pt x="328" y="52"/>
                      </a:lnTo>
                      <a:lnTo>
                        <a:pt x="332" y="54"/>
                      </a:lnTo>
                      <a:lnTo>
                        <a:pt x="332" y="50"/>
                      </a:lnTo>
                      <a:lnTo>
                        <a:pt x="334" y="50"/>
                      </a:lnTo>
                      <a:lnTo>
                        <a:pt x="336" y="50"/>
                      </a:lnTo>
                      <a:lnTo>
                        <a:pt x="338" y="50"/>
                      </a:lnTo>
                      <a:lnTo>
                        <a:pt x="338" y="48"/>
                      </a:lnTo>
                      <a:lnTo>
                        <a:pt x="336" y="48"/>
                      </a:lnTo>
                      <a:lnTo>
                        <a:pt x="334" y="48"/>
                      </a:lnTo>
                      <a:lnTo>
                        <a:pt x="332" y="48"/>
                      </a:lnTo>
                      <a:lnTo>
                        <a:pt x="332" y="46"/>
                      </a:lnTo>
                      <a:lnTo>
                        <a:pt x="328" y="44"/>
                      </a:lnTo>
                      <a:lnTo>
                        <a:pt x="324" y="48"/>
                      </a:lnTo>
                      <a:close/>
                      <a:moveTo>
                        <a:pt x="264" y="50"/>
                      </a:moveTo>
                      <a:lnTo>
                        <a:pt x="264" y="50"/>
                      </a:lnTo>
                      <a:lnTo>
                        <a:pt x="264" y="48"/>
                      </a:lnTo>
                      <a:lnTo>
                        <a:pt x="262" y="48"/>
                      </a:lnTo>
                      <a:lnTo>
                        <a:pt x="262" y="46"/>
                      </a:lnTo>
                      <a:lnTo>
                        <a:pt x="260" y="48"/>
                      </a:lnTo>
                      <a:lnTo>
                        <a:pt x="260" y="50"/>
                      </a:lnTo>
                      <a:lnTo>
                        <a:pt x="260" y="52"/>
                      </a:lnTo>
                      <a:lnTo>
                        <a:pt x="262" y="52"/>
                      </a:lnTo>
                      <a:lnTo>
                        <a:pt x="262" y="54"/>
                      </a:lnTo>
                      <a:lnTo>
                        <a:pt x="264" y="54"/>
                      </a:lnTo>
                      <a:lnTo>
                        <a:pt x="264" y="52"/>
                      </a:lnTo>
                      <a:lnTo>
                        <a:pt x="266" y="52"/>
                      </a:lnTo>
                      <a:lnTo>
                        <a:pt x="264" y="50"/>
                      </a:lnTo>
                      <a:close/>
                      <a:moveTo>
                        <a:pt x="254" y="32"/>
                      </a:moveTo>
                      <a:lnTo>
                        <a:pt x="254" y="32"/>
                      </a:lnTo>
                      <a:lnTo>
                        <a:pt x="256" y="36"/>
                      </a:lnTo>
                      <a:lnTo>
                        <a:pt x="256" y="38"/>
                      </a:lnTo>
                      <a:lnTo>
                        <a:pt x="260" y="38"/>
                      </a:lnTo>
                      <a:lnTo>
                        <a:pt x="262" y="38"/>
                      </a:lnTo>
                      <a:lnTo>
                        <a:pt x="262" y="36"/>
                      </a:lnTo>
                      <a:lnTo>
                        <a:pt x="260" y="36"/>
                      </a:lnTo>
                      <a:lnTo>
                        <a:pt x="258" y="34"/>
                      </a:lnTo>
                      <a:lnTo>
                        <a:pt x="260" y="34"/>
                      </a:lnTo>
                      <a:lnTo>
                        <a:pt x="256" y="32"/>
                      </a:lnTo>
                      <a:lnTo>
                        <a:pt x="256" y="30"/>
                      </a:lnTo>
                      <a:lnTo>
                        <a:pt x="254" y="28"/>
                      </a:lnTo>
                      <a:lnTo>
                        <a:pt x="254" y="30"/>
                      </a:lnTo>
                      <a:lnTo>
                        <a:pt x="254" y="32"/>
                      </a:lnTo>
                      <a:close/>
                      <a:moveTo>
                        <a:pt x="272" y="54"/>
                      </a:moveTo>
                      <a:lnTo>
                        <a:pt x="274" y="56"/>
                      </a:lnTo>
                      <a:lnTo>
                        <a:pt x="268" y="50"/>
                      </a:lnTo>
                      <a:lnTo>
                        <a:pt x="268" y="52"/>
                      </a:lnTo>
                      <a:lnTo>
                        <a:pt x="268" y="54"/>
                      </a:lnTo>
                      <a:lnTo>
                        <a:pt x="272" y="54"/>
                      </a:lnTo>
                      <a:close/>
                      <a:moveTo>
                        <a:pt x="284" y="38"/>
                      </a:moveTo>
                      <a:lnTo>
                        <a:pt x="284" y="38"/>
                      </a:lnTo>
                      <a:lnTo>
                        <a:pt x="284" y="36"/>
                      </a:lnTo>
                      <a:lnTo>
                        <a:pt x="280" y="36"/>
                      </a:lnTo>
                      <a:lnTo>
                        <a:pt x="280" y="38"/>
                      </a:lnTo>
                      <a:lnTo>
                        <a:pt x="282" y="38"/>
                      </a:lnTo>
                      <a:lnTo>
                        <a:pt x="284" y="38"/>
                      </a:lnTo>
                      <a:close/>
                      <a:moveTo>
                        <a:pt x="260" y="30"/>
                      </a:moveTo>
                      <a:lnTo>
                        <a:pt x="258" y="30"/>
                      </a:lnTo>
                      <a:lnTo>
                        <a:pt x="258" y="32"/>
                      </a:lnTo>
                      <a:lnTo>
                        <a:pt x="260" y="32"/>
                      </a:lnTo>
                      <a:lnTo>
                        <a:pt x="260" y="30"/>
                      </a:lnTo>
                      <a:close/>
                      <a:moveTo>
                        <a:pt x="254" y="32"/>
                      </a:moveTo>
                      <a:lnTo>
                        <a:pt x="254" y="32"/>
                      </a:lnTo>
                      <a:lnTo>
                        <a:pt x="252" y="32"/>
                      </a:lnTo>
                      <a:lnTo>
                        <a:pt x="254" y="32"/>
                      </a:lnTo>
                      <a:close/>
                      <a:moveTo>
                        <a:pt x="298" y="32"/>
                      </a:moveTo>
                      <a:lnTo>
                        <a:pt x="300" y="32"/>
                      </a:lnTo>
                      <a:lnTo>
                        <a:pt x="296" y="32"/>
                      </a:lnTo>
                      <a:lnTo>
                        <a:pt x="298" y="32"/>
                      </a:lnTo>
                      <a:close/>
                      <a:moveTo>
                        <a:pt x="104" y="178"/>
                      </a:moveTo>
                      <a:lnTo>
                        <a:pt x="104" y="178"/>
                      </a:lnTo>
                      <a:close/>
                      <a:moveTo>
                        <a:pt x="200" y="96"/>
                      </a:moveTo>
                      <a:lnTo>
                        <a:pt x="202" y="92"/>
                      </a:lnTo>
                      <a:lnTo>
                        <a:pt x="202" y="90"/>
                      </a:lnTo>
                      <a:lnTo>
                        <a:pt x="206" y="88"/>
                      </a:lnTo>
                      <a:lnTo>
                        <a:pt x="204" y="94"/>
                      </a:lnTo>
                      <a:lnTo>
                        <a:pt x="210" y="94"/>
                      </a:lnTo>
                      <a:lnTo>
                        <a:pt x="214" y="98"/>
                      </a:lnTo>
                      <a:lnTo>
                        <a:pt x="214" y="94"/>
                      </a:lnTo>
                      <a:lnTo>
                        <a:pt x="216" y="94"/>
                      </a:lnTo>
                      <a:lnTo>
                        <a:pt x="214" y="92"/>
                      </a:lnTo>
                      <a:lnTo>
                        <a:pt x="210" y="92"/>
                      </a:lnTo>
                      <a:lnTo>
                        <a:pt x="212" y="90"/>
                      </a:lnTo>
                      <a:lnTo>
                        <a:pt x="210" y="88"/>
                      </a:lnTo>
                      <a:lnTo>
                        <a:pt x="206" y="88"/>
                      </a:lnTo>
                      <a:lnTo>
                        <a:pt x="210" y="86"/>
                      </a:lnTo>
                      <a:lnTo>
                        <a:pt x="208" y="82"/>
                      </a:lnTo>
                      <a:lnTo>
                        <a:pt x="204" y="82"/>
                      </a:lnTo>
                      <a:lnTo>
                        <a:pt x="204" y="80"/>
                      </a:lnTo>
                      <a:lnTo>
                        <a:pt x="198" y="80"/>
                      </a:lnTo>
                      <a:lnTo>
                        <a:pt x="196" y="78"/>
                      </a:lnTo>
                      <a:lnTo>
                        <a:pt x="196" y="80"/>
                      </a:lnTo>
                      <a:lnTo>
                        <a:pt x="194" y="80"/>
                      </a:lnTo>
                      <a:lnTo>
                        <a:pt x="192" y="80"/>
                      </a:lnTo>
                      <a:lnTo>
                        <a:pt x="188" y="80"/>
                      </a:lnTo>
                      <a:lnTo>
                        <a:pt x="188" y="76"/>
                      </a:lnTo>
                      <a:lnTo>
                        <a:pt x="184" y="76"/>
                      </a:lnTo>
                      <a:lnTo>
                        <a:pt x="182" y="76"/>
                      </a:lnTo>
                      <a:lnTo>
                        <a:pt x="182" y="74"/>
                      </a:lnTo>
                      <a:lnTo>
                        <a:pt x="184" y="72"/>
                      </a:lnTo>
                      <a:lnTo>
                        <a:pt x="186" y="72"/>
                      </a:lnTo>
                      <a:lnTo>
                        <a:pt x="188" y="70"/>
                      </a:lnTo>
                      <a:lnTo>
                        <a:pt x="186" y="68"/>
                      </a:lnTo>
                      <a:lnTo>
                        <a:pt x="184" y="68"/>
                      </a:lnTo>
                      <a:lnTo>
                        <a:pt x="182" y="68"/>
                      </a:lnTo>
                      <a:lnTo>
                        <a:pt x="180" y="68"/>
                      </a:lnTo>
                      <a:lnTo>
                        <a:pt x="180" y="66"/>
                      </a:lnTo>
                      <a:lnTo>
                        <a:pt x="178" y="64"/>
                      </a:lnTo>
                      <a:lnTo>
                        <a:pt x="180" y="64"/>
                      </a:lnTo>
                      <a:lnTo>
                        <a:pt x="180" y="62"/>
                      </a:lnTo>
                      <a:lnTo>
                        <a:pt x="176" y="62"/>
                      </a:lnTo>
                      <a:lnTo>
                        <a:pt x="180" y="58"/>
                      </a:lnTo>
                      <a:lnTo>
                        <a:pt x="180" y="56"/>
                      </a:lnTo>
                      <a:lnTo>
                        <a:pt x="178" y="56"/>
                      </a:lnTo>
                      <a:lnTo>
                        <a:pt x="178" y="52"/>
                      </a:lnTo>
                      <a:lnTo>
                        <a:pt x="180" y="52"/>
                      </a:lnTo>
                      <a:lnTo>
                        <a:pt x="176" y="50"/>
                      </a:lnTo>
                      <a:lnTo>
                        <a:pt x="176" y="54"/>
                      </a:lnTo>
                      <a:lnTo>
                        <a:pt x="176" y="56"/>
                      </a:lnTo>
                      <a:lnTo>
                        <a:pt x="174" y="60"/>
                      </a:lnTo>
                      <a:lnTo>
                        <a:pt x="172" y="60"/>
                      </a:lnTo>
                      <a:lnTo>
                        <a:pt x="170" y="60"/>
                      </a:lnTo>
                      <a:lnTo>
                        <a:pt x="168" y="60"/>
                      </a:lnTo>
                      <a:lnTo>
                        <a:pt x="170" y="58"/>
                      </a:lnTo>
                      <a:lnTo>
                        <a:pt x="168" y="56"/>
                      </a:lnTo>
                      <a:lnTo>
                        <a:pt x="164" y="56"/>
                      </a:lnTo>
                      <a:lnTo>
                        <a:pt x="166" y="54"/>
                      </a:lnTo>
                      <a:lnTo>
                        <a:pt x="170" y="50"/>
                      </a:lnTo>
                      <a:lnTo>
                        <a:pt x="170" y="48"/>
                      </a:lnTo>
                      <a:lnTo>
                        <a:pt x="174" y="48"/>
                      </a:lnTo>
                      <a:lnTo>
                        <a:pt x="168" y="48"/>
                      </a:lnTo>
                      <a:lnTo>
                        <a:pt x="170" y="46"/>
                      </a:lnTo>
                      <a:lnTo>
                        <a:pt x="170" y="44"/>
                      </a:lnTo>
                      <a:lnTo>
                        <a:pt x="172" y="40"/>
                      </a:lnTo>
                      <a:lnTo>
                        <a:pt x="170" y="40"/>
                      </a:lnTo>
                      <a:lnTo>
                        <a:pt x="168" y="40"/>
                      </a:lnTo>
                      <a:lnTo>
                        <a:pt x="166" y="40"/>
                      </a:lnTo>
                      <a:lnTo>
                        <a:pt x="166" y="38"/>
                      </a:lnTo>
                      <a:lnTo>
                        <a:pt x="168" y="38"/>
                      </a:lnTo>
                      <a:lnTo>
                        <a:pt x="170" y="38"/>
                      </a:lnTo>
                      <a:lnTo>
                        <a:pt x="172" y="38"/>
                      </a:lnTo>
                      <a:lnTo>
                        <a:pt x="174" y="38"/>
                      </a:lnTo>
                      <a:lnTo>
                        <a:pt x="178" y="40"/>
                      </a:lnTo>
                      <a:lnTo>
                        <a:pt x="180" y="42"/>
                      </a:lnTo>
                      <a:lnTo>
                        <a:pt x="180" y="38"/>
                      </a:lnTo>
                      <a:lnTo>
                        <a:pt x="182" y="36"/>
                      </a:lnTo>
                      <a:lnTo>
                        <a:pt x="186" y="36"/>
                      </a:lnTo>
                      <a:lnTo>
                        <a:pt x="188" y="34"/>
                      </a:lnTo>
                      <a:lnTo>
                        <a:pt x="190" y="32"/>
                      </a:lnTo>
                      <a:lnTo>
                        <a:pt x="194" y="34"/>
                      </a:lnTo>
                      <a:lnTo>
                        <a:pt x="194" y="32"/>
                      </a:lnTo>
                      <a:lnTo>
                        <a:pt x="196" y="32"/>
                      </a:lnTo>
                      <a:lnTo>
                        <a:pt x="198" y="32"/>
                      </a:lnTo>
                      <a:lnTo>
                        <a:pt x="200" y="30"/>
                      </a:lnTo>
                      <a:lnTo>
                        <a:pt x="202" y="30"/>
                      </a:lnTo>
                      <a:lnTo>
                        <a:pt x="200" y="26"/>
                      </a:lnTo>
                      <a:lnTo>
                        <a:pt x="198" y="28"/>
                      </a:lnTo>
                      <a:lnTo>
                        <a:pt x="192" y="30"/>
                      </a:lnTo>
                      <a:lnTo>
                        <a:pt x="192" y="32"/>
                      </a:lnTo>
                      <a:lnTo>
                        <a:pt x="188" y="32"/>
                      </a:lnTo>
                      <a:lnTo>
                        <a:pt x="186" y="32"/>
                      </a:lnTo>
                      <a:lnTo>
                        <a:pt x="184" y="32"/>
                      </a:lnTo>
                      <a:lnTo>
                        <a:pt x="182" y="32"/>
                      </a:lnTo>
                      <a:lnTo>
                        <a:pt x="182" y="30"/>
                      </a:lnTo>
                      <a:lnTo>
                        <a:pt x="182" y="28"/>
                      </a:lnTo>
                      <a:lnTo>
                        <a:pt x="180" y="26"/>
                      </a:lnTo>
                      <a:lnTo>
                        <a:pt x="178" y="26"/>
                      </a:lnTo>
                      <a:lnTo>
                        <a:pt x="174" y="26"/>
                      </a:lnTo>
                      <a:lnTo>
                        <a:pt x="170" y="24"/>
                      </a:lnTo>
                      <a:lnTo>
                        <a:pt x="168" y="26"/>
                      </a:lnTo>
                      <a:lnTo>
                        <a:pt x="166" y="28"/>
                      </a:lnTo>
                      <a:lnTo>
                        <a:pt x="164" y="30"/>
                      </a:lnTo>
                      <a:lnTo>
                        <a:pt x="162" y="28"/>
                      </a:lnTo>
                      <a:lnTo>
                        <a:pt x="162" y="26"/>
                      </a:lnTo>
                      <a:lnTo>
                        <a:pt x="160" y="24"/>
                      </a:lnTo>
                      <a:lnTo>
                        <a:pt x="162" y="22"/>
                      </a:lnTo>
                      <a:lnTo>
                        <a:pt x="164" y="20"/>
                      </a:lnTo>
                      <a:lnTo>
                        <a:pt x="166" y="18"/>
                      </a:lnTo>
                      <a:lnTo>
                        <a:pt x="168" y="18"/>
                      </a:lnTo>
                      <a:lnTo>
                        <a:pt x="168" y="20"/>
                      </a:lnTo>
                      <a:lnTo>
                        <a:pt x="170" y="22"/>
                      </a:lnTo>
                      <a:lnTo>
                        <a:pt x="172" y="24"/>
                      </a:lnTo>
                      <a:lnTo>
                        <a:pt x="172" y="20"/>
                      </a:lnTo>
                      <a:lnTo>
                        <a:pt x="174" y="22"/>
                      </a:lnTo>
                      <a:lnTo>
                        <a:pt x="172" y="18"/>
                      </a:lnTo>
                      <a:lnTo>
                        <a:pt x="174" y="18"/>
                      </a:lnTo>
                      <a:lnTo>
                        <a:pt x="178" y="18"/>
                      </a:lnTo>
                      <a:lnTo>
                        <a:pt x="178" y="16"/>
                      </a:lnTo>
                      <a:lnTo>
                        <a:pt x="180" y="16"/>
                      </a:lnTo>
                      <a:lnTo>
                        <a:pt x="184" y="18"/>
                      </a:lnTo>
                      <a:lnTo>
                        <a:pt x="184" y="16"/>
                      </a:lnTo>
                      <a:lnTo>
                        <a:pt x="184" y="14"/>
                      </a:lnTo>
                      <a:lnTo>
                        <a:pt x="188" y="12"/>
                      </a:lnTo>
                      <a:lnTo>
                        <a:pt x="190" y="14"/>
                      </a:lnTo>
                      <a:lnTo>
                        <a:pt x="192" y="14"/>
                      </a:lnTo>
                      <a:lnTo>
                        <a:pt x="196" y="14"/>
                      </a:lnTo>
                      <a:lnTo>
                        <a:pt x="194" y="18"/>
                      </a:lnTo>
                      <a:lnTo>
                        <a:pt x="196" y="20"/>
                      </a:lnTo>
                      <a:lnTo>
                        <a:pt x="198" y="22"/>
                      </a:lnTo>
                      <a:lnTo>
                        <a:pt x="200" y="22"/>
                      </a:lnTo>
                      <a:lnTo>
                        <a:pt x="198" y="18"/>
                      </a:lnTo>
                      <a:lnTo>
                        <a:pt x="200" y="16"/>
                      </a:lnTo>
                      <a:lnTo>
                        <a:pt x="202" y="14"/>
                      </a:lnTo>
                      <a:lnTo>
                        <a:pt x="200" y="14"/>
                      </a:lnTo>
                      <a:lnTo>
                        <a:pt x="202" y="12"/>
                      </a:lnTo>
                      <a:lnTo>
                        <a:pt x="200" y="12"/>
                      </a:lnTo>
                      <a:lnTo>
                        <a:pt x="198" y="10"/>
                      </a:lnTo>
                      <a:lnTo>
                        <a:pt x="200" y="8"/>
                      </a:lnTo>
                      <a:lnTo>
                        <a:pt x="202" y="6"/>
                      </a:lnTo>
                      <a:lnTo>
                        <a:pt x="206" y="8"/>
                      </a:lnTo>
                      <a:lnTo>
                        <a:pt x="208" y="8"/>
                      </a:lnTo>
                      <a:lnTo>
                        <a:pt x="210" y="6"/>
                      </a:lnTo>
                      <a:lnTo>
                        <a:pt x="212" y="8"/>
                      </a:lnTo>
                      <a:lnTo>
                        <a:pt x="216" y="8"/>
                      </a:lnTo>
                      <a:lnTo>
                        <a:pt x="218" y="6"/>
                      </a:lnTo>
                      <a:lnTo>
                        <a:pt x="220" y="8"/>
                      </a:lnTo>
                      <a:lnTo>
                        <a:pt x="224" y="8"/>
                      </a:lnTo>
                      <a:lnTo>
                        <a:pt x="226" y="6"/>
                      </a:lnTo>
                      <a:lnTo>
                        <a:pt x="230" y="8"/>
                      </a:lnTo>
                      <a:lnTo>
                        <a:pt x="228" y="4"/>
                      </a:lnTo>
                      <a:lnTo>
                        <a:pt x="230" y="6"/>
                      </a:lnTo>
                      <a:lnTo>
                        <a:pt x="234" y="4"/>
                      </a:lnTo>
                      <a:lnTo>
                        <a:pt x="234" y="2"/>
                      </a:lnTo>
                      <a:lnTo>
                        <a:pt x="236" y="2"/>
                      </a:lnTo>
                      <a:lnTo>
                        <a:pt x="222" y="0"/>
                      </a:lnTo>
                      <a:lnTo>
                        <a:pt x="200" y="2"/>
                      </a:lnTo>
                      <a:lnTo>
                        <a:pt x="180" y="6"/>
                      </a:lnTo>
                      <a:lnTo>
                        <a:pt x="158" y="10"/>
                      </a:lnTo>
                      <a:lnTo>
                        <a:pt x="138" y="18"/>
                      </a:lnTo>
                      <a:lnTo>
                        <a:pt x="120" y="26"/>
                      </a:lnTo>
                      <a:lnTo>
                        <a:pt x="102" y="36"/>
                      </a:lnTo>
                      <a:lnTo>
                        <a:pt x="86" y="48"/>
                      </a:lnTo>
                      <a:lnTo>
                        <a:pt x="70" y="62"/>
                      </a:lnTo>
                      <a:lnTo>
                        <a:pt x="72" y="62"/>
                      </a:lnTo>
                      <a:lnTo>
                        <a:pt x="70" y="68"/>
                      </a:lnTo>
                      <a:lnTo>
                        <a:pt x="68" y="66"/>
                      </a:lnTo>
                      <a:lnTo>
                        <a:pt x="68" y="68"/>
                      </a:lnTo>
                      <a:lnTo>
                        <a:pt x="66" y="68"/>
                      </a:lnTo>
                      <a:lnTo>
                        <a:pt x="64" y="70"/>
                      </a:lnTo>
                      <a:lnTo>
                        <a:pt x="60" y="74"/>
                      </a:lnTo>
                      <a:lnTo>
                        <a:pt x="56" y="78"/>
                      </a:lnTo>
                      <a:lnTo>
                        <a:pt x="56" y="76"/>
                      </a:lnTo>
                      <a:lnTo>
                        <a:pt x="44" y="90"/>
                      </a:lnTo>
                      <a:lnTo>
                        <a:pt x="34" y="106"/>
                      </a:lnTo>
                      <a:lnTo>
                        <a:pt x="24" y="122"/>
                      </a:lnTo>
                      <a:lnTo>
                        <a:pt x="18" y="138"/>
                      </a:lnTo>
                      <a:lnTo>
                        <a:pt x="10" y="156"/>
                      </a:lnTo>
                      <a:lnTo>
                        <a:pt x="6" y="174"/>
                      </a:lnTo>
                      <a:lnTo>
                        <a:pt x="2" y="192"/>
                      </a:lnTo>
                      <a:lnTo>
                        <a:pt x="0" y="212"/>
                      </a:lnTo>
                      <a:lnTo>
                        <a:pt x="2" y="210"/>
                      </a:lnTo>
                      <a:lnTo>
                        <a:pt x="4" y="206"/>
                      </a:lnTo>
                      <a:lnTo>
                        <a:pt x="2" y="200"/>
                      </a:lnTo>
                      <a:lnTo>
                        <a:pt x="4" y="198"/>
                      </a:lnTo>
                      <a:lnTo>
                        <a:pt x="6" y="200"/>
                      </a:lnTo>
                      <a:lnTo>
                        <a:pt x="6" y="198"/>
                      </a:lnTo>
                      <a:lnTo>
                        <a:pt x="6" y="196"/>
                      </a:lnTo>
                      <a:lnTo>
                        <a:pt x="6" y="194"/>
                      </a:lnTo>
                      <a:lnTo>
                        <a:pt x="4" y="188"/>
                      </a:lnTo>
                      <a:lnTo>
                        <a:pt x="4" y="186"/>
                      </a:lnTo>
                      <a:lnTo>
                        <a:pt x="6" y="184"/>
                      </a:lnTo>
                      <a:lnTo>
                        <a:pt x="6" y="186"/>
                      </a:lnTo>
                      <a:lnTo>
                        <a:pt x="12" y="186"/>
                      </a:lnTo>
                      <a:lnTo>
                        <a:pt x="14" y="182"/>
                      </a:lnTo>
                      <a:lnTo>
                        <a:pt x="14" y="180"/>
                      </a:lnTo>
                      <a:lnTo>
                        <a:pt x="12" y="178"/>
                      </a:lnTo>
                      <a:lnTo>
                        <a:pt x="16" y="176"/>
                      </a:lnTo>
                      <a:lnTo>
                        <a:pt x="14" y="178"/>
                      </a:lnTo>
                      <a:lnTo>
                        <a:pt x="16" y="180"/>
                      </a:lnTo>
                      <a:lnTo>
                        <a:pt x="18" y="178"/>
                      </a:lnTo>
                      <a:lnTo>
                        <a:pt x="20" y="176"/>
                      </a:lnTo>
                      <a:lnTo>
                        <a:pt x="22" y="174"/>
                      </a:lnTo>
                      <a:lnTo>
                        <a:pt x="22" y="168"/>
                      </a:lnTo>
                      <a:lnTo>
                        <a:pt x="24" y="168"/>
                      </a:lnTo>
                      <a:lnTo>
                        <a:pt x="22" y="170"/>
                      </a:lnTo>
                      <a:lnTo>
                        <a:pt x="22" y="172"/>
                      </a:lnTo>
                      <a:lnTo>
                        <a:pt x="22" y="174"/>
                      </a:lnTo>
                      <a:lnTo>
                        <a:pt x="22" y="178"/>
                      </a:lnTo>
                      <a:lnTo>
                        <a:pt x="20" y="182"/>
                      </a:lnTo>
                      <a:lnTo>
                        <a:pt x="22" y="184"/>
                      </a:lnTo>
                      <a:lnTo>
                        <a:pt x="20" y="184"/>
                      </a:lnTo>
                      <a:lnTo>
                        <a:pt x="22" y="188"/>
                      </a:lnTo>
                      <a:lnTo>
                        <a:pt x="20" y="194"/>
                      </a:lnTo>
                      <a:lnTo>
                        <a:pt x="18" y="200"/>
                      </a:lnTo>
                      <a:lnTo>
                        <a:pt x="18" y="202"/>
                      </a:lnTo>
                      <a:lnTo>
                        <a:pt x="18" y="204"/>
                      </a:lnTo>
                      <a:lnTo>
                        <a:pt x="18" y="206"/>
                      </a:lnTo>
                      <a:lnTo>
                        <a:pt x="16" y="208"/>
                      </a:lnTo>
                      <a:lnTo>
                        <a:pt x="14" y="210"/>
                      </a:lnTo>
                      <a:lnTo>
                        <a:pt x="12" y="212"/>
                      </a:lnTo>
                      <a:lnTo>
                        <a:pt x="12" y="214"/>
                      </a:lnTo>
                      <a:lnTo>
                        <a:pt x="10" y="216"/>
                      </a:lnTo>
                      <a:lnTo>
                        <a:pt x="12" y="216"/>
                      </a:lnTo>
                      <a:lnTo>
                        <a:pt x="12" y="218"/>
                      </a:lnTo>
                      <a:lnTo>
                        <a:pt x="12" y="222"/>
                      </a:lnTo>
                      <a:lnTo>
                        <a:pt x="10" y="224"/>
                      </a:lnTo>
                      <a:lnTo>
                        <a:pt x="8" y="226"/>
                      </a:lnTo>
                      <a:lnTo>
                        <a:pt x="10" y="230"/>
                      </a:lnTo>
                      <a:lnTo>
                        <a:pt x="10" y="234"/>
                      </a:lnTo>
                      <a:lnTo>
                        <a:pt x="8" y="240"/>
                      </a:lnTo>
                      <a:lnTo>
                        <a:pt x="12" y="248"/>
                      </a:lnTo>
                      <a:lnTo>
                        <a:pt x="10" y="252"/>
                      </a:lnTo>
                      <a:lnTo>
                        <a:pt x="10" y="260"/>
                      </a:lnTo>
                      <a:lnTo>
                        <a:pt x="12" y="264"/>
                      </a:lnTo>
                      <a:lnTo>
                        <a:pt x="14" y="270"/>
                      </a:lnTo>
                      <a:lnTo>
                        <a:pt x="14" y="278"/>
                      </a:lnTo>
                      <a:lnTo>
                        <a:pt x="16" y="282"/>
                      </a:lnTo>
                      <a:lnTo>
                        <a:pt x="18" y="282"/>
                      </a:lnTo>
                      <a:lnTo>
                        <a:pt x="16" y="286"/>
                      </a:lnTo>
                      <a:lnTo>
                        <a:pt x="20" y="288"/>
                      </a:lnTo>
                      <a:lnTo>
                        <a:pt x="18" y="292"/>
                      </a:lnTo>
                      <a:lnTo>
                        <a:pt x="22" y="294"/>
                      </a:lnTo>
                      <a:lnTo>
                        <a:pt x="22" y="298"/>
                      </a:lnTo>
                      <a:lnTo>
                        <a:pt x="24" y="302"/>
                      </a:lnTo>
                      <a:lnTo>
                        <a:pt x="26" y="306"/>
                      </a:lnTo>
                      <a:lnTo>
                        <a:pt x="26" y="308"/>
                      </a:lnTo>
                      <a:lnTo>
                        <a:pt x="26" y="310"/>
                      </a:lnTo>
                      <a:lnTo>
                        <a:pt x="28" y="312"/>
                      </a:lnTo>
                      <a:lnTo>
                        <a:pt x="30" y="316"/>
                      </a:lnTo>
                      <a:lnTo>
                        <a:pt x="34" y="318"/>
                      </a:lnTo>
                      <a:lnTo>
                        <a:pt x="34" y="320"/>
                      </a:lnTo>
                      <a:lnTo>
                        <a:pt x="38" y="322"/>
                      </a:lnTo>
                      <a:lnTo>
                        <a:pt x="40" y="326"/>
                      </a:lnTo>
                      <a:lnTo>
                        <a:pt x="42" y="326"/>
                      </a:lnTo>
                      <a:lnTo>
                        <a:pt x="44" y="330"/>
                      </a:lnTo>
                      <a:lnTo>
                        <a:pt x="46" y="330"/>
                      </a:lnTo>
                      <a:lnTo>
                        <a:pt x="48" y="332"/>
                      </a:lnTo>
                      <a:lnTo>
                        <a:pt x="50" y="334"/>
                      </a:lnTo>
                      <a:lnTo>
                        <a:pt x="54" y="336"/>
                      </a:lnTo>
                      <a:lnTo>
                        <a:pt x="56" y="340"/>
                      </a:lnTo>
                      <a:lnTo>
                        <a:pt x="60" y="340"/>
                      </a:lnTo>
                      <a:lnTo>
                        <a:pt x="62" y="344"/>
                      </a:lnTo>
                      <a:lnTo>
                        <a:pt x="62" y="346"/>
                      </a:lnTo>
                      <a:lnTo>
                        <a:pt x="64" y="346"/>
                      </a:lnTo>
                      <a:lnTo>
                        <a:pt x="64" y="344"/>
                      </a:lnTo>
                      <a:lnTo>
                        <a:pt x="66" y="344"/>
                      </a:lnTo>
                      <a:lnTo>
                        <a:pt x="68" y="344"/>
                      </a:lnTo>
                      <a:lnTo>
                        <a:pt x="70" y="344"/>
                      </a:lnTo>
                      <a:lnTo>
                        <a:pt x="72" y="344"/>
                      </a:lnTo>
                      <a:lnTo>
                        <a:pt x="68" y="342"/>
                      </a:lnTo>
                      <a:lnTo>
                        <a:pt x="66" y="342"/>
                      </a:lnTo>
                      <a:lnTo>
                        <a:pt x="62" y="340"/>
                      </a:lnTo>
                      <a:lnTo>
                        <a:pt x="60" y="338"/>
                      </a:lnTo>
                      <a:lnTo>
                        <a:pt x="56" y="338"/>
                      </a:lnTo>
                      <a:lnTo>
                        <a:pt x="54" y="334"/>
                      </a:lnTo>
                      <a:lnTo>
                        <a:pt x="48" y="330"/>
                      </a:lnTo>
                      <a:lnTo>
                        <a:pt x="46" y="330"/>
                      </a:lnTo>
                      <a:lnTo>
                        <a:pt x="46" y="326"/>
                      </a:lnTo>
                      <a:lnTo>
                        <a:pt x="44" y="326"/>
                      </a:lnTo>
                      <a:lnTo>
                        <a:pt x="42" y="326"/>
                      </a:lnTo>
                      <a:lnTo>
                        <a:pt x="40" y="324"/>
                      </a:lnTo>
                      <a:lnTo>
                        <a:pt x="40" y="322"/>
                      </a:lnTo>
                      <a:lnTo>
                        <a:pt x="40" y="320"/>
                      </a:lnTo>
                      <a:lnTo>
                        <a:pt x="38" y="320"/>
                      </a:lnTo>
                      <a:lnTo>
                        <a:pt x="36" y="320"/>
                      </a:lnTo>
                      <a:lnTo>
                        <a:pt x="36" y="318"/>
                      </a:lnTo>
                      <a:lnTo>
                        <a:pt x="34" y="318"/>
                      </a:lnTo>
                      <a:lnTo>
                        <a:pt x="34" y="316"/>
                      </a:lnTo>
                      <a:lnTo>
                        <a:pt x="34" y="314"/>
                      </a:lnTo>
                      <a:lnTo>
                        <a:pt x="32" y="312"/>
                      </a:lnTo>
                      <a:lnTo>
                        <a:pt x="30" y="310"/>
                      </a:lnTo>
                      <a:lnTo>
                        <a:pt x="28" y="306"/>
                      </a:lnTo>
                      <a:lnTo>
                        <a:pt x="28" y="304"/>
                      </a:lnTo>
                      <a:lnTo>
                        <a:pt x="30" y="302"/>
                      </a:lnTo>
                      <a:lnTo>
                        <a:pt x="30" y="300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4"/>
                      </a:lnTo>
                      <a:lnTo>
                        <a:pt x="24" y="292"/>
                      </a:lnTo>
                      <a:lnTo>
                        <a:pt x="24" y="288"/>
                      </a:lnTo>
                      <a:lnTo>
                        <a:pt x="24" y="286"/>
                      </a:lnTo>
                      <a:lnTo>
                        <a:pt x="22" y="280"/>
                      </a:lnTo>
                      <a:lnTo>
                        <a:pt x="24" y="276"/>
                      </a:lnTo>
                      <a:lnTo>
                        <a:pt x="22" y="274"/>
                      </a:lnTo>
                      <a:lnTo>
                        <a:pt x="22" y="270"/>
                      </a:lnTo>
                      <a:lnTo>
                        <a:pt x="22" y="264"/>
                      </a:lnTo>
                      <a:lnTo>
                        <a:pt x="20" y="260"/>
                      </a:lnTo>
                      <a:lnTo>
                        <a:pt x="22" y="256"/>
                      </a:lnTo>
                      <a:lnTo>
                        <a:pt x="20" y="252"/>
                      </a:lnTo>
                      <a:lnTo>
                        <a:pt x="20" y="248"/>
                      </a:lnTo>
                      <a:lnTo>
                        <a:pt x="18" y="244"/>
                      </a:lnTo>
                      <a:lnTo>
                        <a:pt x="18" y="242"/>
                      </a:lnTo>
                      <a:lnTo>
                        <a:pt x="18" y="240"/>
                      </a:lnTo>
                      <a:lnTo>
                        <a:pt x="18" y="238"/>
                      </a:lnTo>
                      <a:lnTo>
                        <a:pt x="18" y="234"/>
                      </a:lnTo>
                      <a:lnTo>
                        <a:pt x="18" y="232"/>
                      </a:lnTo>
                      <a:lnTo>
                        <a:pt x="22" y="232"/>
                      </a:lnTo>
                      <a:lnTo>
                        <a:pt x="24" y="234"/>
                      </a:lnTo>
                      <a:lnTo>
                        <a:pt x="24" y="238"/>
                      </a:lnTo>
                      <a:lnTo>
                        <a:pt x="22" y="240"/>
                      </a:lnTo>
                      <a:lnTo>
                        <a:pt x="24" y="242"/>
                      </a:lnTo>
                      <a:lnTo>
                        <a:pt x="26" y="244"/>
                      </a:lnTo>
                      <a:lnTo>
                        <a:pt x="24" y="246"/>
                      </a:lnTo>
                      <a:lnTo>
                        <a:pt x="24" y="248"/>
                      </a:lnTo>
                      <a:lnTo>
                        <a:pt x="24" y="252"/>
                      </a:lnTo>
                      <a:lnTo>
                        <a:pt x="24" y="254"/>
                      </a:lnTo>
                      <a:lnTo>
                        <a:pt x="26" y="256"/>
                      </a:lnTo>
                      <a:lnTo>
                        <a:pt x="28" y="256"/>
                      </a:lnTo>
                      <a:lnTo>
                        <a:pt x="30" y="252"/>
                      </a:lnTo>
                      <a:lnTo>
                        <a:pt x="36" y="252"/>
                      </a:lnTo>
                      <a:lnTo>
                        <a:pt x="34" y="246"/>
                      </a:lnTo>
                      <a:lnTo>
                        <a:pt x="36" y="246"/>
                      </a:lnTo>
                      <a:lnTo>
                        <a:pt x="38" y="240"/>
                      </a:lnTo>
                      <a:lnTo>
                        <a:pt x="34" y="238"/>
                      </a:lnTo>
                      <a:lnTo>
                        <a:pt x="36" y="232"/>
                      </a:lnTo>
                      <a:lnTo>
                        <a:pt x="34" y="230"/>
                      </a:lnTo>
                      <a:lnTo>
                        <a:pt x="34" y="224"/>
                      </a:lnTo>
                      <a:lnTo>
                        <a:pt x="34" y="218"/>
                      </a:lnTo>
                      <a:lnTo>
                        <a:pt x="36" y="218"/>
                      </a:lnTo>
                      <a:lnTo>
                        <a:pt x="36" y="214"/>
                      </a:lnTo>
                      <a:lnTo>
                        <a:pt x="40" y="212"/>
                      </a:lnTo>
                      <a:lnTo>
                        <a:pt x="42" y="216"/>
                      </a:lnTo>
                      <a:lnTo>
                        <a:pt x="44" y="218"/>
                      </a:lnTo>
                      <a:lnTo>
                        <a:pt x="42" y="224"/>
                      </a:lnTo>
                      <a:lnTo>
                        <a:pt x="40" y="226"/>
                      </a:lnTo>
                      <a:lnTo>
                        <a:pt x="38" y="226"/>
                      </a:lnTo>
                      <a:lnTo>
                        <a:pt x="40" y="226"/>
                      </a:lnTo>
                      <a:lnTo>
                        <a:pt x="40" y="230"/>
                      </a:lnTo>
                      <a:lnTo>
                        <a:pt x="42" y="230"/>
                      </a:lnTo>
                      <a:lnTo>
                        <a:pt x="44" y="226"/>
                      </a:lnTo>
                      <a:lnTo>
                        <a:pt x="46" y="226"/>
                      </a:lnTo>
                      <a:lnTo>
                        <a:pt x="46" y="220"/>
                      </a:lnTo>
                      <a:lnTo>
                        <a:pt x="50" y="220"/>
                      </a:lnTo>
                      <a:lnTo>
                        <a:pt x="52" y="218"/>
                      </a:lnTo>
                      <a:lnTo>
                        <a:pt x="54" y="220"/>
                      </a:lnTo>
                      <a:lnTo>
                        <a:pt x="58" y="222"/>
                      </a:lnTo>
                      <a:lnTo>
                        <a:pt x="64" y="222"/>
                      </a:lnTo>
                      <a:lnTo>
                        <a:pt x="72" y="218"/>
                      </a:lnTo>
                      <a:lnTo>
                        <a:pt x="74" y="216"/>
                      </a:lnTo>
                      <a:lnTo>
                        <a:pt x="76" y="212"/>
                      </a:lnTo>
                      <a:lnTo>
                        <a:pt x="82" y="212"/>
                      </a:lnTo>
                      <a:lnTo>
                        <a:pt x="84" y="206"/>
                      </a:lnTo>
                      <a:lnTo>
                        <a:pt x="84" y="204"/>
                      </a:lnTo>
                      <a:lnTo>
                        <a:pt x="82" y="202"/>
                      </a:lnTo>
                      <a:lnTo>
                        <a:pt x="84" y="202"/>
                      </a:lnTo>
                      <a:lnTo>
                        <a:pt x="84" y="200"/>
                      </a:lnTo>
                      <a:lnTo>
                        <a:pt x="82" y="196"/>
                      </a:lnTo>
                      <a:lnTo>
                        <a:pt x="84" y="196"/>
                      </a:lnTo>
                      <a:lnTo>
                        <a:pt x="86" y="196"/>
                      </a:lnTo>
                      <a:lnTo>
                        <a:pt x="88" y="196"/>
                      </a:lnTo>
                      <a:lnTo>
                        <a:pt x="88" y="194"/>
                      </a:lnTo>
                      <a:lnTo>
                        <a:pt x="86" y="194"/>
                      </a:lnTo>
                      <a:lnTo>
                        <a:pt x="86" y="190"/>
                      </a:lnTo>
                      <a:lnTo>
                        <a:pt x="84" y="190"/>
                      </a:lnTo>
                      <a:lnTo>
                        <a:pt x="86" y="188"/>
                      </a:lnTo>
                      <a:lnTo>
                        <a:pt x="88" y="186"/>
                      </a:lnTo>
                      <a:lnTo>
                        <a:pt x="86" y="186"/>
                      </a:lnTo>
                      <a:lnTo>
                        <a:pt x="86" y="184"/>
                      </a:lnTo>
                      <a:lnTo>
                        <a:pt x="84" y="184"/>
                      </a:lnTo>
                      <a:lnTo>
                        <a:pt x="84" y="182"/>
                      </a:lnTo>
                      <a:lnTo>
                        <a:pt x="88" y="182"/>
                      </a:lnTo>
                      <a:lnTo>
                        <a:pt x="88" y="180"/>
                      </a:lnTo>
                      <a:lnTo>
                        <a:pt x="90" y="178"/>
                      </a:lnTo>
                      <a:lnTo>
                        <a:pt x="92" y="178"/>
                      </a:lnTo>
                      <a:lnTo>
                        <a:pt x="94" y="178"/>
                      </a:lnTo>
                      <a:lnTo>
                        <a:pt x="96" y="178"/>
                      </a:lnTo>
                      <a:lnTo>
                        <a:pt x="96" y="176"/>
                      </a:lnTo>
                      <a:lnTo>
                        <a:pt x="92" y="174"/>
                      </a:lnTo>
                      <a:lnTo>
                        <a:pt x="90" y="174"/>
                      </a:lnTo>
                      <a:lnTo>
                        <a:pt x="88" y="172"/>
                      </a:lnTo>
                      <a:lnTo>
                        <a:pt x="88" y="168"/>
                      </a:lnTo>
                      <a:lnTo>
                        <a:pt x="88" y="166"/>
                      </a:lnTo>
                      <a:lnTo>
                        <a:pt x="88" y="164"/>
                      </a:lnTo>
                      <a:lnTo>
                        <a:pt x="90" y="164"/>
                      </a:lnTo>
                      <a:lnTo>
                        <a:pt x="94" y="166"/>
                      </a:lnTo>
                      <a:lnTo>
                        <a:pt x="96" y="164"/>
                      </a:lnTo>
                      <a:lnTo>
                        <a:pt x="98" y="162"/>
                      </a:lnTo>
                      <a:lnTo>
                        <a:pt x="100" y="160"/>
                      </a:lnTo>
                      <a:lnTo>
                        <a:pt x="102" y="160"/>
                      </a:lnTo>
                      <a:lnTo>
                        <a:pt x="104" y="160"/>
                      </a:lnTo>
                      <a:lnTo>
                        <a:pt x="104" y="162"/>
                      </a:lnTo>
                      <a:lnTo>
                        <a:pt x="102" y="164"/>
                      </a:lnTo>
                      <a:lnTo>
                        <a:pt x="98" y="166"/>
                      </a:lnTo>
                      <a:lnTo>
                        <a:pt x="96" y="172"/>
                      </a:lnTo>
                      <a:lnTo>
                        <a:pt x="98" y="170"/>
                      </a:lnTo>
                      <a:lnTo>
                        <a:pt x="102" y="168"/>
                      </a:lnTo>
                      <a:lnTo>
                        <a:pt x="108" y="170"/>
                      </a:lnTo>
                      <a:lnTo>
                        <a:pt x="110" y="172"/>
                      </a:lnTo>
                      <a:lnTo>
                        <a:pt x="108" y="172"/>
                      </a:lnTo>
                      <a:lnTo>
                        <a:pt x="108" y="174"/>
                      </a:lnTo>
                      <a:lnTo>
                        <a:pt x="106" y="176"/>
                      </a:lnTo>
                      <a:lnTo>
                        <a:pt x="104" y="178"/>
                      </a:lnTo>
                      <a:lnTo>
                        <a:pt x="106" y="178"/>
                      </a:lnTo>
                      <a:lnTo>
                        <a:pt x="108" y="178"/>
                      </a:lnTo>
                      <a:lnTo>
                        <a:pt x="108" y="182"/>
                      </a:lnTo>
                      <a:lnTo>
                        <a:pt x="106" y="186"/>
                      </a:lnTo>
                      <a:lnTo>
                        <a:pt x="104" y="188"/>
                      </a:lnTo>
                      <a:lnTo>
                        <a:pt x="102" y="190"/>
                      </a:lnTo>
                      <a:lnTo>
                        <a:pt x="102" y="192"/>
                      </a:lnTo>
                      <a:lnTo>
                        <a:pt x="104" y="192"/>
                      </a:lnTo>
                      <a:lnTo>
                        <a:pt x="106" y="192"/>
                      </a:lnTo>
                      <a:lnTo>
                        <a:pt x="108" y="192"/>
                      </a:lnTo>
                      <a:lnTo>
                        <a:pt x="108" y="194"/>
                      </a:lnTo>
                      <a:lnTo>
                        <a:pt x="110" y="194"/>
                      </a:lnTo>
                      <a:lnTo>
                        <a:pt x="110" y="196"/>
                      </a:lnTo>
                      <a:lnTo>
                        <a:pt x="112" y="194"/>
                      </a:lnTo>
                      <a:lnTo>
                        <a:pt x="112" y="192"/>
                      </a:lnTo>
                      <a:lnTo>
                        <a:pt x="112" y="190"/>
                      </a:lnTo>
                      <a:lnTo>
                        <a:pt x="112" y="188"/>
                      </a:lnTo>
                      <a:lnTo>
                        <a:pt x="114" y="188"/>
                      </a:lnTo>
                      <a:lnTo>
                        <a:pt x="114" y="186"/>
                      </a:lnTo>
                      <a:lnTo>
                        <a:pt x="112" y="184"/>
                      </a:lnTo>
                      <a:lnTo>
                        <a:pt x="112" y="182"/>
                      </a:lnTo>
                      <a:lnTo>
                        <a:pt x="116" y="180"/>
                      </a:lnTo>
                      <a:lnTo>
                        <a:pt x="114" y="176"/>
                      </a:lnTo>
                      <a:lnTo>
                        <a:pt x="112" y="176"/>
                      </a:lnTo>
                      <a:lnTo>
                        <a:pt x="114" y="172"/>
                      </a:lnTo>
                      <a:lnTo>
                        <a:pt x="114" y="166"/>
                      </a:lnTo>
                      <a:lnTo>
                        <a:pt x="118" y="166"/>
                      </a:lnTo>
                      <a:lnTo>
                        <a:pt x="120" y="164"/>
                      </a:lnTo>
                      <a:lnTo>
                        <a:pt x="122" y="168"/>
                      </a:lnTo>
                      <a:lnTo>
                        <a:pt x="126" y="168"/>
                      </a:lnTo>
                      <a:lnTo>
                        <a:pt x="130" y="166"/>
                      </a:lnTo>
                      <a:lnTo>
                        <a:pt x="134" y="164"/>
                      </a:lnTo>
                      <a:lnTo>
                        <a:pt x="140" y="160"/>
                      </a:lnTo>
                      <a:lnTo>
                        <a:pt x="142" y="156"/>
                      </a:lnTo>
                      <a:lnTo>
                        <a:pt x="142" y="154"/>
                      </a:lnTo>
                      <a:lnTo>
                        <a:pt x="144" y="154"/>
                      </a:lnTo>
                      <a:lnTo>
                        <a:pt x="144" y="152"/>
                      </a:lnTo>
                      <a:lnTo>
                        <a:pt x="146" y="152"/>
                      </a:lnTo>
                      <a:lnTo>
                        <a:pt x="146" y="150"/>
                      </a:lnTo>
                      <a:lnTo>
                        <a:pt x="146" y="148"/>
                      </a:lnTo>
                      <a:lnTo>
                        <a:pt x="144" y="148"/>
                      </a:lnTo>
                      <a:lnTo>
                        <a:pt x="146" y="144"/>
                      </a:lnTo>
                      <a:lnTo>
                        <a:pt x="144" y="146"/>
                      </a:lnTo>
                      <a:lnTo>
                        <a:pt x="144" y="144"/>
                      </a:lnTo>
                      <a:lnTo>
                        <a:pt x="144" y="142"/>
                      </a:lnTo>
                      <a:lnTo>
                        <a:pt x="142" y="142"/>
                      </a:lnTo>
                      <a:lnTo>
                        <a:pt x="138" y="142"/>
                      </a:lnTo>
                      <a:lnTo>
                        <a:pt x="136" y="142"/>
                      </a:lnTo>
                      <a:lnTo>
                        <a:pt x="134" y="144"/>
                      </a:lnTo>
                      <a:lnTo>
                        <a:pt x="132" y="148"/>
                      </a:lnTo>
                      <a:lnTo>
                        <a:pt x="126" y="146"/>
                      </a:lnTo>
                      <a:lnTo>
                        <a:pt x="124" y="144"/>
                      </a:lnTo>
                      <a:lnTo>
                        <a:pt x="130" y="146"/>
                      </a:lnTo>
                      <a:lnTo>
                        <a:pt x="134" y="142"/>
                      </a:lnTo>
                      <a:lnTo>
                        <a:pt x="136" y="140"/>
                      </a:lnTo>
                      <a:lnTo>
                        <a:pt x="142" y="140"/>
                      </a:lnTo>
                      <a:lnTo>
                        <a:pt x="144" y="136"/>
                      </a:lnTo>
                      <a:lnTo>
                        <a:pt x="144" y="134"/>
                      </a:lnTo>
                      <a:lnTo>
                        <a:pt x="146" y="132"/>
                      </a:lnTo>
                      <a:lnTo>
                        <a:pt x="144" y="130"/>
                      </a:lnTo>
                      <a:lnTo>
                        <a:pt x="144" y="128"/>
                      </a:lnTo>
                      <a:lnTo>
                        <a:pt x="144" y="126"/>
                      </a:lnTo>
                      <a:lnTo>
                        <a:pt x="142" y="126"/>
                      </a:lnTo>
                      <a:lnTo>
                        <a:pt x="144" y="124"/>
                      </a:lnTo>
                      <a:lnTo>
                        <a:pt x="146" y="124"/>
                      </a:lnTo>
                      <a:lnTo>
                        <a:pt x="148" y="124"/>
                      </a:lnTo>
                      <a:lnTo>
                        <a:pt x="150" y="124"/>
                      </a:lnTo>
                      <a:lnTo>
                        <a:pt x="152" y="122"/>
                      </a:lnTo>
                      <a:lnTo>
                        <a:pt x="152" y="120"/>
                      </a:lnTo>
                      <a:lnTo>
                        <a:pt x="154" y="120"/>
                      </a:lnTo>
                      <a:lnTo>
                        <a:pt x="156" y="118"/>
                      </a:lnTo>
                      <a:lnTo>
                        <a:pt x="160" y="116"/>
                      </a:lnTo>
                      <a:lnTo>
                        <a:pt x="162" y="116"/>
                      </a:lnTo>
                      <a:lnTo>
                        <a:pt x="164" y="116"/>
                      </a:lnTo>
                      <a:lnTo>
                        <a:pt x="166" y="116"/>
                      </a:lnTo>
                      <a:lnTo>
                        <a:pt x="170" y="120"/>
                      </a:lnTo>
                      <a:lnTo>
                        <a:pt x="172" y="116"/>
                      </a:lnTo>
                      <a:lnTo>
                        <a:pt x="174" y="112"/>
                      </a:lnTo>
                      <a:lnTo>
                        <a:pt x="176" y="112"/>
                      </a:lnTo>
                      <a:lnTo>
                        <a:pt x="180" y="114"/>
                      </a:lnTo>
                      <a:lnTo>
                        <a:pt x="184" y="112"/>
                      </a:lnTo>
                      <a:lnTo>
                        <a:pt x="184" y="116"/>
                      </a:lnTo>
                      <a:lnTo>
                        <a:pt x="176" y="120"/>
                      </a:lnTo>
                      <a:lnTo>
                        <a:pt x="172" y="124"/>
                      </a:lnTo>
                      <a:lnTo>
                        <a:pt x="172" y="126"/>
                      </a:lnTo>
                      <a:lnTo>
                        <a:pt x="172" y="128"/>
                      </a:lnTo>
                      <a:lnTo>
                        <a:pt x="172" y="130"/>
                      </a:lnTo>
                      <a:lnTo>
                        <a:pt x="170" y="130"/>
                      </a:lnTo>
                      <a:lnTo>
                        <a:pt x="170" y="132"/>
                      </a:lnTo>
                      <a:lnTo>
                        <a:pt x="170" y="134"/>
                      </a:lnTo>
                      <a:lnTo>
                        <a:pt x="172" y="134"/>
                      </a:lnTo>
                      <a:lnTo>
                        <a:pt x="172" y="136"/>
                      </a:lnTo>
                      <a:lnTo>
                        <a:pt x="172" y="140"/>
                      </a:lnTo>
                      <a:lnTo>
                        <a:pt x="172" y="142"/>
                      </a:lnTo>
                      <a:lnTo>
                        <a:pt x="168" y="146"/>
                      </a:lnTo>
                      <a:lnTo>
                        <a:pt x="168" y="148"/>
                      </a:lnTo>
                      <a:lnTo>
                        <a:pt x="168" y="152"/>
                      </a:lnTo>
                      <a:lnTo>
                        <a:pt x="168" y="150"/>
                      </a:lnTo>
                      <a:lnTo>
                        <a:pt x="170" y="150"/>
                      </a:lnTo>
                      <a:lnTo>
                        <a:pt x="170" y="148"/>
                      </a:lnTo>
                      <a:lnTo>
                        <a:pt x="170" y="146"/>
                      </a:lnTo>
                      <a:lnTo>
                        <a:pt x="172" y="146"/>
                      </a:lnTo>
                      <a:lnTo>
                        <a:pt x="172" y="144"/>
                      </a:lnTo>
                      <a:lnTo>
                        <a:pt x="174" y="144"/>
                      </a:lnTo>
                      <a:lnTo>
                        <a:pt x="174" y="142"/>
                      </a:lnTo>
                      <a:lnTo>
                        <a:pt x="176" y="142"/>
                      </a:lnTo>
                      <a:lnTo>
                        <a:pt x="178" y="142"/>
                      </a:lnTo>
                      <a:lnTo>
                        <a:pt x="178" y="136"/>
                      </a:lnTo>
                      <a:lnTo>
                        <a:pt x="182" y="134"/>
                      </a:lnTo>
                      <a:lnTo>
                        <a:pt x="184" y="132"/>
                      </a:lnTo>
                      <a:lnTo>
                        <a:pt x="184" y="134"/>
                      </a:lnTo>
                      <a:lnTo>
                        <a:pt x="186" y="134"/>
                      </a:lnTo>
                      <a:lnTo>
                        <a:pt x="188" y="134"/>
                      </a:lnTo>
                      <a:lnTo>
                        <a:pt x="188" y="132"/>
                      </a:lnTo>
                      <a:lnTo>
                        <a:pt x="188" y="130"/>
                      </a:lnTo>
                      <a:lnTo>
                        <a:pt x="188" y="128"/>
                      </a:lnTo>
                      <a:lnTo>
                        <a:pt x="188" y="126"/>
                      </a:lnTo>
                      <a:lnTo>
                        <a:pt x="192" y="126"/>
                      </a:lnTo>
                      <a:lnTo>
                        <a:pt x="188" y="122"/>
                      </a:lnTo>
                      <a:lnTo>
                        <a:pt x="192" y="118"/>
                      </a:lnTo>
                      <a:lnTo>
                        <a:pt x="192" y="114"/>
                      </a:lnTo>
                      <a:lnTo>
                        <a:pt x="194" y="112"/>
                      </a:lnTo>
                      <a:lnTo>
                        <a:pt x="194" y="110"/>
                      </a:lnTo>
                      <a:lnTo>
                        <a:pt x="190" y="106"/>
                      </a:lnTo>
                      <a:lnTo>
                        <a:pt x="188" y="102"/>
                      </a:lnTo>
                      <a:lnTo>
                        <a:pt x="192" y="100"/>
                      </a:lnTo>
                      <a:lnTo>
                        <a:pt x="194" y="100"/>
                      </a:lnTo>
                      <a:lnTo>
                        <a:pt x="196" y="100"/>
                      </a:lnTo>
                      <a:lnTo>
                        <a:pt x="196" y="104"/>
                      </a:lnTo>
                      <a:lnTo>
                        <a:pt x="198" y="104"/>
                      </a:lnTo>
                      <a:lnTo>
                        <a:pt x="200" y="102"/>
                      </a:lnTo>
                      <a:lnTo>
                        <a:pt x="198" y="98"/>
                      </a:lnTo>
                      <a:lnTo>
                        <a:pt x="194" y="96"/>
                      </a:lnTo>
                      <a:lnTo>
                        <a:pt x="196" y="92"/>
                      </a:lnTo>
                      <a:lnTo>
                        <a:pt x="200" y="96"/>
                      </a:lnTo>
                      <a:close/>
                      <a:moveTo>
                        <a:pt x="78" y="222"/>
                      </a:moveTo>
                      <a:lnTo>
                        <a:pt x="76" y="222"/>
                      </a:lnTo>
                      <a:lnTo>
                        <a:pt x="74" y="222"/>
                      </a:lnTo>
                      <a:lnTo>
                        <a:pt x="72" y="224"/>
                      </a:lnTo>
                      <a:lnTo>
                        <a:pt x="72" y="226"/>
                      </a:lnTo>
                      <a:lnTo>
                        <a:pt x="70" y="228"/>
                      </a:lnTo>
                      <a:lnTo>
                        <a:pt x="70" y="230"/>
                      </a:lnTo>
                      <a:lnTo>
                        <a:pt x="70" y="232"/>
                      </a:lnTo>
                      <a:lnTo>
                        <a:pt x="72" y="232"/>
                      </a:lnTo>
                      <a:lnTo>
                        <a:pt x="74" y="230"/>
                      </a:lnTo>
                      <a:lnTo>
                        <a:pt x="74" y="228"/>
                      </a:lnTo>
                      <a:lnTo>
                        <a:pt x="76" y="228"/>
                      </a:lnTo>
                      <a:lnTo>
                        <a:pt x="78" y="228"/>
                      </a:lnTo>
                      <a:lnTo>
                        <a:pt x="80" y="228"/>
                      </a:lnTo>
                      <a:lnTo>
                        <a:pt x="80" y="226"/>
                      </a:lnTo>
                      <a:lnTo>
                        <a:pt x="78" y="224"/>
                      </a:lnTo>
                      <a:lnTo>
                        <a:pt x="78" y="222"/>
                      </a:lnTo>
                      <a:close/>
                      <a:moveTo>
                        <a:pt x="68" y="246"/>
                      </a:moveTo>
                      <a:lnTo>
                        <a:pt x="68" y="246"/>
                      </a:lnTo>
                      <a:lnTo>
                        <a:pt x="66" y="248"/>
                      </a:lnTo>
                      <a:lnTo>
                        <a:pt x="66" y="250"/>
                      </a:lnTo>
                      <a:lnTo>
                        <a:pt x="66" y="252"/>
                      </a:lnTo>
                      <a:lnTo>
                        <a:pt x="64" y="252"/>
                      </a:lnTo>
                      <a:lnTo>
                        <a:pt x="64" y="254"/>
                      </a:lnTo>
                      <a:lnTo>
                        <a:pt x="64" y="256"/>
                      </a:lnTo>
                      <a:lnTo>
                        <a:pt x="64" y="258"/>
                      </a:lnTo>
                      <a:lnTo>
                        <a:pt x="66" y="258"/>
                      </a:lnTo>
                      <a:lnTo>
                        <a:pt x="68" y="258"/>
                      </a:lnTo>
                      <a:lnTo>
                        <a:pt x="70" y="258"/>
                      </a:lnTo>
                      <a:lnTo>
                        <a:pt x="70" y="256"/>
                      </a:lnTo>
                      <a:lnTo>
                        <a:pt x="70" y="254"/>
                      </a:lnTo>
                      <a:lnTo>
                        <a:pt x="68" y="252"/>
                      </a:lnTo>
                      <a:lnTo>
                        <a:pt x="72" y="252"/>
                      </a:lnTo>
                      <a:lnTo>
                        <a:pt x="76" y="248"/>
                      </a:lnTo>
                      <a:lnTo>
                        <a:pt x="74" y="246"/>
                      </a:lnTo>
                      <a:lnTo>
                        <a:pt x="72" y="244"/>
                      </a:lnTo>
                      <a:lnTo>
                        <a:pt x="70" y="242"/>
                      </a:lnTo>
                      <a:lnTo>
                        <a:pt x="68" y="246"/>
                      </a:lnTo>
                      <a:close/>
                      <a:moveTo>
                        <a:pt x="52" y="280"/>
                      </a:moveTo>
                      <a:lnTo>
                        <a:pt x="54" y="278"/>
                      </a:lnTo>
                      <a:lnTo>
                        <a:pt x="56" y="278"/>
                      </a:lnTo>
                      <a:lnTo>
                        <a:pt x="58" y="274"/>
                      </a:lnTo>
                      <a:lnTo>
                        <a:pt x="62" y="274"/>
                      </a:lnTo>
                      <a:lnTo>
                        <a:pt x="60" y="268"/>
                      </a:lnTo>
                      <a:lnTo>
                        <a:pt x="58" y="270"/>
                      </a:lnTo>
                      <a:lnTo>
                        <a:pt x="54" y="272"/>
                      </a:lnTo>
                      <a:lnTo>
                        <a:pt x="52" y="274"/>
                      </a:lnTo>
                      <a:lnTo>
                        <a:pt x="52" y="276"/>
                      </a:lnTo>
                      <a:lnTo>
                        <a:pt x="52" y="278"/>
                      </a:lnTo>
                      <a:lnTo>
                        <a:pt x="52" y="280"/>
                      </a:lnTo>
                      <a:close/>
                      <a:moveTo>
                        <a:pt x="56" y="306"/>
                      </a:moveTo>
                      <a:lnTo>
                        <a:pt x="56" y="304"/>
                      </a:lnTo>
                      <a:lnTo>
                        <a:pt x="56" y="300"/>
                      </a:lnTo>
                      <a:lnTo>
                        <a:pt x="52" y="298"/>
                      </a:lnTo>
                      <a:lnTo>
                        <a:pt x="56" y="296"/>
                      </a:lnTo>
                      <a:lnTo>
                        <a:pt x="54" y="292"/>
                      </a:lnTo>
                      <a:lnTo>
                        <a:pt x="58" y="292"/>
                      </a:lnTo>
                      <a:lnTo>
                        <a:pt x="58" y="288"/>
                      </a:lnTo>
                      <a:lnTo>
                        <a:pt x="54" y="288"/>
                      </a:lnTo>
                      <a:lnTo>
                        <a:pt x="52" y="282"/>
                      </a:lnTo>
                      <a:lnTo>
                        <a:pt x="48" y="282"/>
                      </a:lnTo>
                      <a:lnTo>
                        <a:pt x="46" y="286"/>
                      </a:lnTo>
                      <a:lnTo>
                        <a:pt x="44" y="286"/>
                      </a:lnTo>
                      <a:lnTo>
                        <a:pt x="42" y="288"/>
                      </a:lnTo>
                      <a:lnTo>
                        <a:pt x="40" y="288"/>
                      </a:lnTo>
                      <a:lnTo>
                        <a:pt x="38" y="286"/>
                      </a:lnTo>
                      <a:lnTo>
                        <a:pt x="36" y="286"/>
                      </a:lnTo>
                      <a:lnTo>
                        <a:pt x="34" y="288"/>
                      </a:lnTo>
                      <a:lnTo>
                        <a:pt x="32" y="288"/>
                      </a:lnTo>
                      <a:lnTo>
                        <a:pt x="32" y="290"/>
                      </a:lnTo>
                      <a:lnTo>
                        <a:pt x="34" y="290"/>
                      </a:lnTo>
                      <a:lnTo>
                        <a:pt x="34" y="292"/>
                      </a:lnTo>
                      <a:lnTo>
                        <a:pt x="32" y="294"/>
                      </a:lnTo>
                      <a:lnTo>
                        <a:pt x="32" y="296"/>
                      </a:lnTo>
                      <a:lnTo>
                        <a:pt x="34" y="302"/>
                      </a:lnTo>
                      <a:lnTo>
                        <a:pt x="38" y="306"/>
                      </a:lnTo>
                      <a:lnTo>
                        <a:pt x="38" y="308"/>
                      </a:lnTo>
                      <a:lnTo>
                        <a:pt x="36" y="308"/>
                      </a:lnTo>
                      <a:lnTo>
                        <a:pt x="38" y="310"/>
                      </a:lnTo>
                      <a:lnTo>
                        <a:pt x="40" y="312"/>
                      </a:lnTo>
                      <a:lnTo>
                        <a:pt x="44" y="312"/>
                      </a:lnTo>
                      <a:lnTo>
                        <a:pt x="46" y="312"/>
                      </a:lnTo>
                      <a:lnTo>
                        <a:pt x="46" y="314"/>
                      </a:lnTo>
                      <a:lnTo>
                        <a:pt x="48" y="314"/>
                      </a:lnTo>
                      <a:lnTo>
                        <a:pt x="48" y="316"/>
                      </a:lnTo>
                      <a:lnTo>
                        <a:pt x="48" y="318"/>
                      </a:lnTo>
                      <a:lnTo>
                        <a:pt x="50" y="318"/>
                      </a:lnTo>
                      <a:lnTo>
                        <a:pt x="50" y="316"/>
                      </a:lnTo>
                      <a:lnTo>
                        <a:pt x="52" y="316"/>
                      </a:lnTo>
                      <a:lnTo>
                        <a:pt x="52" y="314"/>
                      </a:lnTo>
                      <a:lnTo>
                        <a:pt x="52" y="312"/>
                      </a:lnTo>
                      <a:lnTo>
                        <a:pt x="52" y="310"/>
                      </a:lnTo>
                      <a:lnTo>
                        <a:pt x="52" y="308"/>
                      </a:lnTo>
                      <a:lnTo>
                        <a:pt x="56" y="306"/>
                      </a:lnTo>
                      <a:close/>
                      <a:moveTo>
                        <a:pt x="68" y="334"/>
                      </a:moveTo>
                      <a:lnTo>
                        <a:pt x="68" y="334"/>
                      </a:lnTo>
                      <a:lnTo>
                        <a:pt x="70" y="334"/>
                      </a:lnTo>
                      <a:lnTo>
                        <a:pt x="72" y="334"/>
                      </a:lnTo>
                      <a:lnTo>
                        <a:pt x="70" y="330"/>
                      </a:lnTo>
                      <a:lnTo>
                        <a:pt x="72" y="328"/>
                      </a:lnTo>
                      <a:lnTo>
                        <a:pt x="72" y="326"/>
                      </a:lnTo>
                      <a:lnTo>
                        <a:pt x="70" y="326"/>
                      </a:lnTo>
                      <a:lnTo>
                        <a:pt x="68" y="326"/>
                      </a:lnTo>
                      <a:lnTo>
                        <a:pt x="68" y="324"/>
                      </a:lnTo>
                      <a:lnTo>
                        <a:pt x="66" y="324"/>
                      </a:lnTo>
                      <a:lnTo>
                        <a:pt x="64" y="324"/>
                      </a:lnTo>
                      <a:lnTo>
                        <a:pt x="64" y="326"/>
                      </a:lnTo>
                      <a:lnTo>
                        <a:pt x="64" y="324"/>
                      </a:lnTo>
                      <a:lnTo>
                        <a:pt x="64" y="322"/>
                      </a:lnTo>
                      <a:lnTo>
                        <a:pt x="60" y="320"/>
                      </a:lnTo>
                      <a:lnTo>
                        <a:pt x="68" y="320"/>
                      </a:lnTo>
                      <a:lnTo>
                        <a:pt x="70" y="316"/>
                      </a:lnTo>
                      <a:lnTo>
                        <a:pt x="68" y="316"/>
                      </a:lnTo>
                      <a:lnTo>
                        <a:pt x="66" y="316"/>
                      </a:lnTo>
                      <a:lnTo>
                        <a:pt x="68" y="316"/>
                      </a:lnTo>
                      <a:lnTo>
                        <a:pt x="68" y="314"/>
                      </a:lnTo>
                      <a:lnTo>
                        <a:pt x="74" y="314"/>
                      </a:lnTo>
                      <a:lnTo>
                        <a:pt x="72" y="312"/>
                      </a:lnTo>
                      <a:lnTo>
                        <a:pt x="68" y="310"/>
                      </a:lnTo>
                      <a:lnTo>
                        <a:pt x="62" y="306"/>
                      </a:lnTo>
                      <a:lnTo>
                        <a:pt x="60" y="308"/>
                      </a:lnTo>
                      <a:lnTo>
                        <a:pt x="58" y="310"/>
                      </a:lnTo>
                      <a:lnTo>
                        <a:pt x="58" y="316"/>
                      </a:lnTo>
                      <a:lnTo>
                        <a:pt x="56" y="324"/>
                      </a:lnTo>
                      <a:lnTo>
                        <a:pt x="60" y="326"/>
                      </a:lnTo>
                      <a:lnTo>
                        <a:pt x="60" y="330"/>
                      </a:lnTo>
                      <a:lnTo>
                        <a:pt x="62" y="332"/>
                      </a:lnTo>
                      <a:lnTo>
                        <a:pt x="62" y="328"/>
                      </a:lnTo>
                      <a:lnTo>
                        <a:pt x="68" y="330"/>
                      </a:lnTo>
                      <a:lnTo>
                        <a:pt x="68" y="332"/>
                      </a:lnTo>
                      <a:lnTo>
                        <a:pt x="68" y="334"/>
                      </a:lnTo>
                      <a:close/>
                      <a:moveTo>
                        <a:pt x="72" y="352"/>
                      </a:moveTo>
                      <a:lnTo>
                        <a:pt x="74" y="352"/>
                      </a:lnTo>
                      <a:lnTo>
                        <a:pt x="74" y="354"/>
                      </a:lnTo>
                      <a:lnTo>
                        <a:pt x="76" y="354"/>
                      </a:lnTo>
                      <a:lnTo>
                        <a:pt x="78" y="354"/>
                      </a:lnTo>
                      <a:lnTo>
                        <a:pt x="80" y="354"/>
                      </a:lnTo>
                      <a:lnTo>
                        <a:pt x="80" y="352"/>
                      </a:lnTo>
                      <a:lnTo>
                        <a:pt x="82" y="352"/>
                      </a:lnTo>
                      <a:lnTo>
                        <a:pt x="86" y="350"/>
                      </a:lnTo>
                      <a:lnTo>
                        <a:pt x="80" y="346"/>
                      </a:lnTo>
                      <a:lnTo>
                        <a:pt x="76" y="344"/>
                      </a:lnTo>
                      <a:lnTo>
                        <a:pt x="72" y="344"/>
                      </a:lnTo>
                      <a:lnTo>
                        <a:pt x="74" y="348"/>
                      </a:lnTo>
                      <a:lnTo>
                        <a:pt x="72" y="352"/>
                      </a:lnTo>
                      <a:close/>
                      <a:moveTo>
                        <a:pt x="82" y="320"/>
                      </a:moveTo>
                      <a:lnTo>
                        <a:pt x="82" y="316"/>
                      </a:lnTo>
                      <a:lnTo>
                        <a:pt x="80" y="320"/>
                      </a:lnTo>
                      <a:lnTo>
                        <a:pt x="80" y="326"/>
                      </a:lnTo>
                      <a:lnTo>
                        <a:pt x="78" y="324"/>
                      </a:lnTo>
                      <a:lnTo>
                        <a:pt x="76" y="324"/>
                      </a:lnTo>
                      <a:lnTo>
                        <a:pt x="74" y="324"/>
                      </a:lnTo>
                      <a:lnTo>
                        <a:pt x="72" y="324"/>
                      </a:lnTo>
                      <a:lnTo>
                        <a:pt x="72" y="326"/>
                      </a:lnTo>
                      <a:lnTo>
                        <a:pt x="74" y="326"/>
                      </a:lnTo>
                      <a:lnTo>
                        <a:pt x="74" y="328"/>
                      </a:lnTo>
                      <a:lnTo>
                        <a:pt x="78" y="328"/>
                      </a:lnTo>
                      <a:lnTo>
                        <a:pt x="82" y="328"/>
                      </a:lnTo>
                      <a:lnTo>
                        <a:pt x="86" y="330"/>
                      </a:lnTo>
                      <a:lnTo>
                        <a:pt x="86" y="326"/>
                      </a:lnTo>
                      <a:lnTo>
                        <a:pt x="86" y="322"/>
                      </a:lnTo>
                      <a:lnTo>
                        <a:pt x="82" y="320"/>
                      </a:lnTo>
                      <a:close/>
                      <a:moveTo>
                        <a:pt x="174" y="362"/>
                      </a:moveTo>
                      <a:lnTo>
                        <a:pt x="176" y="362"/>
                      </a:lnTo>
                      <a:lnTo>
                        <a:pt x="178" y="362"/>
                      </a:lnTo>
                      <a:lnTo>
                        <a:pt x="176" y="362"/>
                      </a:lnTo>
                      <a:lnTo>
                        <a:pt x="176" y="360"/>
                      </a:lnTo>
                      <a:lnTo>
                        <a:pt x="174" y="360"/>
                      </a:lnTo>
                      <a:lnTo>
                        <a:pt x="172" y="358"/>
                      </a:lnTo>
                      <a:lnTo>
                        <a:pt x="170" y="356"/>
                      </a:lnTo>
                      <a:lnTo>
                        <a:pt x="168" y="354"/>
                      </a:lnTo>
                      <a:lnTo>
                        <a:pt x="166" y="356"/>
                      </a:lnTo>
                      <a:lnTo>
                        <a:pt x="170" y="358"/>
                      </a:lnTo>
                      <a:lnTo>
                        <a:pt x="172" y="360"/>
                      </a:lnTo>
                      <a:lnTo>
                        <a:pt x="170" y="360"/>
                      </a:lnTo>
                      <a:lnTo>
                        <a:pt x="168" y="364"/>
                      </a:lnTo>
                      <a:lnTo>
                        <a:pt x="164" y="364"/>
                      </a:lnTo>
                      <a:lnTo>
                        <a:pt x="160" y="364"/>
                      </a:lnTo>
                      <a:lnTo>
                        <a:pt x="156" y="364"/>
                      </a:lnTo>
                      <a:lnTo>
                        <a:pt x="156" y="366"/>
                      </a:lnTo>
                      <a:lnTo>
                        <a:pt x="154" y="366"/>
                      </a:lnTo>
                      <a:lnTo>
                        <a:pt x="152" y="366"/>
                      </a:lnTo>
                      <a:lnTo>
                        <a:pt x="152" y="364"/>
                      </a:lnTo>
                      <a:lnTo>
                        <a:pt x="150" y="364"/>
                      </a:lnTo>
                      <a:lnTo>
                        <a:pt x="150" y="362"/>
                      </a:lnTo>
                      <a:lnTo>
                        <a:pt x="150" y="360"/>
                      </a:lnTo>
                      <a:lnTo>
                        <a:pt x="148" y="360"/>
                      </a:lnTo>
                      <a:lnTo>
                        <a:pt x="146" y="360"/>
                      </a:lnTo>
                      <a:lnTo>
                        <a:pt x="146" y="358"/>
                      </a:lnTo>
                      <a:lnTo>
                        <a:pt x="146" y="356"/>
                      </a:lnTo>
                      <a:lnTo>
                        <a:pt x="146" y="354"/>
                      </a:lnTo>
                      <a:lnTo>
                        <a:pt x="144" y="354"/>
                      </a:lnTo>
                      <a:lnTo>
                        <a:pt x="142" y="354"/>
                      </a:lnTo>
                      <a:lnTo>
                        <a:pt x="140" y="354"/>
                      </a:lnTo>
                      <a:lnTo>
                        <a:pt x="138" y="352"/>
                      </a:lnTo>
                      <a:lnTo>
                        <a:pt x="136" y="350"/>
                      </a:lnTo>
                      <a:lnTo>
                        <a:pt x="130" y="348"/>
                      </a:lnTo>
                      <a:lnTo>
                        <a:pt x="124" y="344"/>
                      </a:lnTo>
                      <a:lnTo>
                        <a:pt x="120" y="342"/>
                      </a:lnTo>
                      <a:lnTo>
                        <a:pt x="120" y="340"/>
                      </a:lnTo>
                      <a:lnTo>
                        <a:pt x="112" y="338"/>
                      </a:lnTo>
                      <a:lnTo>
                        <a:pt x="110" y="338"/>
                      </a:lnTo>
                      <a:lnTo>
                        <a:pt x="110" y="336"/>
                      </a:lnTo>
                      <a:lnTo>
                        <a:pt x="110" y="334"/>
                      </a:lnTo>
                      <a:lnTo>
                        <a:pt x="108" y="334"/>
                      </a:lnTo>
                      <a:lnTo>
                        <a:pt x="108" y="336"/>
                      </a:lnTo>
                      <a:lnTo>
                        <a:pt x="108" y="340"/>
                      </a:lnTo>
                      <a:lnTo>
                        <a:pt x="110" y="342"/>
                      </a:lnTo>
                      <a:lnTo>
                        <a:pt x="108" y="344"/>
                      </a:lnTo>
                      <a:lnTo>
                        <a:pt x="108" y="346"/>
                      </a:lnTo>
                      <a:lnTo>
                        <a:pt x="110" y="350"/>
                      </a:lnTo>
                      <a:lnTo>
                        <a:pt x="112" y="350"/>
                      </a:lnTo>
                      <a:lnTo>
                        <a:pt x="114" y="350"/>
                      </a:lnTo>
                      <a:lnTo>
                        <a:pt x="116" y="350"/>
                      </a:lnTo>
                      <a:lnTo>
                        <a:pt x="118" y="350"/>
                      </a:lnTo>
                      <a:lnTo>
                        <a:pt x="118" y="352"/>
                      </a:lnTo>
                      <a:lnTo>
                        <a:pt x="118" y="354"/>
                      </a:lnTo>
                      <a:lnTo>
                        <a:pt x="118" y="356"/>
                      </a:lnTo>
                      <a:lnTo>
                        <a:pt x="120" y="358"/>
                      </a:lnTo>
                      <a:lnTo>
                        <a:pt x="122" y="358"/>
                      </a:lnTo>
                      <a:lnTo>
                        <a:pt x="122" y="360"/>
                      </a:lnTo>
                      <a:lnTo>
                        <a:pt x="122" y="362"/>
                      </a:lnTo>
                      <a:lnTo>
                        <a:pt x="120" y="362"/>
                      </a:lnTo>
                      <a:lnTo>
                        <a:pt x="120" y="364"/>
                      </a:lnTo>
                      <a:lnTo>
                        <a:pt x="122" y="364"/>
                      </a:lnTo>
                      <a:lnTo>
                        <a:pt x="124" y="364"/>
                      </a:lnTo>
                      <a:lnTo>
                        <a:pt x="130" y="370"/>
                      </a:lnTo>
                      <a:lnTo>
                        <a:pt x="136" y="370"/>
                      </a:lnTo>
                      <a:lnTo>
                        <a:pt x="138" y="370"/>
                      </a:lnTo>
                      <a:lnTo>
                        <a:pt x="138" y="368"/>
                      </a:lnTo>
                      <a:lnTo>
                        <a:pt x="136" y="368"/>
                      </a:lnTo>
                      <a:lnTo>
                        <a:pt x="134" y="366"/>
                      </a:lnTo>
                      <a:lnTo>
                        <a:pt x="132" y="366"/>
                      </a:lnTo>
                      <a:lnTo>
                        <a:pt x="132" y="364"/>
                      </a:lnTo>
                      <a:lnTo>
                        <a:pt x="138" y="364"/>
                      </a:lnTo>
                      <a:lnTo>
                        <a:pt x="146" y="368"/>
                      </a:lnTo>
                      <a:lnTo>
                        <a:pt x="148" y="372"/>
                      </a:lnTo>
                      <a:lnTo>
                        <a:pt x="154" y="376"/>
                      </a:lnTo>
                      <a:lnTo>
                        <a:pt x="160" y="378"/>
                      </a:lnTo>
                      <a:lnTo>
                        <a:pt x="168" y="382"/>
                      </a:lnTo>
                      <a:lnTo>
                        <a:pt x="166" y="380"/>
                      </a:lnTo>
                      <a:lnTo>
                        <a:pt x="170" y="380"/>
                      </a:lnTo>
                      <a:lnTo>
                        <a:pt x="170" y="378"/>
                      </a:lnTo>
                      <a:lnTo>
                        <a:pt x="170" y="376"/>
                      </a:lnTo>
                      <a:lnTo>
                        <a:pt x="168" y="376"/>
                      </a:lnTo>
                      <a:lnTo>
                        <a:pt x="166" y="376"/>
                      </a:lnTo>
                      <a:lnTo>
                        <a:pt x="164" y="374"/>
                      </a:lnTo>
                      <a:lnTo>
                        <a:pt x="162" y="374"/>
                      </a:lnTo>
                      <a:lnTo>
                        <a:pt x="160" y="374"/>
                      </a:lnTo>
                      <a:lnTo>
                        <a:pt x="158" y="374"/>
                      </a:lnTo>
                      <a:lnTo>
                        <a:pt x="158" y="372"/>
                      </a:lnTo>
                      <a:lnTo>
                        <a:pt x="156" y="370"/>
                      </a:lnTo>
                      <a:lnTo>
                        <a:pt x="154" y="368"/>
                      </a:lnTo>
                      <a:lnTo>
                        <a:pt x="156" y="364"/>
                      </a:lnTo>
                      <a:lnTo>
                        <a:pt x="162" y="364"/>
                      </a:lnTo>
                      <a:lnTo>
                        <a:pt x="166" y="366"/>
                      </a:lnTo>
                      <a:lnTo>
                        <a:pt x="168" y="366"/>
                      </a:lnTo>
                      <a:lnTo>
                        <a:pt x="168" y="364"/>
                      </a:lnTo>
                      <a:lnTo>
                        <a:pt x="170" y="364"/>
                      </a:lnTo>
                      <a:lnTo>
                        <a:pt x="172" y="362"/>
                      </a:lnTo>
                      <a:lnTo>
                        <a:pt x="174" y="362"/>
                      </a:lnTo>
                      <a:close/>
                      <a:moveTo>
                        <a:pt x="182" y="426"/>
                      </a:moveTo>
                      <a:lnTo>
                        <a:pt x="182" y="424"/>
                      </a:lnTo>
                      <a:lnTo>
                        <a:pt x="180" y="424"/>
                      </a:lnTo>
                      <a:lnTo>
                        <a:pt x="180" y="422"/>
                      </a:lnTo>
                      <a:lnTo>
                        <a:pt x="182" y="420"/>
                      </a:lnTo>
                      <a:lnTo>
                        <a:pt x="176" y="416"/>
                      </a:lnTo>
                      <a:lnTo>
                        <a:pt x="170" y="410"/>
                      </a:lnTo>
                      <a:lnTo>
                        <a:pt x="162" y="404"/>
                      </a:lnTo>
                      <a:lnTo>
                        <a:pt x="156" y="404"/>
                      </a:lnTo>
                      <a:lnTo>
                        <a:pt x="154" y="400"/>
                      </a:lnTo>
                      <a:lnTo>
                        <a:pt x="152" y="394"/>
                      </a:lnTo>
                      <a:lnTo>
                        <a:pt x="148" y="390"/>
                      </a:lnTo>
                      <a:lnTo>
                        <a:pt x="142" y="382"/>
                      </a:lnTo>
                      <a:lnTo>
                        <a:pt x="138" y="380"/>
                      </a:lnTo>
                      <a:lnTo>
                        <a:pt x="138" y="378"/>
                      </a:lnTo>
                      <a:lnTo>
                        <a:pt x="138" y="376"/>
                      </a:lnTo>
                      <a:lnTo>
                        <a:pt x="136" y="376"/>
                      </a:lnTo>
                      <a:lnTo>
                        <a:pt x="134" y="376"/>
                      </a:lnTo>
                      <a:lnTo>
                        <a:pt x="134" y="378"/>
                      </a:lnTo>
                      <a:lnTo>
                        <a:pt x="134" y="384"/>
                      </a:lnTo>
                      <a:lnTo>
                        <a:pt x="136" y="388"/>
                      </a:lnTo>
                      <a:lnTo>
                        <a:pt x="134" y="390"/>
                      </a:lnTo>
                      <a:lnTo>
                        <a:pt x="134" y="392"/>
                      </a:lnTo>
                      <a:lnTo>
                        <a:pt x="132" y="392"/>
                      </a:lnTo>
                      <a:lnTo>
                        <a:pt x="130" y="392"/>
                      </a:lnTo>
                      <a:lnTo>
                        <a:pt x="128" y="392"/>
                      </a:lnTo>
                      <a:lnTo>
                        <a:pt x="126" y="392"/>
                      </a:lnTo>
                      <a:lnTo>
                        <a:pt x="126" y="390"/>
                      </a:lnTo>
                      <a:lnTo>
                        <a:pt x="124" y="388"/>
                      </a:lnTo>
                      <a:lnTo>
                        <a:pt x="122" y="386"/>
                      </a:lnTo>
                      <a:lnTo>
                        <a:pt x="120" y="388"/>
                      </a:lnTo>
                      <a:lnTo>
                        <a:pt x="114" y="380"/>
                      </a:lnTo>
                      <a:lnTo>
                        <a:pt x="112" y="378"/>
                      </a:lnTo>
                      <a:lnTo>
                        <a:pt x="114" y="376"/>
                      </a:lnTo>
                      <a:lnTo>
                        <a:pt x="118" y="376"/>
                      </a:lnTo>
                      <a:lnTo>
                        <a:pt x="118" y="374"/>
                      </a:lnTo>
                      <a:lnTo>
                        <a:pt x="118" y="372"/>
                      </a:lnTo>
                      <a:lnTo>
                        <a:pt x="116" y="372"/>
                      </a:lnTo>
                      <a:lnTo>
                        <a:pt x="114" y="372"/>
                      </a:lnTo>
                      <a:lnTo>
                        <a:pt x="112" y="372"/>
                      </a:lnTo>
                      <a:lnTo>
                        <a:pt x="110" y="372"/>
                      </a:lnTo>
                      <a:lnTo>
                        <a:pt x="110" y="374"/>
                      </a:lnTo>
                      <a:lnTo>
                        <a:pt x="106" y="370"/>
                      </a:lnTo>
                      <a:lnTo>
                        <a:pt x="104" y="364"/>
                      </a:lnTo>
                      <a:lnTo>
                        <a:pt x="98" y="362"/>
                      </a:lnTo>
                      <a:lnTo>
                        <a:pt x="94" y="364"/>
                      </a:lnTo>
                      <a:lnTo>
                        <a:pt x="98" y="366"/>
                      </a:lnTo>
                      <a:lnTo>
                        <a:pt x="100" y="368"/>
                      </a:lnTo>
                      <a:lnTo>
                        <a:pt x="98" y="370"/>
                      </a:lnTo>
                      <a:lnTo>
                        <a:pt x="94" y="368"/>
                      </a:lnTo>
                      <a:lnTo>
                        <a:pt x="94" y="370"/>
                      </a:lnTo>
                      <a:lnTo>
                        <a:pt x="96" y="374"/>
                      </a:lnTo>
                      <a:lnTo>
                        <a:pt x="94" y="376"/>
                      </a:lnTo>
                      <a:lnTo>
                        <a:pt x="92" y="372"/>
                      </a:lnTo>
                      <a:lnTo>
                        <a:pt x="88" y="368"/>
                      </a:lnTo>
                      <a:lnTo>
                        <a:pt x="86" y="368"/>
                      </a:lnTo>
                      <a:lnTo>
                        <a:pt x="86" y="366"/>
                      </a:lnTo>
                      <a:lnTo>
                        <a:pt x="84" y="366"/>
                      </a:lnTo>
                      <a:lnTo>
                        <a:pt x="82" y="366"/>
                      </a:lnTo>
                      <a:lnTo>
                        <a:pt x="82" y="368"/>
                      </a:lnTo>
                      <a:lnTo>
                        <a:pt x="80" y="370"/>
                      </a:lnTo>
                      <a:lnTo>
                        <a:pt x="78" y="370"/>
                      </a:lnTo>
                      <a:lnTo>
                        <a:pt x="76" y="370"/>
                      </a:lnTo>
                      <a:lnTo>
                        <a:pt x="72" y="374"/>
                      </a:lnTo>
                      <a:lnTo>
                        <a:pt x="68" y="370"/>
                      </a:lnTo>
                      <a:lnTo>
                        <a:pt x="64" y="372"/>
                      </a:lnTo>
                      <a:lnTo>
                        <a:pt x="62" y="370"/>
                      </a:lnTo>
                      <a:lnTo>
                        <a:pt x="58" y="368"/>
                      </a:lnTo>
                      <a:lnTo>
                        <a:pt x="58" y="370"/>
                      </a:lnTo>
                      <a:lnTo>
                        <a:pt x="60" y="370"/>
                      </a:lnTo>
                      <a:lnTo>
                        <a:pt x="60" y="372"/>
                      </a:lnTo>
                      <a:lnTo>
                        <a:pt x="62" y="374"/>
                      </a:lnTo>
                      <a:lnTo>
                        <a:pt x="62" y="376"/>
                      </a:lnTo>
                      <a:lnTo>
                        <a:pt x="66" y="382"/>
                      </a:lnTo>
                      <a:lnTo>
                        <a:pt x="84" y="398"/>
                      </a:lnTo>
                      <a:lnTo>
                        <a:pt x="104" y="412"/>
                      </a:lnTo>
                      <a:lnTo>
                        <a:pt x="106" y="412"/>
                      </a:lnTo>
                      <a:lnTo>
                        <a:pt x="106" y="410"/>
                      </a:lnTo>
                      <a:lnTo>
                        <a:pt x="112" y="414"/>
                      </a:lnTo>
                      <a:lnTo>
                        <a:pt x="120" y="414"/>
                      </a:lnTo>
                      <a:lnTo>
                        <a:pt x="124" y="420"/>
                      </a:lnTo>
                      <a:lnTo>
                        <a:pt x="132" y="424"/>
                      </a:lnTo>
                      <a:lnTo>
                        <a:pt x="138" y="426"/>
                      </a:lnTo>
                      <a:lnTo>
                        <a:pt x="142" y="430"/>
                      </a:lnTo>
                      <a:lnTo>
                        <a:pt x="148" y="432"/>
                      </a:lnTo>
                      <a:lnTo>
                        <a:pt x="148" y="434"/>
                      </a:lnTo>
                      <a:lnTo>
                        <a:pt x="154" y="434"/>
                      </a:lnTo>
                      <a:lnTo>
                        <a:pt x="156" y="434"/>
                      </a:lnTo>
                      <a:lnTo>
                        <a:pt x="160" y="436"/>
                      </a:lnTo>
                      <a:lnTo>
                        <a:pt x="176" y="440"/>
                      </a:lnTo>
                      <a:lnTo>
                        <a:pt x="176" y="438"/>
                      </a:lnTo>
                      <a:lnTo>
                        <a:pt x="174" y="438"/>
                      </a:lnTo>
                      <a:lnTo>
                        <a:pt x="172" y="436"/>
                      </a:lnTo>
                      <a:lnTo>
                        <a:pt x="174" y="436"/>
                      </a:lnTo>
                      <a:lnTo>
                        <a:pt x="174" y="438"/>
                      </a:lnTo>
                      <a:lnTo>
                        <a:pt x="176" y="438"/>
                      </a:lnTo>
                      <a:lnTo>
                        <a:pt x="178" y="436"/>
                      </a:lnTo>
                      <a:lnTo>
                        <a:pt x="180" y="434"/>
                      </a:lnTo>
                      <a:lnTo>
                        <a:pt x="182" y="432"/>
                      </a:lnTo>
                      <a:lnTo>
                        <a:pt x="184" y="430"/>
                      </a:lnTo>
                      <a:lnTo>
                        <a:pt x="186" y="428"/>
                      </a:lnTo>
                      <a:lnTo>
                        <a:pt x="184" y="426"/>
                      </a:lnTo>
                      <a:lnTo>
                        <a:pt x="182" y="426"/>
                      </a:lnTo>
                      <a:close/>
                      <a:moveTo>
                        <a:pt x="202" y="138"/>
                      </a:moveTo>
                      <a:lnTo>
                        <a:pt x="202" y="138"/>
                      </a:lnTo>
                      <a:lnTo>
                        <a:pt x="202" y="140"/>
                      </a:lnTo>
                      <a:lnTo>
                        <a:pt x="204" y="140"/>
                      </a:lnTo>
                      <a:lnTo>
                        <a:pt x="206" y="140"/>
                      </a:lnTo>
                      <a:lnTo>
                        <a:pt x="206" y="138"/>
                      </a:lnTo>
                      <a:lnTo>
                        <a:pt x="204" y="138"/>
                      </a:lnTo>
                      <a:lnTo>
                        <a:pt x="202" y="138"/>
                      </a:lnTo>
                      <a:close/>
                      <a:moveTo>
                        <a:pt x="208" y="140"/>
                      </a:moveTo>
                      <a:lnTo>
                        <a:pt x="208" y="140"/>
                      </a:lnTo>
                      <a:lnTo>
                        <a:pt x="210" y="140"/>
                      </a:lnTo>
                      <a:lnTo>
                        <a:pt x="208" y="140"/>
                      </a:lnTo>
                      <a:close/>
                      <a:moveTo>
                        <a:pt x="192" y="128"/>
                      </a:moveTo>
                      <a:lnTo>
                        <a:pt x="192" y="128"/>
                      </a:lnTo>
                      <a:lnTo>
                        <a:pt x="192" y="130"/>
                      </a:lnTo>
                      <a:lnTo>
                        <a:pt x="194" y="130"/>
                      </a:lnTo>
                      <a:lnTo>
                        <a:pt x="194" y="128"/>
                      </a:lnTo>
                      <a:lnTo>
                        <a:pt x="192" y="128"/>
                      </a:lnTo>
                      <a:close/>
                      <a:moveTo>
                        <a:pt x="214" y="140"/>
                      </a:moveTo>
                      <a:lnTo>
                        <a:pt x="214" y="140"/>
                      </a:lnTo>
                      <a:close/>
                      <a:moveTo>
                        <a:pt x="218" y="136"/>
                      </a:moveTo>
                      <a:lnTo>
                        <a:pt x="216" y="136"/>
                      </a:lnTo>
                      <a:lnTo>
                        <a:pt x="216" y="138"/>
                      </a:lnTo>
                      <a:lnTo>
                        <a:pt x="218" y="138"/>
                      </a:lnTo>
                      <a:lnTo>
                        <a:pt x="220" y="138"/>
                      </a:lnTo>
                      <a:lnTo>
                        <a:pt x="220" y="136"/>
                      </a:lnTo>
                      <a:lnTo>
                        <a:pt x="218" y="136"/>
                      </a:lnTo>
                      <a:close/>
                      <a:moveTo>
                        <a:pt x="98" y="326"/>
                      </a:moveTo>
                      <a:lnTo>
                        <a:pt x="96" y="324"/>
                      </a:lnTo>
                      <a:lnTo>
                        <a:pt x="94" y="326"/>
                      </a:lnTo>
                      <a:lnTo>
                        <a:pt x="96" y="328"/>
                      </a:lnTo>
                      <a:lnTo>
                        <a:pt x="94" y="330"/>
                      </a:lnTo>
                      <a:lnTo>
                        <a:pt x="96" y="332"/>
                      </a:lnTo>
                      <a:lnTo>
                        <a:pt x="98" y="334"/>
                      </a:lnTo>
                      <a:lnTo>
                        <a:pt x="96" y="338"/>
                      </a:lnTo>
                      <a:lnTo>
                        <a:pt x="98" y="338"/>
                      </a:lnTo>
                      <a:lnTo>
                        <a:pt x="98" y="336"/>
                      </a:lnTo>
                      <a:lnTo>
                        <a:pt x="98" y="334"/>
                      </a:lnTo>
                      <a:lnTo>
                        <a:pt x="100" y="334"/>
                      </a:lnTo>
                      <a:lnTo>
                        <a:pt x="100" y="336"/>
                      </a:lnTo>
                      <a:lnTo>
                        <a:pt x="100" y="338"/>
                      </a:lnTo>
                      <a:lnTo>
                        <a:pt x="102" y="336"/>
                      </a:lnTo>
                      <a:lnTo>
                        <a:pt x="102" y="338"/>
                      </a:lnTo>
                      <a:lnTo>
                        <a:pt x="104" y="338"/>
                      </a:lnTo>
                      <a:lnTo>
                        <a:pt x="106" y="338"/>
                      </a:lnTo>
                      <a:lnTo>
                        <a:pt x="104" y="336"/>
                      </a:lnTo>
                      <a:lnTo>
                        <a:pt x="104" y="334"/>
                      </a:lnTo>
                      <a:lnTo>
                        <a:pt x="104" y="332"/>
                      </a:lnTo>
                      <a:lnTo>
                        <a:pt x="104" y="330"/>
                      </a:lnTo>
                      <a:lnTo>
                        <a:pt x="102" y="328"/>
                      </a:lnTo>
                      <a:lnTo>
                        <a:pt x="98" y="330"/>
                      </a:lnTo>
                      <a:lnTo>
                        <a:pt x="98" y="328"/>
                      </a:lnTo>
                      <a:lnTo>
                        <a:pt x="98" y="326"/>
                      </a:lnTo>
                      <a:close/>
                      <a:moveTo>
                        <a:pt x="96" y="338"/>
                      </a:moveTo>
                      <a:lnTo>
                        <a:pt x="96" y="338"/>
                      </a:lnTo>
                      <a:close/>
                      <a:moveTo>
                        <a:pt x="80" y="286"/>
                      </a:moveTo>
                      <a:lnTo>
                        <a:pt x="80" y="284"/>
                      </a:lnTo>
                      <a:lnTo>
                        <a:pt x="78" y="284"/>
                      </a:lnTo>
                      <a:lnTo>
                        <a:pt x="76" y="284"/>
                      </a:lnTo>
                      <a:lnTo>
                        <a:pt x="76" y="286"/>
                      </a:lnTo>
                      <a:lnTo>
                        <a:pt x="74" y="286"/>
                      </a:lnTo>
                      <a:lnTo>
                        <a:pt x="72" y="286"/>
                      </a:lnTo>
                      <a:lnTo>
                        <a:pt x="70" y="288"/>
                      </a:lnTo>
                      <a:lnTo>
                        <a:pt x="68" y="288"/>
                      </a:lnTo>
                      <a:lnTo>
                        <a:pt x="66" y="290"/>
                      </a:lnTo>
                      <a:lnTo>
                        <a:pt x="66" y="292"/>
                      </a:lnTo>
                      <a:lnTo>
                        <a:pt x="68" y="294"/>
                      </a:lnTo>
                      <a:lnTo>
                        <a:pt x="70" y="292"/>
                      </a:lnTo>
                      <a:lnTo>
                        <a:pt x="72" y="292"/>
                      </a:lnTo>
                      <a:lnTo>
                        <a:pt x="70" y="296"/>
                      </a:lnTo>
                      <a:lnTo>
                        <a:pt x="72" y="296"/>
                      </a:lnTo>
                      <a:lnTo>
                        <a:pt x="74" y="296"/>
                      </a:lnTo>
                      <a:lnTo>
                        <a:pt x="74" y="298"/>
                      </a:lnTo>
                      <a:lnTo>
                        <a:pt x="72" y="300"/>
                      </a:lnTo>
                      <a:lnTo>
                        <a:pt x="72" y="302"/>
                      </a:lnTo>
                      <a:lnTo>
                        <a:pt x="74" y="300"/>
                      </a:lnTo>
                      <a:lnTo>
                        <a:pt x="76" y="300"/>
                      </a:lnTo>
                      <a:lnTo>
                        <a:pt x="82" y="298"/>
                      </a:lnTo>
                      <a:lnTo>
                        <a:pt x="82" y="296"/>
                      </a:lnTo>
                      <a:lnTo>
                        <a:pt x="82" y="294"/>
                      </a:lnTo>
                      <a:lnTo>
                        <a:pt x="84" y="292"/>
                      </a:lnTo>
                      <a:lnTo>
                        <a:pt x="84" y="290"/>
                      </a:lnTo>
                      <a:lnTo>
                        <a:pt x="82" y="290"/>
                      </a:lnTo>
                      <a:lnTo>
                        <a:pt x="80" y="288"/>
                      </a:lnTo>
                      <a:lnTo>
                        <a:pt x="80" y="286"/>
                      </a:lnTo>
                      <a:close/>
                      <a:moveTo>
                        <a:pt x="166" y="170"/>
                      </a:moveTo>
                      <a:lnTo>
                        <a:pt x="166" y="170"/>
                      </a:lnTo>
                      <a:lnTo>
                        <a:pt x="166" y="164"/>
                      </a:lnTo>
                      <a:lnTo>
                        <a:pt x="164" y="164"/>
                      </a:lnTo>
                      <a:lnTo>
                        <a:pt x="164" y="168"/>
                      </a:lnTo>
                      <a:lnTo>
                        <a:pt x="164" y="170"/>
                      </a:lnTo>
                      <a:lnTo>
                        <a:pt x="166" y="170"/>
                      </a:lnTo>
                      <a:close/>
                      <a:moveTo>
                        <a:pt x="222" y="98"/>
                      </a:moveTo>
                      <a:lnTo>
                        <a:pt x="222" y="98"/>
                      </a:lnTo>
                      <a:lnTo>
                        <a:pt x="220" y="98"/>
                      </a:lnTo>
                      <a:lnTo>
                        <a:pt x="222" y="98"/>
                      </a:lnTo>
                      <a:close/>
                      <a:moveTo>
                        <a:pt x="226" y="86"/>
                      </a:moveTo>
                      <a:lnTo>
                        <a:pt x="226" y="88"/>
                      </a:lnTo>
                      <a:lnTo>
                        <a:pt x="228" y="88"/>
                      </a:lnTo>
                      <a:lnTo>
                        <a:pt x="228" y="86"/>
                      </a:lnTo>
                      <a:lnTo>
                        <a:pt x="226" y="86"/>
                      </a:lnTo>
                      <a:close/>
                      <a:moveTo>
                        <a:pt x="212" y="82"/>
                      </a:moveTo>
                      <a:lnTo>
                        <a:pt x="212" y="82"/>
                      </a:lnTo>
                      <a:lnTo>
                        <a:pt x="214" y="82"/>
                      </a:lnTo>
                      <a:lnTo>
                        <a:pt x="214" y="80"/>
                      </a:lnTo>
                      <a:lnTo>
                        <a:pt x="208" y="80"/>
                      </a:lnTo>
                      <a:lnTo>
                        <a:pt x="208" y="82"/>
                      </a:lnTo>
                      <a:lnTo>
                        <a:pt x="212" y="82"/>
                      </a:lnTo>
                      <a:close/>
                      <a:moveTo>
                        <a:pt x="230" y="264"/>
                      </a:moveTo>
                      <a:lnTo>
                        <a:pt x="228" y="264"/>
                      </a:lnTo>
                      <a:lnTo>
                        <a:pt x="228" y="266"/>
                      </a:lnTo>
                      <a:lnTo>
                        <a:pt x="230" y="266"/>
                      </a:lnTo>
                      <a:lnTo>
                        <a:pt x="230" y="26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defTabSz="457157"/>
                  <a:endParaRPr lang="en-US" u="sng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-109" charset="0"/>
                  </a:endParaRPr>
                </a:p>
              </p:txBody>
            </p:sp>
          </p:grpSp>
          <p:sp>
            <p:nvSpPr>
              <p:cNvPr id="20" name="Ellipse 169"/>
              <p:cNvSpPr/>
              <p:nvPr/>
            </p:nvSpPr>
            <p:spPr bwMode="auto">
              <a:xfrm>
                <a:off x="3733227" y="2586387"/>
                <a:ext cx="862065" cy="109152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endParaRPr lang="da-DK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5" name="Gruppe 157"/>
            <p:cNvGrpSpPr>
              <a:grpSpLocks noChangeAspect="1"/>
            </p:cNvGrpSpPr>
            <p:nvPr/>
          </p:nvGrpSpPr>
          <p:grpSpPr bwMode="auto">
            <a:xfrm>
              <a:off x="6115562" y="1269507"/>
              <a:ext cx="835852" cy="789222"/>
              <a:chOff x="3332707" y="1152540"/>
              <a:chExt cx="1482517" cy="1502737"/>
            </a:xfrm>
          </p:grpSpPr>
          <p:sp>
            <p:nvSpPr>
              <p:cNvPr id="46" name="Ellipse 63"/>
              <p:cNvSpPr>
                <a:spLocks noChangeArrowheads="1"/>
              </p:cNvSpPr>
              <p:nvPr/>
            </p:nvSpPr>
            <p:spPr bwMode="auto">
              <a:xfrm>
                <a:off x="3332707" y="1173767"/>
                <a:ext cx="1482517" cy="1481510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endParaRPr lang="da-DK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Ellipse 45"/>
              <p:cNvSpPr>
                <a:spLocks noChangeArrowheads="1"/>
              </p:cNvSpPr>
              <p:nvPr/>
            </p:nvSpPr>
            <p:spPr bwMode="auto">
              <a:xfrm>
                <a:off x="3526043" y="1152540"/>
                <a:ext cx="1061892" cy="792217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da-DK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563508"/>
              </p:ext>
            </p:extLst>
          </p:nvPr>
        </p:nvGraphicFramePr>
        <p:xfrm>
          <a:off x="243190" y="2490280"/>
          <a:ext cx="8241906" cy="3444696"/>
        </p:xfrm>
        <a:graphic>
          <a:graphicData uri="http://schemas.openxmlformats.org/drawingml/2006/table">
            <a:tbl>
              <a:tblPr/>
              <a:tblGrid>
                <a:gridCol w="137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3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05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World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U.S.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Euro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Emerging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China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Area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markets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17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0" marR="5029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14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14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4.3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17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marL="0" marR="5029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14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17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marL="0" marR="5029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14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1.9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Garamond" panose="02020404030301010803" pitchFamily="18" charset="0"/>
                        </a:rPr>
                        <a:t>6.5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6579" y="6031899"/>
            <a:ext cx="7732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Note: Upward revisions to growth relative to April 2017 WEO are highlighted in green; downward revisions are highlighted in red.</a:t>
            </a:r>
          </a:p>
        </p:txBody>
      </p:sp>
    </p:spTree>
    <p:extLst>
      <p:ext uri="{BB962C8B-B14F-4D97-AF65-F5344CB8AC3E}">
        <p14:creationId xmlns:p14="http://schemas.microsoft.com/office/powerpoint/2010/main" val="14322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659CDB14-DB0D-4551-9BCA-04922E23BC70}" type="slidenum">
              <a:rPr lang="en-US" sz="1200" smtClean="0">
                <a:solidFill>
                  <a:schemeClr val="bg1"/>
                </a:solidFill>
              </a:rPr>
              <a:pPr algn="ct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3036" y="129093"/>
            <a:ext cx="8390964" cy="9681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Commodities outlook remains subdued despite global growth momentum and OPEC-led agreement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60472" y="1930552"/>
            <a:ext cx="3931920" cy="41148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787400" y="6045352"/>
            <a:ext cx="7523163" cy="61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9144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371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8288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914400" eaLnBrk="1" hangingPunct="1"/>
            <a:r>
              <a:rPr lang="en-US" alt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Source: IMF staff calculations.</a:t>
            </a:r>
          </a:p>
          <a:p>
            <a:pPr defTabSz="914400" eaLnBrk="1" hangingPunct="1"/>
            <a:r>
              <a:rPr lang="en-US" alt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Note: REO = </a:t>
            </a:r>
            <a:r>
              <a:rPr lang="en-US" altLang="en-US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Regional Economic Outlook: Middle East and Central Asia</a:t>
            </a:r>
            <a:r>
              <a:rPr lang="en-US" alt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altLang="en-US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WEO = World Economic Outlook. ¹APSP = Average Petroleum Spot Prices; Average of U.K. Brent, Dubai Fateh, and West Texas Intermediate crude oil prices. </a:t>
            </a:r>
          </a:p>
          <a:p>
            <a:pPr defTabSz="914400"/>
            <a:endParaRPr lang="en-US" alt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">
            <a:extLst/>
          </p:cNvPr>
          <p:cNvSpPr txBox="1"/>
          <p:nvPr/>
        </p:nvSpPr>
        <p:spPr>
          <a:xfrm>
            <a:off x="5481026" y="1050707"/>
            <a:ext cx="2690812" cy="708025"/>
          </a:xfrm>
          <a:prstGeom prst="rect">
            <a:avLst/>
          </a:prstGeom>
          <a:noFill/>
        </p:spPr>
        <p:txBody>
          <a:bodyPr t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Metal Price Assumptions</a:t>
            </a:r>
          </a:p>
          <a:p>
            <a:pPr algn="ctr">
              <a:defRPr/>
            </a:pPr>
            <a:r>
              <a:rPr lang="en-US" sz="1050" i="1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(Index, 2005=100)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128992" y="1077169"/>
            <a:ext cx="269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9144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371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8288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Oil Price Assumptions</a:t>
            </a:r>
          </a:p>
          <a:p>
            <a:pPr algn="ctr" eaLnBrk="1" hangingPunct="1"/>
            <a:r>
              <a:rPr lang="en-US" altLang="en-US" sz="1000" i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(APSP¹, U.S. dollars a barrel)</a:t>
            </a: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8438" y="1930552"/>
            <a:ext cx="3931920" cy="411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49485" y="2268837"/>
            <a:ext cx="249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▬ </a:t>
            </a: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Current</a:t>
            </a:r>
          </a:p>
          <a:p>
            <a:pPr lvl="0"/>
            <a:r>
              <a:rPr lang="en-US" b="1" dirty="0"/>
              <a:t>—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April 2017 WEO Update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129" y="2093306"/>
            <a:ext cx="7856113" cy="4379765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659CDB14-DB0D-4551-9BCA-04922E23BC70}" type="slidenum">
              <a:rPr lang="en-US" sz="1200" smtClean="0">
                <a:solidFill>
                  <a:schemeClr val="bg1"/>
                </a:solidFill>
              </a:rPr>
              <a:pPr algn="ct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3036" y="129093"/>
            <a:ext cx="8390964" cy="9681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Geopolitical tensions and conflicts continue to generate humanitarian and economic costs</a:t>
            </a:r>
          </a:p>
        </p:txBody>
      </p:sp>
      <p:sp>
        <p:nvSpPr>
          <p:cNvPr id="6" name="AutoShape 648">
            <a:extLst>
              <a:ext uri="{FF2B5EF4-FFF2-40B4-BE49-F238E27FC236}">
                <a16:creationId xmlns:a16="http://schemas.microsoft.com/office/drawing/2014/main" id="{65FA76A7-1B23-4B0F-8CF3-DFFD231DA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036" y="6139228"/>
            <a:ext cx="5828739" cy="460852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0" rIns="27432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i="0" u="none" strike="noStrike" baseline="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Sources: World Bank</a:t>
            </a:r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00" i="0" u="none" strike="noStrike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UNHCR</a:t>
            </a:r>
            <a:r>
              <a:rPr lang="en-US" sz="1000" i="0" u="none" strike="noStrike" baseline="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and Microsoft Map Land. </a:t>
            </a:r>
          </a:p>
          <a:p>
            <a:pPr algn="l" rtl="0">
              <a:defRPr sz="1000"/>
            </a:pPr>
            <a:r>
              <a:rPr lang="en-US" sz="1000" i="0" u="none" strike="noStrike" baseline="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Note: The country names and borders on this map do not necessarily reflect the IMF's official position.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695168"/>
              </p:ext>
            </p:extLst>
          </p:nvPr>
        </p:nvGraphicFramePr>
        <p:xfrm>
          <a:off x="154822" y="1148994"/>
          <a:ext cx="3645391" cy="1188402"/>
        </p:xfrm>
        <a:graphic>
          <a:graphicData uri="http://schemas.openxmlformats.org/drawingml/2006/table">
            <a:tbl>
              <a:tblPr/>
              <a:tblGrid>
                <a:gridCol w="1635315">
                  <a:extLst>
                    <a:ext uri="{9D8B030D-6E8A-4147-A177-3AD203B41FA5}">
                      <a16:colId xmlns:a16="http://schemas.microsoft.com/office/drawing/2014/main" val="3016440855"/>
                    </a:ext>
                  </a:extLst>
                </a:gridCol>
                <a:gridCol w="374761">
                  <a:extLst>
                    <a:ext uri="{9D8B030D-6E8A-4147-A177-3AD203B41FA5}">
                      <a16:colId xmlns:a16="http://schemas.microsoft.com/office/drawing/2014/main" val="3071624098"/>
                    </a:ext>
                  </a:extLst>
                </a:gridCol>
                <a:gridCol w="1635315">
                  <a:extLst>
                    <a:ext uri="{9D8B030D-6E8A-4147-A177-3AD203B41FA5}">
                      <a16:colId xmlns:a16="http://schemas.microsoft.com/office/drawing/2014/main" val="1492947161"/>
                    </a:ext>
                  </a:extLst>
                </a:gridCol>
              </a:tblGrid>
              <a:tr h="412589">
                <a:tc gridSpan="3"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Countries of origin:</a:t>
                      </a:r>
                    </a:p>
                    <a:p>
                      <a:pPr marL="0" marR="0" lvl="0" indent="0" algn="l" defTabSz="91431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1" dirty="0">
                          <a:solidFill>
                            <a:sysClr val="windowText" lastClr="00000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(Refugees per 1,000 population)</a:t>
                      </a:r>
                    </a:p>
                    <a:p>
                      <a:pPr marL="0" marR="0" lvl="0" indent="0" algn="l" defTabSz="91431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i="1" dirty="0">
                        <a:solidFill>
                          <a:sysClr val="windowText" lastClr="00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141562"/>
                  </a:ext>
                </a:extLst>
              </a:tr>
              <a:tr h="215159"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 200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220869"/>
                  </a:ext>
                </a:extLst>
              </a:tr>
              <a:tr h="215159"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55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0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10 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453071"/>
                  </a:ext>
                </a:extLst>
              </a:tr>
              <a:tr h="215159"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 0.5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498619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21432"/>
              </p:ext>
            </p:extLst>
          </p:nvPr>
        </p:nvGraphicFramePr>
        <p:xfrm>
          <a:off x="2647702" y="1163654"/>
          <a:ext cx="3366437" cy="1188402"/>
        </p:xfrm>
        <a:graphic>
          <a:graphicData uri="http://schemas.openxmlformats.org/drawingml/2006/table">
            <a:tbl>
              <a:tblPr/>
              <a:tblGrid>
                <a:gridCol w="1510177">
                  <a:extLst>
                    <a:ext uri="{9D8B030D-6E8A-4147-A177-3AD203B41FA5}">
                      <a16:colId xmlns:a16="http://schemas.microsoft.com/office/drawing/2014/main" val="3016440855"/>
                    </a:ext>
                  </a:extLst>
                </a:gridCol>
                <a:gridCol w="346083">
                  <a:extLst>
                    <a:ext uri="{9D8B030D-6E8A-4147-A177-3AD203B41FA5}">
                      <a16:colId xmlns:a16="http://schemas.microsoft.com/office/drawing/2014/main" val="3071624098"/>
                    </a:ext>
                  </a:extLst>
                </a:gridCol>
                <a:gridCol w="1510177">
                  <a:extLst>
                    <a:ext uri="{9D8B030D-6E8A-4147-A177-3AD203B41FA5}">
                      <a16:colId xmlns:a16="http://schemas.microsoft.com/office/drawing/2014/main" val="1492947161"/>
                    </a:ext>
                  </a:extLst>
                </a:gridCol>
              </a:tblGrid>
              <a:tr h="412589">
                <a:tc gridSpan="3"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Host countries:</a:t>
                      </a:r>
                    </a:p>
                    <a:p>
                      <a:pPr marL="0" marR="0" lvl="0" indent="0" algn="l" defTabSz="91431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(Refugees per 1,000 population)</a:t>
                      </a:r>
                    </a:p>
                    <a:p>
                      <a:pPr marL="0" marR="0" lvl="0" indent="0" algn="l" defTabSz="91431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141562"/>
                  </a:ext>
                </a:extLst>
              </a:tr>
              <a:tr h="215159"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253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 200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220869"/>
                  </a:ext>
                </a:extLst>
              </a:tr>
              <a:tr h="215159"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0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10 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453071"/>
                  </a:ext>
                </a:extLst>
              </a:tr>
              <a:tr h="215159"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14" rtl="0" eaLnBrk="1" fontAlgn="t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&gt; 0.5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49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0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533922"/>
              </p:ext>
            </p:extLst>
          </p:nvPr>
        </p:nvGraphicFramePr>
        <p:xfrm>
          <a:off x="470264" y="1528355"/>
          <a:ext cx="7968342" cy="426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05200" y="6290168"/>
            <a:ext cx="2133600" cy="207818"/>
          </a:xfrm>
          <a:prstGeom prst="rect">
            <a:avLst/>
          </a:prstGeom>
        </p:spPr>
        <p:txBody>
          <a:bodyPr/>
          <a:lstStyle/>
          <a:p>
            <a:pPr algn="ctr"/>
            <a:fld id="{659CDB14-DB0D-4551-9BCA-04922E23BC70}" type="slidenum">
              <a:rPr lang="en-US" sz="1200" smtClean="0">
                <a:solidFill>
                  <a:schemeClr val="bg1"/>
                </a:solidFill>
              </a:rPr>
              <a:pPr algn="ct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3036" y="129093"/>
            <a:ext cx="8390964" cy="9681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Growth in MENAP to remain subdued … but important differences across oil exporting and importing countries</a:t>
            </a:r>
            <a:endParaRPr lang="en-US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867836" y="1376083"/>
            <a:ext cx="4222376" cy="5121903"/>
          </a:xfrm>
          <a:prstGeom prst="rect">
            <a:avLst/>
          </a:prstGeom>
        </p:spPr>
        <p:txBody>
          <a:bodyPr/>
          <a:lstStyle>
            <a:lvl1pPr marL="342868" indent="-34286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0" indent="-285724" algn="l" defTabSz="91431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3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0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07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3520327" y="6603652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ctr" defTabSz="914314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CDB14-DB0D-4551-9BCA-04922E23BC7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extBox 1">
            <a:extLst/>
          </p:cNvPr>
          <p:cNvSpPr txBox="1"/>
          <p:nvPr/>
        </p:nvSpPr>
        <p:spPr>
          <a:xfrm>
            <a:off x="28962" y="1080509"/>
            <a:ext cx="3884132" cy="701675"/>
          </a:xfrm>
          <a:prstGeom prst="rect">
            <a:avLst/>
          </a:prstGeom>
          <a:noFill/>
        </p:spPr>
        <p:txBody>
          <a:bodyPr t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 sz="140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en-US" sz="2000" b="1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Real GDP Growth</a:t>
            </a:r>
          </a:p>
          <a:p>
            <a:pPr lvl="0" defTabSz="914400">
              <a:defRPr sz="140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en-US" sz="1600" dirty="0">
                <a:solidFill>
                  <a:sysClr val="windowText" lastClr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(Percent)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887861" y="2419086"/>
            <a:ext cx="2169607" cy="2977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Total real GDP growth 2000-10</a:t>
            </a:r>
          </a:p>
        </p:txBody>
      </p:sp>
      <p:sp>
        <p:nvSpPr>
          <p:cNvPr id="21" name="TextBox 1">
            <a:extLst/>
          </p:cNvPr>
          <p:cNvSpPr txBox="1"/>
          <p:nvPr/>
        </p:nvSpPr>
        <p:spPr>
          <a:xfrm>
            <a:off x="592244" y="6070894"/>
            <a:ext cx="8551756" cy="6352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Sources: National authorities and IMF staff calculations.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Notes: Regional aggregates are calculated using PPPGDP weights. Averages across years are calculated using simple averages. 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54138" y="1251999"/>
            <a:ext cx="1679944" cy="96758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3036" y="129093"/>
            <a:ext cx="8229600" cy="9681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Risks remain tilted to the downside</a:t>
            </a:r>
            <a:endParaRPr lang="en-US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3520327" y="6603652"/>
            <a:ext cx="2133600" cy="22860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ctr" defTabSz="914314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CDB14-DB0D-4551-9BCA-04922E23BC7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077191" y="4091291"/>
            <a:ext cx="2743200" cy="92333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Rapid tightening of global financial conditions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18522" y="4102916"/>
            <a:ext cx="2789158" cy="92333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Geopolitical risk</a:t>
            </a:r>
          </a:p>
          <a:p>
            <a:pPr algn="ctr"/>
            <a:r>
              <a:rPr lang="en-US" b="1" dirty="0"/>
              <a:t>and</a:t>
            </a:r>
          </a:p>
          <a:p>
            <a:pPr algn="ctr"/>
            <a:r>
              <a:rPr lang="en-US" b="1" dirty="0"/>
              <a:t>conflicts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77191" y="5234689"/>
            <a:ext cx="2743200" cy="646331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Shift towards inward-looking policies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77191" y="2847973"/>
            <a:ext cx="2743200" cy="923330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Improved economic conditions in main</a:t>
            </a:r>
          </a:p>
          <a:p>
            <a:pPr algn="ctr"/>
            <a:r>
              <a:rPr lang="en-US" b="1" dirty="0"/>
              <a:t>trading partners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18522" y="2847973"/>
            <a:ext cx="2789158" cy="923330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New integration initiatives </a:t>
            </a:r>
            <a:r>
              <a:rPr lang="en-US" dirty="0"/>
              <a:t>(e.g., Belt and Road Initiative, Compact with Africa)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18522" y="5234689"/>
            <a:ext cx="2789158" cy="646331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Slow implementation</a:t>
            </a:r>
          </a:p>
          <a:p>
            <a:pPr algn="ctr"/>
            <a:r>
              <a:rPr lang="en-US" b="1" dirty="0"/>
              <a:t>of structural reforms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94926" y="1379272"/>
            <a:ext cx="1598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MENAP</a:t>
            </a:r>
          </a:p>
          <a:p>
            <a:pPr algn="ctr"/>
            <a:r>
              <a:rPr lang="en-US" sz="2400" b="1" dirty="0"/>
              <a:t>Risks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89309" y="3940368"/>
            <a:ext cx="82296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555048" y="1252991"/>
            <a:ext cx="1679944" cy="104154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98423" y="1389576"/>
            <a:ext cx="1598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Global Risks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907478" y="3104516"/>
            <a:ext cx="1101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Upside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697955" y="4769867"/>
            <a:ext cx="1520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Downside</a:t>
            </a:r>
          </a:p>
        </p:txBody>
      </p:sp>
    </p:spTree>
    <p:extLst>
      <p:ext uri="{BB962C8B-B14F-4D97-AF65-F5344CB8AC3E}">
        <p14:creationId xmlns:p14="http://schemas.microsoft.com/office/powerpoint/2010/main" val="18345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466726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Roadmap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58852161"/>
              </p:ext>
            </p:extLst>
          </p:nvPr>
        </p:nvGraphicFramePr>
        <p:xfrm>
          <a:off x="549947" y="986589"/>
          <a:ext cx="8294184" cy="540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40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20327" y="6603652"/>
            <a:ext cx="2133600" cy="228600"/>
          </a:xfrm>
        </p:spPr>
        <p:txBody>
          <a:bodyPr/>
          <a:lstStyle/>
          <a:p>
            <a:fld id="{659CDB14-DB0D-4551-9BCA-04922E23BC7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375" y="273952"/>
            <a:ext cx="8389028" cy="694207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Continued—and in some cases accelerated—fiscal consolidation is important to maintain sustainability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64771" y="2039097"/>
            <a:ext cx="103698" cy="183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90023" y="1142634"/>
            <a:ext cx="30944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Fiscal Deficit</a:t>
            </a:r>
          </a:p>
          <a:p>
            <a:pPr algn="ctr"/>
            <a:r>
              <a:rPr lang="en-US" altLang="en-US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(Percent of GDP)</a:t>
            </a:r>
            <a:r>
              <a:rPr lang="en-US" altLang="en-US" sz="14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662375" y="5815666"/>
            <a:ext cx="35191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— </a:t>
            </a:r>
            <a:r>
              <a:rPr lang="en-US" alt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Median       □ Inter-quartile range     T Range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009191" y="5505495"/>
            <a:ext cx="2656134" cy="3860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8EB4E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■</a:t>
            </a: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2016 </a:t>
            </a:r>
            <a:r>
              <a:rPr lang="en-US" sz="1200" dirty="0">
                <a:solidFill>
                  <a:srgbClr val="A5CA8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■</a:t>
            </a: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2017 </a:t>
            </a:r>
            <a:r>
              <a:rPr lang="en-US" sz="1200" dirty="0">
                <a:solidFill>
                  <a:srgbClr val="FF71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■ </a:t>
            </a: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2018 </a:t>
            </a:r>
            <a:r>
              <a:rPr lang="en-US" sz="1200" dirty="0">
                <a:solidFill>
                  <a:srgbClr val="FFD54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■</a:t>
            </a:r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2019-22</a:t>
            </a:r>
          </a:p>
        </p:txBody>
      </p:sp>
      <p:sp>
        <p:nvSpPr>
          <p:cNvPr id="5" name="Rectangle 4"/>
          <p:cNvSpPr/>
          <p:nvPr/>
        </p:nvSpPr>
        <p:spPr>
          <a:xfrm>
            <a:off x="522421" y="6343218"/>
            <a:ext cx="38844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Note: Libya is excluded from MENAP Oil Exporters aggregate.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Chart 13">
                <a:extLst>
                  <a:ext uri="{FF2B5EF4-FFF2-40B4-BE49-F238E27FC236}">
                    <a16:creationId xmlns:a16="http://schemas.microsoft.com/office/drawing/2014/main" id="{7291457C-59F7-465D-A835-2C21E6150B5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84611683"/>
                  </p:ext>
                </p:extLst>
              </p:nvPr>
            </p:nvGraphicFramePr>
            <p:xfrm>
              <a:off x="1903860" y="1665854"/>
              <a:ext cx="2277631" cy="385299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4" name="Chart 13">
                <a:extLst>
                  <a:ext uri="{FF2B5EF4-FFF2-40B4-BE49-F238E27FC236}">
                    <a16:creationId xmlns:a16="http://schemas.microsoft.com/office/drawing/2014/main" id="{7291457C-59F7-465D-A835-2C21E6150B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3860" y="1665854"/>
                <a:ext cx="2277631" cy="3852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1" name="Chart 20">
                <a:extLst>
                  <a:ext uri="{FF2B5EF4-FFF2-40B4-BE49-F238E27FC236}">
                    <a16:creationId xmlns:a16="http://schemas.microsoft.com/office/drawing/2014/main" id="{05B8FFC2-EE1E-4635-9936-1DD030FB58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2051399"/>
                  </p:ext>
                </p:extLst>
              </p:nvPr>
            </p:nvGraphicFramePr>
            <p:xfrm>
              <a:off x="404924" y="1665854"/>
              <a:ext cx="2271833" cy="385299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21" name="Chart 20">
                <a:extLst>
                  <a:ext uri="{FF2B5EF4-FFF2-40B4-BE49-F238E27FC236}">
                    <a16:creationId xmlns:a16="http://schemas.microsoft.com/office/drawing/2014/main" id="{05B8FFC2-EE1E-4635-9936-1DD030FB58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924" y="1665854"/>
                <a:ext cx="2271833" cy="385299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651210"/>
              </p:ext>
            </p:extLst>
          </p:nvPr>
        </p:nvGraphicFramePr>
        <p:xfrm>
          <a:off x="4269592" y="1488588"/>
          <a:ext cx="4588658" cy="4491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016C8967-F5BE-4AB8-A5F9-DAAE9431B753}"/>
              </a:ext>
            </a:extLst>
          </p:cNvPr>
          <p:cNvSpPr txBox="1"/>
          <p:nvPr/>
        </p:nvSpPr>
        <p:spPr>
          <a:xfrm>
            <a:off x="4753678" y="5802728"/>
            <a:ext cx="4276423" cy="800923"/>
          </a:xfrm>
          <a:prstGeom prst="rect">
            <a:avLst/>
          </a:prstGeom>
        </p:spPr>
        <p:txBody>
          <a:bodyPr wrap="square" lIns="91440" t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Sources: </a:t>
            </a:r>
            <a:r>
              <a:rPr lang="en-US" sz="1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World</a:t>
            </a:r>
            <a:r>
              <a:rPr lang="en-US" sz="1000" i="1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Economic Outlook</a:t>
            </a:r>
            <a:r>
              <a:rPr lang="en-US" sz="1000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IMF staff calculations.</a:t>
            </a:r>
          </a:p>
          <a:p>
            <a:pPr lvl="0" defTabSz="914400">
              <a:defRPr/>
            </a:pPr>
            <a:r>
              <a:rPr lang="en-US" sz="1000" b="0" i="0" baseline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Note: Yemen excluded. 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2017, Yemen’s public debt is estimated to be 83 percent of GDP and interest payments are estimated to be 70</a:t>
            </a:r>
            <a:r>
              <a:rPr lang="en-US" sz="1000" b="0" i="0" dirty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percent of government revenues. EM refer to a s</a:t>
            </a:r>
            <a:r>
              <a:rPr lang="en-US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ample of 153 emerging market and developing countries (EMDE).</a:t>
            </a:r>
            <a:endParaRPr lang="en-US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6629" y="1142634"/>
            <a:ext cx="3502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 Debt and Interest Payments</a:t>
            </a:r>
          </a:p>
          <a:p>
            <a:pPr algn="ctr"/>
            <a:r>
              <a:rPr lang="en-US" sz="12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(2017)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689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NAP RE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NAP RE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NAP RE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NAP RE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NAP RE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1267</Words>
  <Application>Microsoft Office PowerPoint</Application>
  <PresentationFormat>On-screen Show (4:3)</PresentationFormat>
  <Paragraphs>266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Gill Sans MT</vt:lpstr>
      <vt:lpstr>Arial</vt:lpstr>
      <vt:lpstr>Arial Narrow</vt:lpstr>
      <vt:lpstr>Calibri</vt:lpstr>
      <vt:lpstr>Garamond</vt:lpstr>
      <vt:lpstr>Segoe UI</vt:lpstr>
      <vt:lpstr>Wingdings</vt:lpstr>
      <vt:lpstr>Custom Design</vt:lpstr>
      <vt:lpstr>1_Office Theme</vt:lpstr>
      <vt:lpstr>1_Custom Design</vt:lpstr>
      <vt:lpstr>2_Custom Design</vt:lpstr>
      <vt:lpstr>3_Custom Design</vt:lpstr>
      <vt:lpstr>Regional Economic Outlook     Middle East, North Africa, Afghanistan and Pakistan</vt:lpstr>
      <vt:lpstr>PowerPoint Presentation</vt:lpstr>
      <vt:lpstr>The global recovery is strengthening</vt:lpstr>
      <vt:lpstr>Commodities outlook remains subdued despite global growth momentum and OPEC-led agreement</vt:lpstr>
      <vt:lpstr>Geopolitical tensions and conflicts continue to generate humanitarian and economic costs</vt:lpstr>
      <vt:lpstr>Growth in MENAP to remain subdued … but important differences across oil exporting and importing countries</vt:lpstr>
      <vt:lpstr>Risks remain tilted to the downside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Adoption of financial technology would boost growth and inclusiveness, but risks need to be managed</vt:lpstr>
      <vt:lpstr>PowerPoint Presentation</vt:lpstr>
      <vt:lpstr>PowerPoint Presentation</vt:lpstr>
      <vt:lpstr>PowerPoint Presentation</vt:lpstr>
    </vt:vector>
  </TitlesOfParts>
  <Company>International Monetary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gabajyan</dc:creator>
  <cp:lastModifiedBy>holland</cp:lastModifiedBy>
  <cp:revision>6349</cp:revision>
  <cp:lastPrinted>2017-10-13T19:26:09Z</cp:lastPrinted>
  <dcterms:created xsi:type="dcterms:W3CDTF">2013-04-18T19:49:09Z</dcterms:created>
  <dcterms:modified xsi:type="dcterms:W3CDTF">2017-10-27T22:26:16Z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-1899327835</vt:i4>
  </property>
  <property fmtid="{D5CDD505-2E9C-101B-9397-08002B2CF9AE}" pid="3" name="_NewReviewCycle">
    <vt:lpwstr/>
  </property>
  <property fmtid="{D5CDD505-2E9C-101B-9397-08002B2CF9AE}" pid="4" name="_EmailSubject">
    <vt:lpwstr>ADU Presentation</vt:lpwstr>
  </property>
  <property fmtid="{D5CDD505-2E9C-101B-9397-08002B2CF9AE}" pid="5" name="_AuthorEmail">
    <vt:lpwstr>JTrevino@imf.org</vt:lpwstr>
  </property>
  <property fmtid="{D5CDD505-2E9C-101B-9397-08002B2CF9AE}" pid="6" name="_AuthorEmailDisplayName">
    <vt:lpwstr>Trevino, Juan Pedro</vt:lpwstr>
  </property>
  <property fmtid="{D5CDD505-2E9C-101B-9397-08002B2CF9AE}" pid="7" name="_PreviousAdHocReviewCycleID">
    <vt:i4>-976137298</vt:i4>
  </property>
</Properties>
</file>