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24" r:id="rId2"/>
    <p:sldId id="326" r:id="rId3"/>
    <p:sldId id="424" r:id="rId4"/>
    <p:sldId id="425" r:id="rId5"/>
    <p:sldId id="437" r:id="rId6"/>
    <p:sldId id="388" r:id="rId7"/>
    <p:sldId id="391" r:id="rId8"/>
    <p:sldId id="392" r:id="rId9"/>
    <p:sldId id="395" r:id="rId10"/>
    <p:sldId id="398" r:id="rId11"/>
    <p:sldId id="400" r:id="rId12"/>
    <p:sldId id="430" r:id="rId13"/>
    <p:sldId id="431" r:id="rId14"/>
    <p:sldId id="421" r:id="rId15"/>
    <p:sldId id="426" r:id="rId16"/>
    <p:sldId id="327" r:id="rId17"/>
    <p:sldId id="322" r:id="rId18"/>
    <p:sldId id="360" r:id="rId19"/>
    <p:sldId id="389" r:id="rId20"/>
    <p:sldId id="428" r:id="rId21"/>
    <p:sldId id="432" r:id="rId22"/>
    <p:sldId id="434" r:id="rId23"/>
    <p:sldId id="429" r:id="rId24"/>
    <p:sldId id="390" r:id="rId25"/>
    <p:sldId id="405" r:id="rId26"/>
    <p:sldId id="412" r:id="rId27"/>
    <p:sldId id="413" r:id="rId28"/>
    <p:sldId id="43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41" autoAdjust="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6101E-3AD4-4037-9C18-93CE5225B9DD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150CC-92C1-4274-AB27-2A92D09C6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7255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84C87-B59C-42BE-9FA8-80134BA1D0B8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60AE7-DA14-4D42-8E1C-9F3F23A54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4998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BC7EF6-CEDB-459C-8D38-3B823686CF4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0EAF-9D6B-4667-AE16-EC89109550AE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7511-0215-4949-9D5A-D442BDB8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0EAF-9D6B-4667-AE16-EC89109550AE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7511-0215-4949-9D5A-D442BDB8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0EAF-9D6B-4667-AE16-EC89109550AE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7511-0215-4949-9D5A-D442BDB8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0EAF-9D6B-4667-AE16-EC89109550AE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7511-0215-4949-9D5A-D442BDB8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0EAF-9D6B-4667-AE16-EC89109550AE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7511-0215-4949-9D5A-D442BDB8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0EAF-9D6B-4667-AE16-EC89109550AE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7511-0215-4949-9D5A-D442BDB8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0EAF-9D6B-4667-AE16-EC89109550AE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7511-0215-4949-9D5A-D442BDB8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0EAF-9D6B-4667-AE16-EC89109550AE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7511-0215-4949-9D5A-D442BDB8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0EAF-9D6B-4667-AE16-EC89109550AE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7511-0215-4949-9D5A-D442BDB8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0EAF-9D6B-4667-AE16-EC89109550AE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7511-0215-4949-9D5A-D442BDB8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0EAF-9D6B-4667-AE16-EC89109550AE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7511-0215-4949-9D5A-D442BDB8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30EAF-9D6B-4667-AE16-EC89109550AE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67511-0215-4949-9D5A-D442BDB8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2743200"/>
          </a:xfrm>
        </p:spPr>
        <p:txBody>
          <a:bodyPr>
            <a:normAutofit/>
          </a:bodyPr>
          <a:lstStyle/>
          <a:p>
            <a:r>
              <a:rPr lang="en-GB" sz="3700" b="1" dirty="0" smtClean="0">
                <a:solidFill>
                  <a:srgbClr val="FFC000"/>
                </a:solidFill>
              </a:rPr>
              <a:t>A Primer on Bank Capital Regulation: Theory, Empirics, and Policy</a:t>
            </a:r>
            <a:endParaRPr lang="en-US" sz="3700" b="1" dirty="0" smtClean="0">
              <a:solidFill>
                <a:srgbClr val="FFC000"/>
              </a:solidFill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609600" y="4572000"/>
            <a:ext cx="7924800" cy="2057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De </a:t>
            </a:r>
            <a:r>
              <a:rPr lang="en-US" sz="3000" dirty="0" err="1" smtClean="0">
                <a:solidFill>
                  <a:schemeClr val="tx1"/>
                </a:solidFill>
              </a:rPr>
              <a:t>Nederlandsche</a:t>
            </a:r>
            <a:r>
              <a:rPr lang="en-US" sz="3000" dirty="0" smtClean="0">
                <a:solidFill>
                  <a:schemeClr val="tx1"/>
                </a:solidFill>
              </a:rPr>
              <a:t> Bank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June 12, </a:t>
            </a:r>
            <a:r>
              <a:rPr lang="en-US" sz="3000" dirty="0" smtClean="0">
                <a:solidFill>
                  <a:schemeClr val="tx1"/>
                </a:solidFill>
              </a:rPr>
              <a:t>2013</a:t>
            </a:r>
          </a:p>
          <a:p>
            <a:pPr eaLnBrk="1" hangingPunct="1">
              <a:lnSpc>
                <a:spcPct val="80000"/>
              </a:lnSpc>
            </a:pPr>
            <a:endParaRPr lang="en-US" sz="30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* Opinions expressed in this presentation should not be attributed to the International Monetary Fund or to the Bank of England.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15363" name="Title 1"/>
          <p:cNvSpPr>
            <a:spLocks/>
          </p:cNvSpPr>
          <p:nvPr/>
        </p:nvSpPr>
        <p:spPr bwMode="auto">
          <a:xfrm>
            <a:off x="304800" y="2743200"/>
            <a:ext cx="8458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 dirty="0" smtClean="0"/>
              <a:t>Shekhar Aiyar, Charles W. Calomiris </a:t>
            </a:r>
          </a:p>
          <a:p>
            <a:pPr algn="ctr"/>
            <a:r>
              <a:rPr lang="en-US" sz="3000" dirty="0" smtClean="0"/>
              <a:t>and Tomasz </a:t>
            </a:r>
            <a:r>
              <a:rPr lang="en-US" sz="3000" dirty="0" err="1" smtClean="0"/>
              <a:t>Wieladek</a:t>
            </a:r>
            <a:r>
              <a:rPr lang="en-US" sz="3000" smtClean="0"/>
              <a:t> *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486" y="188640"/>
            <a:ext cx="5904833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1403648" y="1196752"/>
            <a:ext cx="6192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596336" y="1196752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403648" y="1628800"/>
            <a:ext cx="6192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03648" y="1196752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290513"/>
            <a:ext cx="632460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1331640" y="1340768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812360" y="134076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331640" y="1772816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31640" y="134076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331640" y="3861048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580112" y="3861048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331640" y="4365104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331640" y="3861048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5720" y="214290"/>
            <a:ext cx="8686800" cy="1225536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GB" sz="36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Geographical Distribution of UK Banks’ Cross-Border Lending (2006)</a:t>
            </a:r>
            <a:endParaRPr lang="en-GB" sz="360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199"/>
            <a:ext cx="8077200" cy="411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Heterogeneous Effects</a:t>
            </a:r>
            <a:endParaRPr lang="en-US" sz="3600" dirty="0">
              <a:solidFill>
                <a:srgbClr val="FFC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3569" y="1124743"/>
          <a:ext cx="7920878" cy="5124790"/>
        </p:xfrm>
        <a:graphic>
          <a:graphicData uri="http://schemas.openxmlformats.org/drawingml/2006/table">
            <a:tbl>
              <a:tblPr/>
              <a:tblGrid>
                <a:gridCol w="3492599"/>
                <a:gridCol w="1476093"/>
                <a:gridCol w="1476093"/>
                <a:gridCol w="1476093"/>
              </a:tblGrid>
              <a:tr h="3065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Arial"/>
                        </a:rPr>
                        <a:t>(1)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Arial"/>
                        </a:rPr>
                        <a:t>(5)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Arial"/>
                        </a:rPr>
                        <a:t>(8)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950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Times New Roman"/>
                          <a:cs typeface="Times New Roman"/>
                        </a:rPr>
                        <a:t>UK regulated banks’ cross-border lending growth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5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052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Times New Roman"/>
                        </a:rPr>
                        <a:t>Change in capital requirement ratio (DBBKR) (summed lags)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Arial"/>
                        </a:rPr>
                        <a:t>-6.942***</a:t>
                      </a:r>
                      <a:endParaRPr lang="en-US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Arial"/>
                        </a:rPr>
                        <a:t>-4.951*</a:t>
                      </a:r>
                      <a:endParaRPr lang="en-US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Arial"/>
                        </a:rPr>
                        <a:t>-5.693*</a:t>
                      </a:r>
                      <a:endParaRPr lang="en-US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539"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5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Arial"/>
                        </a:rPr>
                        <a:t>Core Market*DBBKR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Arial"/>
                        </a:rPr>
                        <a:t>6.707*</a:t>
                      </a:r>
                      <a:endParaRPr lang="en-US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Arial"/>
                        </a:rPr>
                        <a:t>7.608**</a:t>
                      </a:r>
                      <a:endParaRPr lang="en-US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Arial"/>
                        </a:rPr>
                        <a:t>9.176</a:t>
                      </a:r>
                      <a:endParaRPr lang="en-US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539"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5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Arial"/>
                        </a:rPr>
                        <a:t>Periphery Market* DBBKR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Times New Roman"/>
                          <a:cs typeface="Arial"/>
                        </a:rPr>
                        <a:t>7.291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Times New Roman"/>
                          <a:cs typeface="Arial"/>
                        </a:rPr>
                        <a:t>6.760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Arial"/>
                        </a:rPr>
                        <a:t>6.440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539"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5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Arial"/>
                        </a:rPr>
                        <a:t>Core Market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Arial"/>
                        </a:rPr>
                        <a:t>9.784***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Times New Roman"/>
                          <a:cs typeface="Arial"/>
                        </a:rPr>
                        <a:t>10.040***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Arial"/>
                        </a:rPr>
                        <a:t>9.951***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539"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98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Arial"/>
                        </a:rPr>
                        <a:t>Periphery Market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Arial"/>
                        </a:rPr>
                        <a:t>-6.432***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Arial"/>
                        </a:rPr>
                        <a:t>-6.412***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Times New Roman"/>
                          <a:cs typeface="Arial"/>
                        </a:rPr>
                        <a:t>-6.207***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539"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98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Arial"/>
                        </a:rPr>
                        <a:t>Home Country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Arial"/>
                        </a:rPr>
                        <a:t>-5.637***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Times New Roman"/>
                          <a:cs typeface="Arial"/>
                        </a:rPr>
                        <a:t>-5.281***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6" marR="580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300" dirty="0" smtClean="0">
                <a:solidFill>
                  <a:srgbClr val="FFC000"/>
                </a:solidFill>
                <a:ea typeface="Times New Roman"/>
                <a:cs typeface="Times New Roman"/>
              </a:rPr>
              <a:t>Cumulative Changes in Balance Sheet Variables From a 100bp Increase in Capital Requirements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3568" y="5938668"/>
          <a:ext cx="7992888" cy="730692"/>
        </p:xfrm>
        <a:graphic>
          <a:graphicData uri="http://schemas.openxmlformats.org/drawingml/2006/table">
            <a:tbl>
              <a:tblPr/>
              <a:tblGrid>
                <a:gridCol w="7992888"/>
              </a:tblGrid>
              <a:tr h="7306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Notes: The figure shows cumulative percentage changes in domestic private sector loans, cross-border loans, risk-weighted assets and the cumulative pp change in the capital buffer, in the three quarters following a change in capital requirements (at t0).  The lines show the median response across banks, to changes in capital requirements, normalised to a 100bp increase. 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29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56792"/>
            <a:ext cx="4536504" cy="4087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FFC000"/>
                </a:solidFill>
              </a:rPr>
              <a:t>Empirics (cont’d)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077200" cy="5334000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en-GB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5. Are bank equity ratios too low for global US and European banks?</a:t>
            </a:r>
          </a:p>
          <a:p>
            <a:pPr eaLnBrk="1" hangingPunct="1">
              <a:buNone/>
            </a:pPr>
            <a:endParaRPr lang="en-GB" sz="2000" b="1" dirty="0" smtClean="0"/>
          </a:p>
          <a:p>
            <a:pPr eaLnBrk="1" hangingPunct="1">
              <a:buNone/>
            </a:pPr>
            <a:r>
              <a:rPr lang="en-GB" sz="2800" b="1" dirty="0" smtClean="0"/>
              <a:t>	</a:t>
            </a:r>
            <a:r>
              <a:rPr lang="en-GB" sz="2800" dirty="0" smtClean="0"/>
              <a:t>Measure on a risk-adjusted basis, where default risk is key criterion.</a:t>
            </a:r>
            <a:r>
              <a:rPr lang="en-GB" sz="2800" b="1" dirty="0" smtClean="0"/>
              <a:t>	</a:t>
            </a:r>
          </a:p>
          <a:p>
            <a:pPr eaLnBrk="1" hangingPunct="1">
              <a:buNone/>
            </a:pPr>
            <a:endParaRPr lang="en-GB" sz="1500" b="1" dirty="0" smtClean="0"/>
          </a:p>
          <a:p>
            <a:pPr eaLnBrk="1" hangingPunct="1">
              <a:buNone/>
            </a:pPr>
            <a:r>
              <a:rPr lang="en-GB" sz="2800" b="1" dirty="0" smtClean="0"/>
              <a:t>	</a:t>
            </a:r>
            <a:r>
              <a:rPr lang="en-GB" sz="2800" dirty="0" smtClean="0"/>
              <a:t>Evidence that it is too high: Crisis propensity (Laeven-Valencia 2013), SRISK measures (</a:t>
            </a:r>
            <a:r>
              <a:rPr lang="en-GB" sz="2800" dirty="0" err="1" smtClean="0"/>
              <a:t>Acharya</a:t>
            </a:r>
            <a:r>
              <a:rPr lang="en-GB" sz="2800" dirty="0" smtClean="0"/>
              <a:t> et al. 2013), </a:t>
            </a:r>
            <a:r>
              <a:rPr lang="en-GB" sz="2800" dirty="0" err="1" smtClean="0"/>
              <a:t>Ignatowski</a:t>
            </a:r>
            <a:r>
              <a:rPr lang="en-GB" sz="2800" dirty="0" smtClean="0"/>
              <a:t> and </a:t>
            </a:r>
            <a:r>
              <a:rPr lang="en-GB" sz="2800" dirty="0" err="1" smtClean="0"/>
              <a:t>Korte</a:t>
            </a:r>
            <a:r>
              <a:rPr lang="en-GB" sz="2800" dirty="0" smtClean="0"/>
              <a:t> (2014) </a:t>
            </a:r>
            <a:endParaRPr lang="en-US" sz="2800" dirty="0" smtClean="0"/>
          </a:p>
          <a:p>
            <a:pPr>
              <a:buNone/>
            </a:pPr>
            <a:endParaRPr lang="en-GB" sz="1500" b="1" dirty="0" smtClean="0"/>
          </a:p>
          <a:p>
            <a:pPr>
              <a:buNone/>
            </a:pPr>
            <a:r>
              <a:rPr lang="en-GB" sz="2800" b="1" dirty="0" smtClean="0"/>
              <a:t>	</a:t>
            </a:r>
            <a:r>
              <a:rPr lang="en-GB" sz="2800" dirty="0" smtClean="0"/>
              <a:t>Contrast with disciplined environment such as NYC banks in 1930s (Calomiris-Wilson 2004), Argentine banks in 1990s (Calomiris-Powell 2001)</a:t>
            </a:r>
          </a:p>
          <a:p>
            <a:pPr eaLnBrk="1" hangingPunct="1"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0" y="842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Arial" charset="0"/>
              <a:buNone/>
            </a:pPr>
            <a:endParaRPr lang="en-GB"/>
          </a:p>
        </p:txBody>
      </p:sp>
      <p:pic>
        <p:nvPicPr>
          <p:cNvPr id="17410" name="Picture 4" descr="fig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8305800" cy="49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66700"/>
            <a:ext cx="82296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>
                <a:solidFill>
                  <a:srgbClr val="FFC000"/>
                </a:solidFill>
              </a:rPr>
              <a:t>Two Ways to Skin Cat of Default Risk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265" name="Object 1"/>
          <p:cNvGraphicFramePr>
            <a:graphicFrameLocks noChangeAspect="1"/>
          </p:cNvGraphicFramePr>
          <p:nvPr/>
        </p:nvGraphicFramePr>
        <p:xfrm>
          <a:off x="609600" y="435040"/>
          <a:ext cx="7924800" cy="5903168"/>
        </p:xfrm>
        <a:graphic>
          <a:graphicData uri="http://schemas.openxmlformats.org/presentationml/2006/ole">
            <p:oleObj spid="_x0000_s1048" name="Slide" r:id="rId3" imgW="4501742" imgH="3377049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CN" sz="3600" dirty="0" smtClean="0">
                <a:solidFill>
                  <a:srgbClr val="FFC000"/>
                </a:solidFill>
                <a:ea typeface="宋体" pitchFamily="2" charset="-122"/>
              </a:rPr>
              <a:t>Calomiris-Powell (Argentina)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334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sz="3500" dirty="0" err="1" smtClean="0">
                <a:ea typeface="宋体" pitchFamily="2" charset="-122"/>
              </a:rPr>
              <a:t>Dep</a:t>
            </a:r>
            <a:r>
              <a:rPr lang="en-US" altLang="zh-CN" sz="3500" dirty="0" smtClean="0">
                <a:ea typeface="宋体" pitchFamily="2" charset="-122"/>
              </a:rPr>
              <a:t> </a:t>
            </a:r>
            <a:r>
              <a:rPr lang="en-US" altLang="zh-CN" sz="3500" dirty="0" err="1" smtClean="0">
                <a:ea typeface="宋体" pitchFamily="2" charset="-122"/>
              </a:rPr>
              <a:t>Var</a:t>
            </a:r>
            <a:r>
              <a:rPr lang="en-US" altLang="zh-CN" sz="3500" dirty="0" smtClean="0">
                <a:ea typeface="宋体" pitchFamily="2" charset="-122"/>
              </a:rPr>
              <a:t>: Argentina’s Quarterly Deposit Growth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CN" sz="1300" dirty="0" smtClean="0">
              <a:ea typeface="宋体" pitchFamily="2" charset="-122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u="sng" dirty="0" err="1" smtClean="0">
                <a:ea typeface="宋体" pitchFamily="2" charset="-122"/>
              </a:rPr>
              <a:t>Regressor</a:t>
            </a:r>
            <a:r>
              <a:rPr lang="en-US" altLang="zh-CN" dirty="0" smtClean="0">
                <a:ea typeface="宋体" pitchFamily="2" charset="-122"/>
              </a:rPr>
              <a:t>		</a:t>
            </a:r>
            <a:r>
              <a:rPr lang="en-US" altLang="zh-CN" u="sng" dirty="0" smtClean="0">
                <a:ea typeface="宋体" pitchFamily="2" charset="-122"/>
              </a:rPr>
              <a:t>Coefficient</a:t>
            </a:r>
            <a:r>
              <a:rPr lang="en-US" altLang="zh-CN" dirty="0" smtClean="0">
                <a:ea typeface="宋体" pitchFamily="2" charset="-122"/>
              </a:rPr>
              <a:t>		</a:t>
            </a:r>
            <a:r>
              <a:rPr lang="en-US" altLang="zh-CN" u="sng" dirty="0" err="1" smtClean="0">
                <a:ea typeface="宋体" pitchFamily="2" charset="-122"/>
              </a:rPr>
              <a:t>Stand.Error</a:t>
            </a:r>
            <a:endParaRPr lang="en-US" altLang="zh-CN" u="sng" dirty="0" smtClean="0">
              <a:ea typeface="宋体" pitchFamily="2" charset="-122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CN" sz="2200" dirty="0" smtClean="0">
              <a:ea typeface="宋体" pitchFamily="2" charset="-122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dirty="0" smtClean="0">
                <a:ea typeface="宋体" pitchFamily="2" charset="-122"/>
              </a:rPr>
              <a:t>Equity Ratio	    </a:t>
            </a:r>
            <a:r>
              <a:rPr lang="en-US" altLang="zh-CN" dirty="0" smtClean="0">
                <a:solidFill>
                  <a:srgbClr val="FFFF00"/>
                </a:solidFill>
                <a:ea typeface="宋体" pitchFamily="2" charset="-122"/>
              </a:rPr>
              <a:t>0.277</a:t>
            </a:r>
            <a:r>
              <a:rPr lang="en-US" altLang="zh-CN" dirty="0" smtClean="0">
                <a:ea typeface="宋体" pitchFamily="2" charset="-122"/>
              </a:rPr>
              <a:t>		   0.074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dirty="0" smtClean="0">
                <a:ea typeface="宋体" pitchFamily="2" charset="-122"/>
              </a:rPr>
              <a:t>Loan Int. Rate	</a:t>
            </a:r>
            <a:r>
              <a:rPr lang="en-US" altLang="zh-CN" dirty="0" smtClean="0">
                <a:solidFill>
                  <a:srgbClr val="FFFF00"/>
                </a:solidFill>
                <a:ea typeface="宋体" pitchFamily="2" charset="-122"/>
              </a:rPr>
              <a:t>   -0.254</a:t>
            </a:r>
            <a:r>
              <a:rPr lang="en-US" altLang="zh-CN" dirty="0" smtClean="0">
                <a:ea typeface="宋体" pitchFamily="2" charset="-122"/>
              </a:rPr>
              <a:t>		   0.121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dirty="0" smtClean="0">
                <a:ea typeface="宋体" pitchFamily="2" charset="-122"/>
              </a:rPr>
              <a:t>Loans/Cash	</a:t>
            </a:r>
            <a:r>
              <a:rPr lang="en-US" altLang="zh-CN" dirty="0" smtClean="0">
                <a:solidFill>
                  <a:srgbClr val="FFFF00"/>
                </a:solidFill>
                <a:ea typeface="宋体" pitchFamily="2" charset="-122"/>
              </a:rPr>
              <a:t>   -0.0032</a:t>
            </a:r>
            <a:r>
              <a:rPr lang="en-US" altLang="zh-CN" dirty="0" smtClean="0">
                <a:ea typeface="宋体" pitchFamily="2" charset="-122"/>
              </a:rPr>
              <a:t>		   0.0007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CN" sz="2200" dirty="0" smtClean="0">
              <a:ea typeface="宋体" pitchFamily="2" charset="-122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dirty="0" smtClean="0">
                <a:ea typeface="宋体" pitchFamily="2" charset="-122"/>
              </a:rPr>
              <a:t>Sample period: 1993:3-1999:1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dirty="0" smtClean="0">
                <a:ea typeface="宋体" pitchFamily="2" charset="-122"/>
              </a:rPr>
              <a:t>Number of Observations: 1,138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dirty="0" smtClean="0">
                <a:ea typeface="宋体" pitchFamily="2" charset="-122"/>
              </a:rPr>
              <a:t>Adjusted R-Squared: 0.31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FFC000"/>
                </a:solidFill>
              </a:rPr>
              <a:t>Pitfalls of Book Equity Regulation 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510540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GB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6. What are the shortcomings of using book equity ratios as prudential tools?</a:t>
            </a:r>
            <a:endParaRPr lang="en-US" sz="28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Unrecognized losses (Huizinga-Laeven 2009)</a:t>
            </a:r>
          </a:p>
          <a:p>
            <a:pPr eaLnBrk="1" hangingPunct="1">
              <a:buNone/>
            </a:pPr>
            <a:endParaRPr lang="en-US" sz="1500" dirty="0" smtClean="0">
              <a:solidFill>
                <a:schemeClr val="bg1"/>
              </a:solidFill>
            </a:endParaRPr>
          </a:p>
          <a:p>
            <a:pPr eaLnBrk="1" hangingPunct="1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Value beyond tangibles (Calomiris-</a:t>
            </a:r>
            <a:r>
              <a:rPr lang="en-US" sz="2800" dirty="0" err="1" smtClean="0">
                <a:solidFill>
                  <a:schemeClr val="bg1"/>
                </a:solidFill>
              </a:rPr>
              <a:t>Nissim</a:t>
            </a:r>
            <a:r>
              <a:rPr lang="en-US" sz="2800" dirty="0" smtClean="0">
                <a:solidFill>
                  <a:schemeClr val="bg1"/>
                </a:solidFill>
              </a:rPr>
              <a:t> 2014)</a:t>
            </a:r>
          </a:p>
          <a:p>
            <a:pPr eaLnBrk="1" hangingPunct="1">
              <a:buNone/>
            </a:pPr>
            <a:endParaRPr lang="en-US" sz="1500" dirty="0" smtClean="0">
              <a:solidFill>
                <a:schemeClr val="bg1"/>
              </a:solidFill>
            </a:endParaRPr>
          </a:p>
          <a:p>
            <a:pPr eaLnBrk="1" hangingPunct="1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Endogenous risk choice (Haldane 2013)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FFC000"/>
                </a:solidFill>
              </a:rPr>
              <a:t>Theory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510540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GB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1. What is the role of equity in a bank’s financing structure?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Ex post shock absorber</a:t>
            </a:r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r>
              <a:rPr lang="en-US" sz="2800" dirty="0" smtClean="0"/>
              <a:t>	Ex ante incentives for risk management </a:t>
            </a:r>
          </a:p>
          <a:p>
            <a:pPr>
              <a:buNone/>
            </a:pPr>
            <a:r>
              <a:rPr lang="en-US" sz="2800" dirty="0" smtClean="0"/>
              <a:t>	(Calomiris-Kahn 1991, </a:t>
            </a:r>
            <a:r>
              <a:rPr lang="en-US" sz="2800" dirty="0" err="1" smtClean="0"/>
              <a:t>Holmstrom-Tirole</a:t>
            </a:r>
            <a:r>
              <a:rPr lang="en-US" sz="2800" dirty="0" smtClean="0"/>
              <a:t> 1997, Calomiris-</a:t>
            </a:r>
            <a:r>
              <a:rPr lang="en-US" sz="2800" dirty="0" err="1" smtClean="0"/>
              <a:t>Heider</a:t>
            </a:r>
            <a:r>
              <a:rPr lang="en-US" sz="2800" dirty="0" smtClean="0"/>
              <a:t>-</a:t>
            </a:r>
            <a:r>
              <a:rPr lang="en-US" sz="2800" dirty="0" err="1" smtClean="0"/>
              <a:t>Hoerova</a:t>
            </a:r>
            <a:r>
              <a:rPr lang="en-US" sz="2800" dirty="0" smtClean="0"/>
              <a:t> 2014)</a:t>
            </a:r>
          </a:p>
          <a:p>
            <a:pPr eaLnBrk="1" hangingPunct="1"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FFC000"/>
                </a:solidFill>
              </a:rPr>
              <a:t>Solutions To Avoid Pitfalls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562600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en-GB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7. What combination of additional policies should accompany a rise in minimum equity ratio requirements? </a:t>
            </a:r>
          </a:p>
          <a:p>
            <a:pPr eaLnBrk="1" hangingPunct="1">
              <a:buNone/>
            </a:pPr>
            <a:endParaRPr lang="en-GB" sz="1500" b="1" dirty="0" smtClean="0"/>
          </a:p>
          <a:p>
            <a:pPr eaLnBrk="1" hangingPunct="1">
              <a:buNone/>
            </a:pPr>
            <a:r>
              <a:rPr lang="en-GB" sz="2800" b="1" dirty="0" smtClean="0"/>
              <a:t>	</a:t>
            </a:r>
            <a:r>
              <a:rPr lang="en-GB" sz="2800" dirty="0" smtClean="0"/>
              <a:t>Improvements in credibility of risk measurement (Calomiris 2011)</a:t>
            </a:r>
          </a:p>
          <a:p>
            <a:pPr eaLnBrk="1" hangingPunct="1">
              <a:buNone/>
            </a:pPr>
            <a:endParaRPr lang="en-GB" sz="1500" dirty="0" smtClean="0"/>
          </a:p>
          <a:p>
            <a:pPr eaLnBrk="1" hangingPunct="1">
              <a:buNone/>
            </a:pPr>
            <a:r>
              <a:rPr lang="en-GB" sz="2800" dirty="0" smtClean="0"/>
              <a:t>	</a:t>
            </a:r>
            <a:r>
              <a:rPr lang="en-GB" sz="2800" dirty="0" err="1" smtClean="0"/>
              <a:t>CoCos</a:t>
            </a:r>
            <a:r>
              <a:rPr lang="en-GB" sz="2800" dirty="0" smtClean="0"/>
              <a:t> based on high market ratio triggers to incentivize maintenance of high equity ratios (Calomiris-Herring 2013)</a:t>
            </a:r>
          </a:p>
          <a:p>
            <a:pPr eaLnBrk="1" hangingPunct="1">
              <a:buNone/>
            </a:pPr>
            <a:endParaRPr lang="en-GB" sz="1500" dirty="0" smtClean="0"/>
          </a:p>
          <a:p>
            <a:pPr eaLnBrk="1" hangingPunct="1">
              <a:buNone/>
            </a:pPr>
            <a:r>
              <a:rPr lang="en-GB" sz="2800" dirty="0" smtClean="0"/>
              <a:t>	Cash (not “liquidity”) requirements to improve ex post buffer and ex ante incentives (Calomiris-</a:t>
            </a:r>
            <a:r>
              <a:rPr lang="en-GB" sz="2800" dirty="0" err="1" smtClean="0"/>
              <a:t>Heider</a:t>
            </a:r>
            <a:r>
              <a:rPr lang="en-GB" sz="2800" dirty="0" smtClean="0"/>
              <a:t>-</a:t>
            </a:r>
            <a:r>
              <a:rPr lang="en-GB" sz="2800" dirty="0" err="1" smtClean="0"/>
              <a:t>Hoerova</a:t>
            </a:r>
            <a:r>
              <a:rPr lang="en-GB" sz="2800" dirty="0" smtClean="0"/>
              <a:t> 2014)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ceived Infusion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7848872" cy="5904656"/>
          </a:xfrm>
          <a:prstGeom prst="rect">
            <a:avLst/>
          </a:prstGeom>
          <a:ln w="9525" cmpd="sng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22928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990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latin typeface="Constantia" pitchFamily="18" charset="0"/>
              </a:rPr>
              <a:t>How To Harness Market Information?</a:t>
            </a:r>
            <a:endParaRPr lang="en-US" sz="3600" dirty="0">
              <a:solidFill>
                <a:srgbClr val="FFC000"/>
              </a:solidFill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Constantia" pitchFamily="18" charset="0"/>
              </a:rPr>
              <a:t>	</a:t>
            </a:r>
            <a:r>
              <a:rPr lang="en-US" sz="2800" u="sng" dirty="0" smtClean="0">
                <a:latin typeface="Constantia" pitchFamily="18" charset="0"/>
              </a:rPr>
              <a:t>Key point #1</a:t>
            </a:r>
            <a:r>
              <a:rPr lang="en-US" sz="2800" dirty="0" smtClean="0">
                <a:latin typeface="Constantia" pitchFamily="18" charset="0"/>
              </a:rPr>
              <a:t>: </a:t>
            </a:r>
            <a:r>
              <a:rPr lang="en-US" sz="2800" dirty="0" err="1" smtClean="0">
                <a:latin typeface="Constantia" pitchFamily="18" charset="0"/>
              </a:rPr>
              <a:t>CoCos</a:t>
            </a:r>
            <a:r>
              <a:rPr lang="en-US" sz="2800" dirty="0" smtClean="0">
                <a:latin typeface="Constantia" pitchFamily="18" charset="0"/>
              </a:rPr>
              <a:t> should not be used as “bail in” instruments close to insolvency; rather to keep banks far away from insolvency.</a:t>
            </a:r>
          </a:p>
          <a:p>
            <a:endParaRPr lang="en-US" sz="1200" dirty="0" smtClean="0">
              <a:latin typeface="Constantia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Constantia" pitchFamily="18" charset="0"/>
              </a:rPr>
              <a:t>	</a:t>
            </a:r>
            <a:r>
              <a:rPr lang="en-US" sz="2800" u="sng" dirty="0" smtClean="0">
                <a:latin typeface="Constantia" pitchFamily="18" charset="0"/>
              </a:rPr>
              <a:t>Key point #2</a:t>
            </a:r>
            <a:r>
              <a:rPr lang="en-US" sz="2800" dirty="0" smtClean="0">
                <a:latin typeface="Constantia" pitchFamily="18" charset="0"/>
              </a:rPr>
              <a:t>: </a:t>
            </a:r>
            <a:r>
              <a:rPr lang="en-US" sz="2800" dirty="0" err="1" smtClean="0">
                <a:latin typeface="Constantia" pitchFamily="18" charset="0"/>
              </a:rPr>
              <a:t>CoCos</a:t>
            </a:r>
            <a:r>
              <a:rPr lang="en-US" sz="2800" dirty="0" smtClean="0">
                <a:latin typeface="Constantia" pitchFamily="18" charset="0"/>
              </a:rPr>
              <a:t> are not an alternative to book equity requirements, but as a </a:t>
            </a:r>
            <a:r>
              <a:rPr lang="en-US" sz="2800" i="1" dirty="0" smtClean="0">
                <a:latin typeface="Constantia" pitchFamily="18" charset="0"/>
              </a:rPr>
              <a:t>means of ensuring that higher book equity requirements are meaningful</a:t>
            </a:r>
            <a:r>
              <a:rPr lang="en-US" sz="2800" dirty="0" smtClean="0">
                <a:latin typeface="Constantia" pitchFamily="18" charset="0"/>
              </a:rPr>
              <a:t>.</a:t>
            </a:r>
          </a:p>
          <a:p>
            <a:endParaRPr lang="en-US" sz="1200" dirty="0">
              <a:latin typeface="Constantia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Constantia" pitchFamily="18" charset="0"/>
              </a:rPr>
              <a:t>	</a:t>
            </a:r>
            <a:r>
              <a:rPr lang="en-US" sz="2800" u="sng" dirty="0" smtClean="0">
                <a:latin typeface="Constantia" pitchFamily="18" charset="0"/>
              </a:rPr>
              <a:t>Key point #3</a:t>
            </a:r>
            <a:r>
              <a:rPr lang="en-US" sz="2800" dirty="0" smtClean="0">
                <a:latin typeface="Constantia" pitchFamily="18" charset="0"/>
              </a:rPr>
              <a:t>: </a:t>
            </a:r>
            <a:r>
              <a:rPr lang="en-US" sz="2800" dirty="0" err="1" smtClean="0">
                <a:latin typeface="Constantia" pitchFamily="18" charset="0"/>
              </a:rPr>
              <a:t>CoCos</a:t>
            </a:r>
            <a:r>
              <a:rPr lang="en-US" sz="2800" dirty="0" smtClean="0">
                <a:latin typeface="Constantia" pitchFamily="18" charset="0"/>
              </a:rPr>
              <a:t> will only work if they rely on </a:t>
            </a:r>
            <a:r>
              <a:rPr lang="en-US" sz="2800" i="1" dirty="0" smtClean="0">
                <a:latin typeface="Constantia" pitchFamily="18" charset="0"/>
              </a:rPr>
              <a:t>market triggers</a:t>
            </a:r>
            <a:r>
              <a:rPr lang="en-US" sz="2800" dirty="0" smtClean="0">
                <a:latin typeface="Constantia" pitchFamily="18" charset="0"/>
              </a:rPr>
              <a:t>, and those will only be helpful if they are set at </a:t>
            </a:r>
            <a:r>
              <a:rPr lang="en-US" sz="2800" i="1" dirty="0" smtClean="0">
                <a:latin typeface="Constantia" pitchFamily="18" charset="0"/>
              </a:rPr>
              <a:t>high ratios of market equity value relative to assets</a:t>
            </a:r>
            <a:r>
              <a:rPr lang="en-US" sz="2800" dirty="0" smtClean="0">
                <a:latin typeface="Constantia" pitchFamily="18" charset="0"/>
              </a:rPr>
              <a:t>. </a:t>
            </a:r>
            <a:endParaRPr lang="en-US" sz="28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FFC000"/>
                </a:solidFill>
              </a:rPr>
              <a:t>Solutions To Those Problems (cont’d)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510540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GB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8. How should cash or liquidity requirements be integrated with equity requirements?</a:t>
            </a:r>
          </a:p>
          <a:p>
            <a:pPr eaLnBrk="1" hangingPunct="1">
              <a:buNone/>
            </a:pPr>
            <a:endParaRPr lang="en-GB" sz="20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eaLnBrk="1" hangingPunct="1">
              <a:buNone/>
            </a:pPr>
            <a:r>
              <a:rPr lang="en-GB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	</a:t>
            </a:r>
            <a:r>
              <a:rPr lang="en-GB" sz="2800" dirty="0" smtClean="0">
                <a:solidFill>
                  <a:schemeClr val="bg1"/>
                </a:solidFill>
              </a:rPr>
              <a:t>Minimum (remunerative) cash ratio requirement alongside minimum capital ratio requirement and </a:t>
            </a:r>
            <a:r>
              <a:rPr lang="en-GB" sz="2800" dirty="0" err="1" smtClean="0">
                <a:solidFill>
                  <a:schemeClr val="bg1"/>
                </a:solidFill>
              </a:rPr>
              <a:t>CoCos</a:t>
            </a:r>
            <a:r>
              <a:rPr lang="en-GB" sz="2800" dirty="0" smtClean="0">
                <a:solidFill>
                  <a:schemeClr val="bg1"/>
                </a:solidFill>
              </a:rPr>
              <a:t> requirement, which along with </a:t>
            </a:r>
            <a:r>
              <a:rPr lang="en-GB" sz="2800" dirty="0" err="1" smtClean="0">
                <a:solidFill>
                  <a:schemeClr val="bg1"/>
                </a:solidFill>
              </a:rPr>
              <a:t>CoCos</a:t>
            </a:r>
            <a:r>
              <a:rPr lang="en-GB" sz="2800" dirty="0" smtClean="0">
                <a:solidFill>
                  <a:schemeClr val="bg1"/>
                </a:solidFill>
              </a:rPr>
              <a:t> helps to ensure appropriate combination of capital and asset risk (Calomiris-</a:t>
            </a:r>
            <a:r>
              <a:rPr lang="en-GB" sz="2800" dirty="0" err="1" smtClean="0">
                <a:solidFill>
                  <a:schemeClr val="bg1"/>
                </a:solidFill>
              </a:rPr>
              <a:t>Heider</a:t>
            </a:r>
            <a:r>
              <a:rPr lang="en-GB" sz="2800" dirty="0" smtClean="0">
                <a:solidFill>
                  <a:schemeClr val="bg1"/>
                </a:solidFill>
              </a:rPr>
              <a:t>-</a:t>
            </a:r>
            <a:r>
              <a:rPr lang="en-GB" sz="2800" dirty="0" err="1" smtClean="0">
                <a:solidFill>
                  <a:schemeClr val="bg1"/>
                </a:solidFill>
              </a:rPr>
              <a:t>Hoerova</a:t>
            </a:r>
            <a:r>
              <a:rPr lang="en-GB" sz="2800" dirty="0" smtClean="0">
                <a:solidFill>
                  <a:schemeClr val="bg1"/>
                </a:solidFill>
              </a:rPr>
              <a:t> 2014; Calomiris 2012).</a:t>
            </a: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FFC000"/>
                </a:solidFill>
              </a:rPr>
              <a:t>Capital </a:t>
            </a:r>
            <a:r>
              <a:rPr lang="en-US" sz="3600" dirty="0" err="1" smtClean="0">
                <a:solidFill>
                  <a:srgbClr val="FFC000"/>
                </a:solidFill>
              </a:rPr>
              <a:t>Req’s</a:t>
            </a:r>
            <a:r>
              <a:rPr lang="en-US" sz="3600" dirty="0" smtClean="0">
                <a:solidFill>
                  <a:srgbClr val="FFC000"/>
                </a:solidFill>
              </a:rPr>
              <a:t> as a Macro-Prudential Tool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5715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None/>
            </a:pPr>
            <a:r>
              <a:rPr lang="en-GB" sz="3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9. What are objectives and pitfalls of capital requirements as a </a:t>
            </a:r>
            <a:r>
              <a:rPr lang="en-GB" sz="30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macro-prudential</a:t>
            </a:r>
            <a:r>
              <a:rPr lang="en-GB" sz="3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tool?</a:t>
            </a:r>
            <a:endParaRPr lang="en-US" sz="30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en-GB" sz="1300" b="1" dirty="0" smtClean="0"/>
          </a:p>
          <a:p>
            <a:pPr>
              <a:buNone/>
            </a:pPr>
            <a:r>
              <a:rPr lang="en-GB" sz="2800" b="1" dirty="0" smtClean="0"/>
              <a:t>	</a:t>
            </a:r>
            <a:r>
              <a:rPr lang="en-GB" sz="2800" dirty="0" smtClean="0">
                <a:solidFill>
                  <a:schemeClr val="bg1"/>
                </a:solidFill>
              </a:rPr>
              <a:t>Distracts from more important sources of trouble (micro-prudential, monetary policy)	</a:t>
            </a:r>
          </a:p>
          <a:p>
            <a:pPr>
              <a:buNone/>
            </a:pPr>
            <a:endParaRPr lang="en-GB" sz="1300" b="1" dirty="0" smtClean="0"/>
          </a:p>
          <a:p>
            <a:pPr>
              <a:buNone/>
            </a:pPr>
            <a:r>
              <a:rPr lang="en-GB" sz="2800" b="1" dirty="0" smtClean="0"/>
              <a:t>	</a:t>
            </a:r>
            <a:r>
              <a:rPr lang="en-GB" sz="2800" dirty="0" smtClean="0"/>
              <a:t>Parameter uncertainty of gross effects (Aiyar et al. 2014a, 2014b, 2014c), and of net effects due to “l</a:t>
            </a:r>
            <a:r>
              <a:rPr lang="en-GB" sz="2800" dirty="0" smtClean="0">
                <a:solidFill>
                  <a:schemeClr val="bg1"/>
                </a:solidFill>
              </a:rPr>
              <a:t>eakage” (Aiyar et al. 2014a, 2014b).</a:t>
            </a:r>
          </a:p>
          <a:p>
            <a:pPr>
              <a:buNone/>
            </a:pPr>
            <a:endParaRPr lang="en-GB" sz="13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	</a:t>
            </a:r>
            <a:r>
              <a:rPr lang="en-GB" sz="2800" dirty="0" smtClean="0">
                <a:solidFill>
                  <a:schemeClr val="bg1"/>
                </a:solidFill>
              </a:rPr>
              <a:t>Harm to monetary policy </a:t>
            </a:r>
            <a:r>
              <a:rPr lang="en-GB" sz="2800" dirty="0" err="1" smtClean="0">
                <a:solidFill>
                  <a:schemeClr val="bg1"/>
                </a:solidFill>
              </a:rPr>
              <a:t>predictability,accountability</a:t>
            </a:r>
            <a:r>
              <a:rPr lang="en-GB" sz="2800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en-GB" sz="13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	Costs of </a:t>
            </a:r>
            <a:r>
              <a:rPr lang="en-GB" sz="2800" dirty="0" err="1" smtClean="0">
                <a:solidFill>
                  <a:schemeClr val="bg1"/>
                </a:solidFill>
              </a:rPr>
              <a:t>forebearance</a:t>
            </a:r>
            <a:endParaRPr lang="en-GB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GB" sz="13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3000" dirty="0" smtClean="0">
                <a:solidFill>
                  <a:schemeClr val="bg1"/>
                </a:solidFill>
              </a:rPr>
              <a:t>	=&gt; 	Use rarely and predictably in response to credit 	booms (comply or explain rule)</a:t>
            </a:r>
          </a:p>
          <a:p>
            <a:pPr eaLnBrk="1" hangingPunct="1"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43609" y="716286"/>
          <a:ext cx="6696743" cy="6141720"/>
        </p:xfrm>
        <a:graphic>
          <a:graphicData uri="http://schemas.openxmlformats.org/drawingml/2006/table">
            <a:tbl>
              <a:tblPr/>
              <a:tblGrid>
                <a:gridCol w="1667576"/>
                <a:gridCol w="83786"/>
                <a:gridCol w="826199"/>
                <a:gridCol w="826199"/>
                <a:gridCol w="721285"/>
                <a:gridCol w="853156"/>
                <a:gridCol w="825470"/>
                <a:gridCol w="893072"/>
              </a:tblGrid>
              <a:tr h="635316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Dependent variable: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Real branch lending growth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(2)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(3)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(4)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(5)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(6)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013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3797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latin typeface="Times New Roman"/>
                          <a:ea typeface="Times New Roman"/>
                          <a:cs typeface="Times New Roman"/>
                        </a:rPr>
                        <a:t>Regulated bank lending growth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-3.18***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-2.83***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-3.14**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-2.88**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-2.74**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-3.27**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898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898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Times New Roman"/>
                          <a:ea typeface="Times New Roman"/>
                          <a:cs typeface="Times New Roman"/>
                        </a:rPr>
                        <a:t>Demand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latin typeface="Times New Roman"/>
                          <a:ea typeface="Times New Roman"/>
                          <a:cs typeface="Times New Roman"/>
                        </a:rPr>
                        <a:t>0.082**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latin typeface="Times New Roman"/>
                          <a:ea typeface="Times New Roman"/>
                          <a:cs typeface="Times New Roman"/>
                        </a:rPr>
                        <a:t>0.09**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latin typeface="Times New Roman"/>
                          <a:ea typeface="Times New Roman"/>
                          <a:cs typeface="Times New Roman"/>
                        </a:rPr>
                        <a:t>0.056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latin typeface="Times New Roman"/>
                          <a:ea typeface="Times New Roman"/>
                          <a:cs typeface="Times New Roman"/>
                        </a:rPr>
                        <a:t>0.066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latin typeface="Times New Roman"/>
                          <a:ea typeface="Times New Roman"/>
                          <a:cs typeface="Times New Roman"/>
                        </a:rPr>
                        <a:t>0.061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898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3797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latin typeface="Times New Roman"/>
                          <a:ea typeface="Times New Roman"/>
                          <a:cs typeface="Times New Roman"/>
                        </a:rPr>
                        <a:t>Leads of changes in Writeoffs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latin typeface="Times New Roman"/>
                          <a:ea typeface="Times New Roman"/>
                          <a:cs typeface="Times New Roman"/>
                        </a:rPr>
                        <a:t>0.621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latin typeface="Times New Roman"/>
                          <a:ea typeface="Times New Roman"/>
                          <a:cs typeface="Times New Roman"/>
                        </a:rPr>
                        <a:t>0.664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latin typeface="Times New Roman"/>
                          <a:ea typeface="Times New Roman"/>
                          <a:cs typeface="Times New Roman"/>
                        </a:rPr>
                        <a:t>0.71*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latin typeface="Times New Roman"/>
                          <a:ea typeface="Times New Roman"/>
                          <a:cs typeface="Times New Roman"/>
                        </a:rPr>
                        <a:t>0.701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898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898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latin typeface="Times New Roman"/>
                          <a:ea typeface="Times New Roman"/>
                          <a:cs typeface="Times New Roman"/>
                        </a:rPr>
                        <a:t>GDP growth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latin typeface="Times New Roman"/>
                          <a:ea typeface="Times New Roman"/>
                          <a:cs typeface="Times New Roman"/>
                        </a:rPr>
                        <a:t>-0.20*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latin typeface="Times New Roman"/>
                          <a:ea typeface="Times New Roman"/>
                          <a:cs typeface="Times New Roman"/>
                        </a:rPr>
                        <a:t>-0.19*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latin typeface="Times New Roman"/>
                          <a:ea typeface="Times New Roman"/>
                          <a:cs typeface="Times New Roman"/>
                        </a:rPr>
                        <a:t>-0.24*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898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898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Times New Roman"/>
                          <a:ea typeface="Times New Roman"/>
                          <a:cs typeface="Times New Roman"/>
                        </a:rPr>
                        <a:t>Inflation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latin typeface="Times New Roman"/>
                          <a:ea typeface="Times New Roman"/>
                          <a:cs typeface="Times New Roman"/>
                        </a:rPr>
                        <a:t>-0.13***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latin typeface="Times New Roman"/>
                          <a:ea typeface="Times New Roman"/>
                          <a:cs typeface="Times New Roman"/>
                        </a:rPr>
                        <a:t>-0.14***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latin typeface="Times New Roman"/>
                          <a:ea typeface="Times New Roman"/>
                          <a:cs typeface="Times New Roman"/>
                        </a:rPr>
                        <a:t>-0.14**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898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8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Times New Roman"/>
                          <a:ea typeface="Times New Roman"/>
                          <a:cs typeface="Times New Roman"/>
                        </a:rPr>
                        <a:t>Home Country KR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latin typeface="Times New Roman"/>
                          <a:ea typeface="Times New Roman"/>
                          <a:cs typeface="Times New Roman"/>
                        </a:rPr>
                        <a:t>-1.550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latin typeface="Times New Roman"/>
                          <a:ea typeface="Times New Roman"/>
                          <a:cs typeface="Times New Roman"/>
                        </a:rPr>
                        <a:t>-2.017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898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898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Times New Roman"/>
                          <a:ea typeface="Times New Roman"/>
                          <a:cs typeface="Times New Roman"/>
                        </a:rPr>
                        <a:t>CAPITAL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latin typeface="Times New Roman"/>
                          <a:ea typeface="Times New Roman"/>
                          <a:cs typeface="Times New Roman"/>
                        </a:rPr>
                        <a:t>-0.156*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latin typeface="Times New Roman"/>
                          <a:ea typeface="Times New Roman"/>
                          <a:cs typeface="Times New Roman"/>
                        </a:rPr>
                        <a:t>-0.186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898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898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Times New Roman"/>
                          <a:ea typeface="Times New Roman"/>
                          <a:cs typeface="Times New Roman"/>
                        </a:rPr>
                        <a:t>OFFICIAL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latin typeface="Times New Roman"/>
                          <a:ea typeface="Times New Roman"/>
                          <a:cs typeface="Times New Roman"/>
                        </a:rPr>
                        <a:t>0.137*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latin typeface="Times New Roman"/>
                          <a:ea typeface="Times New Roman"/>
                          <a:cs typeface="Times New Roman"/>
                        </a:rPr>
                        <a:t>0.126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898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3797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Times New Roman"/>
                          <a:ea typeface="Times New Roman"/>
                          <a:cs typeface="Times New Roman"/>
                        </a:rPr>
                        <a:t>Home Country GDP growth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latin typeface="Times New Roman"/>
                          <a:ea typeface="Times New Roman"/>
                          <a:cs typeface="Times New Roman"/>
                        </a:rPr>
                        <a:t>0.00159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898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3797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Times New Roman"/>
                          <a:ea typeface="Times New Roman"/>
                          <a:cs typeface="Times New Roman"/>
                        </a:rPr>
                        <a:t>Home Country Inflation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latin typeface="Times New Roman"/>
                          <a:ea typeface="Times New Roman"/>
                          <a:cs typeface="Times New Roman"/>
                        </a:rPr>
                        <a:t>-0.0132*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013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86" marR="349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533400" y="39901"/>
            <a:ext cx="792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j-lt"/>
                <a:ea typeface="Times New Roman" pitchFamily="18" charset="0"/>
              </a:rPr>
              <a:t>Table 6: Leakages from Bank </a:t>
            </a:r>
            <a:r>
              <a:rPr lang="en-GB" sz="2200" dirty="0" smtClean="0">
                <a:solidFill>
                  <a:srgbClr val="FFC000"/>
                </a:solidFill>
                <a:latin typeface="+mj-lt"/>
                <a:ea typeface="Times New Roman" pitchFamily="18" charset="0"/>
              </a:rPr>
              <a:t>M</a:t>
            </a:r>
            <a:r>
              <a:rPr kumimoji="0" lang="en-GB" sz="22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j-lt"/>
                <a:ea typeface="Times New Roman" pitchFamily="18" charset="0"/>
              </a:rPr>
              <a:t>inimum </a:t>
            </a:r>
            <a:r>
              <a:rPr lang="en-GB" sz="2200" dirty="0" smtClean="0">
                <a:solidFill>
                  <a:srgbClr val="FFC000"/>
                </a:solidFill>
                <a:latin typeface="+mj-lt"/>
                <a:ea typeface="Times New Roman" pitchFamily="18" charset="0"/>
              </a:rPr>
              <a:t>C</a:t>
            </a:r>
            <a:r>
              <a:rPr kumimoji="0" lang="en-GB" sz="22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j-lt"/>
                <a:ea typeface="Times New Roman" pitchFamily="18" charset="0"/>
              </a:rPr>
              <a:t>apital </a:t>
            </a:r>
            <a:r>
              <a:rPr lang="en-GB" sz="2200" dirty="0" smtClean="0">
                <a:solidFill>
                  <a:srgbClr val="FFC000"/>
                </a:solidFill>
                <a:latin typeface="+mj-lt"/>
                <a:ea typeface="Times New Roman" pitchFamily="18" charset="0"/>
              </a:rPr>
              <a:t>R</a:t>
            </a:r>
            <a:r>
              <a:rPr kumimoji="0" lang="en-GB" sz="22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j-lt"/>
                <a:ea typeface="Times New Roman" pitchFamily="18" charset="0"/>
              </a:rPr>
              <a:t>equirements</a:t>
            </a:r>
            <a:endParaRPr kumimoji="0" lang="en-US" sz="220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71598" y="2482596"/>
          <a:ext cx="7416828" cy="3014472"/>
        </p:xfrm>
        <a:graphic>
          <a:graphicData uri="http://schemas.openxmlformats.org/drawingml/2006/table">
            <a:tbl>
              <a:tblPr/>
              <a:tblGrid>
                <a:gridCol w="1236138"/>
                <a:gridCol w="1236138"/>
                <a:gridCol w="1236138"/>
                <a:gridCol w="1236138"/>
                <a:gridCol w="1236138"/>
                <a:gridCol w="1236138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Subsidiary Positive DBBKR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0.567***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0.595***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0.567***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0.619***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0.572***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Subsidiary Negative DBBKR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-0.207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-0.083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-0.086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-0.142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-0.086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Asymmetric Loan-Supply Responses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755576" y="100652"/>
            <a:ext cx="78488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Table 4 – Comparing Affiliated and Non-Affiliated Branch Leakages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Dependant Variable: Lending Growth of Foreign Branch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91681" y="881862"/>
          <a:ext cx="5832644" cy="5888736"/>
        </p:xfrm>
        <a:graphic>
          <a:graphicData uri="http://schemas.openxmlformats.org/drawingml/2006/table">
            <a:tbl>
              <a:tblPr/>
              <a:tblGrid>
                <a:gridCol w="1784864"/>
                <a:gridCol w="434077"/>
                <a:gridCol w="1521560"/>
                <a:gridCol w="507186"/>
                <a:gridCol w="1406173"/>
                <a:gridCol w="178784"/>
              </a:tblGrid>
              <a:tr h="3393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(2)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(4)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708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Branch-specific</a:t>
                      </a:r>
                      <a:r>
                        <a:rPr lang="en-US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Reference  Group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Excludes Affiliated Subs of branch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Branch-specific</a:t>
                      </a:r>
                      <a:r>
                        <a:rPr lang="en-US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Reference Group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Excludes All Affiliated subs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93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328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Subsidiary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DBBKR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0.30**</a:t>
                      </a:r>
                      <a:endParaRPr lang="en-US" sz="20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0.32**</a:t>
                      </a:r>
                      <a:endParaRPr lang="en-US" sz="20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8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3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Group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Demand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0.12***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0.12***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3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71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Unaffiliated Branch Demand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0.062***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0.061**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3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71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Reference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DBBKR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0.24***</a:t>
                      </a:r>
                      <a:endParaRPr lang="en-US" sz="20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0.20***</a:t>
                      </a:r>
                      <a:endParaRPr lang="en-US" sz="20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27" marR="558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1331640" y="3140968"/>
            <a:ext cx="5976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308304" y="3140968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331640" y="3861048"/>
            <a:ext cx="5976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331640" y="3140968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403648" y="5877272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403648" y="5805264"/>
            <a:ext cx="590465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308304" y="5805264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403648" y="6525344"/>
            <a:ext cx="590465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Conclusion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800" dirty="0" smtClean="0"/>
              <a:t>Raising minimum capital ratio requirements can has social benefits and social costs.</a:t>
            </a:r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r>
              <a:rPr lang="en-US" sz="2800" dirty="0" smtClean="0"/>
              <a:t>	Currently, there is a good case to be made for net benefits from a substantial increase in requirements (say, to 10% of assets).</a:t>
            </a:r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r>
              <a:rPr lang="en-US" sz="2800" dirty="0" smtClean="0"/>
              <a:t>	To be effective, book equity ratio regulations need to be combined with other tools that make them more effective and credible (</a:t>
            </a:r>
            <a:r>
              <a:rPr lang="en-US" sz="2800" dirty="0" err="1" smtClean="0"/>
              <a:t>CoCos</a:t>
            </a:r>
            <a:r>
              <a:rPr lang="en-US" sz="2800" dirty="0" smtClean="0"/>
              <a:t>, cash requirements).</a:t>
            </a:r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r>
              <a:rPr lang="en-US" sz="2800" dirty="0" smtClean="0"/>
              <a:t>	Macro-prudential regulation is a risky distraction, best reserved for cooling severe credit booms.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FFC000"/>
                </a:solidFill>
              </a:rPr>
              <a:t>Theory (cont’d)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510540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GB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2. What is the role of setting minimum equity-to-asset ratio </a:t>
            </a:r>
            <a:r>
              <a:rPr lang="en-GB" sz="28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requirements</a:t>
            </a:r>
            <a:r>
              <a:rPr lang="en-GB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as part of prudential bank regulation?</a:t>
            </a:r>
            <a:endParaRPr lang="en-US" sz="28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en-GB" sz="2800" b="1" dirty="0" smtClean="0"/>
          </a:p>
          <a:p>
            <a:pPr eaLnBrk="1" hangingPunct="1">
              <a:buNone/>
            </a:pPr>
            <a:r>
              <a:rPr lang="en-US" sz="2800" dirty="0" smtClean="0"/>
              <a:t>	Externalities of reducing failure risk (signaling or interconnectedness)</a:t>
            </a:r>
          </a:p>
          <a:p>
            <a:pPr eaLnBrk="1" hangingPunct="1">
              <a:buNone/>
            </a:pPr>
            <a:endParaRPr lang="en-US" sz="1500" dirty="0" smtClean="0"/>
          </a:p>
          <a:p>
            <a:pPr eaLnBrk="1" hangingPunct="1">
              <a:buNone/>
            </a:pPr>
            <a:r>
              <a:rPr lang="en-US" sz="2800" dirty="0" smtClean="0"/>
              <a:t>	Safety net subsidies (Merton 1977, etc.)</a:t>
            </a:r>
          </a:p>
          <a:p>
            <a:pPr eaLnBrk="1" hangingPunct="1">
              <a:buNone/>
            </a:pPr>
            <a:endParaRPr lang="en-US" sz="1500" dirty="0" smtClean="0"/>
          </a:p>
          <a:p>
            <a:pPr eaLnBrk="1" hangingPunct="1">
              <a:buNone/>
            </a:pPr>
            <a:r>
              <a:rPr lang="en-US" sz="2800" dirty="0" smtClean="0"/>
              <a:t>	Agency conflicts with shareholders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FFC000"/>
                </a:solidFill>
              </a:rPr>
              <a:t>Theory (cont’d)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458200" cy="5715000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en-GB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3. What are the social benefits, and what are the social costs, of raising minimum bank equity-to-asset ratios? </a:t>
            </a:r>
          </a:p>
          <a:p>
            <a:pPr eaLnBrk="1" hangingPunct="1">
              <a:buNone/>
            </a:pPr>
            <a:endParaRPr lang="en-US" sz="1600" dirty="0" smtClean="0"/>
          </a:p>
          <a:p>
            <a:pPr eaLnBrk="1" hangingPunct="1">
              <a:buNone/>
            </a:pPr>
            <a:r>
              <a:rPr lang="en-US" sz="2800" dirty="0" smtClean="0"/>
              <a:t>	Benefit is greater bank stability.</a:t>
            </a:r>
          </a:p>
          <a:p>
            <a:pPr eaLnBrk="1" hangingPunct="1">
              <a:buNone/>
            </a:pPr>
            <a:endParaRPr lang="en-US" sz="1600" dirty="0" smtClean="0"/>
          </a:p>
          <a:p>
            <a:pPr>
              <a:buNone/>
            </a:pPr>
            <a:r>
              <a:rPr lang="en-US" sz="2800" dirty="0" smtClean="0"/>
              <a:t>	Costs of issuing or avoiding (Myers-</a:t>
            </a:r>
            <a:r>
              <a:rPr lang="en-US" sz="2800" dirty="0" err="1" smtClean="0"/>
              <a:t>Majluf</a:t>
            </a:r>
            <a:r>
              <a:rPr lang="en-US" sz="2800" dirty="0" smtClean="0"/>
              <a:t> 1984).</a:t>
            </a:r>
          </a:p>
          <a:p>
            <a:pPr eaLnBrk="1" hangingPunct="1">
              <a:buNone/>
            </a:pPr>
            <a:endParaRPr lang="en-US" sz="1500" dirty="0" smtClean="0"/>
          </a:p>
          <a:p>
            <a:pPr eaLnBrk="1" hangingPunct="1">
              <a:buNone/>
            </a:pPr>
            <a:r>
              <a:rPr lang="en-US" sz="2800" dirty="0" smtClean="0"/>
              <a:t>	Agency costs of risk management and effort if set too low (</a:t>
            </a:r>
            <a:r>
              <a:rPr lang="en-US" sz="2800" dirty="0" err="1" smtClean="0"/>
              <a:t>Holmstrom-Tirole</a:t>
            </a:r>
            <a:r>
              <a:rPr lang="en-US" sz="2800" dirty="0" smtClean="0"/>
              <a:t> 1997), or too high (</a:t>
            </a:r>
            <a:r>
              <a:rPr lang="en-US" sz="2800" dirty="0" err="1" smtClean="0"/>
              <a:t>Kashyap</a:t>
            </a:r>
            <a:r>
              <a:rPr lang="en-US" sz="2800" dirty="0" smtClean="0"/>
              <a:t>-</a:t>
            </a:r>
            <a:r>
              <a:rPr lang="en-US" sz="2800" dirty="0" err="1" smtClean="0"/>
              <a:t>Rajan</a:t>
            </a:r>
            <a:r>
              <a:rPr lang="en-US" sz="2800" dirty="0" smtClean="0"/>
              <a:t>-Stein 2008).</a:t>
            </a:r>
          </a:p>
          <a:p>
            <a:pPr eaLnBrk="1" hangingPunct="1">
              <a:buNone/>
            </a:pPr>
            <a:endParaRPr lang="en-US" sz="1500" dirty="0" smtClean="0"/>
          </a:p>
          <a:p>
            <a:pPr eaLnBrk="1" hangingPunct="1">
              <a:buNone/>
            </a:pPr>
            <a:r>
              <a:rPr lang="en-US" sz="2800" dirty="0" smtClean="0"/>
              <a:t>	Loan-supply contraction (Bernanke 1983, etc.), but conceivable exceptions under debt overhang.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Theory (cont’d)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9248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Common principles these models illustrate: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800" dirty="0" smtClean="0"/>
              <a:t>	Safety nets and interest deductions are not the only drivers of bank capital structure choice.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800" dirty="0" smtClean="0"/>
              <a:t>	Firms costs of raising capital not equal to expected returns to investors. Modern capital structure theory is all about reasons they are different.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FFC000"/>
                </a:solidFill>
              </a:rPr>
              <a:t>Empirics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458200" cy="5943600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en-GB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4. What sorts of evidence exist regarding these benefits and costs?</a:t>
            </a:r>
          </a:p>
          <a:p>
            <a:pPr eaLnBrk="1" hangingPunct="1">
              <a:buNone/>
            </a:pPr>
            <a:endParaRPr lang="en-GB" sz="1600" b="1" dirty="0" smtClean="0"/>
          </a:p>
          <a:p>
            <a:pPr eaLnBrk="1" hangingPunct="1">
              <a:buNone/>
            </a:pPr>
            <a:r>
              <a:rPr lang="en-GB" sz="2800" b="1" dirty="0" smtClean="0"/>
              <a:t>	</a:t>
            </a:r>
            <a:r>
              <a:rPr lang="en-GB" sz="2600" dirty="0" smtClean="0"/>
              <a:t>Evidence on benefits </a:t>
            </a:r>
            <a:r>
              <a:rPr lang="en-GB" sz="2600" dirty="0" smtClean="0"/>
              <a:t>mixed (implementation uneven): </a:t>
            </a:r>
            <a:r>
              <a:rPr lang="en-GB" sz="2600" dirty="0" smtClean="0"/>
              <a:t>Berger-</a:t>
            </a:r>
            <a:r>
              <a:rPr lang="en-GB" sz="2600" dirty="0" err="1" smtClean="0"/>
              <a:t>Bouwman</a:t>
            </a:r>
            <a:r>
              <a:rPr lang="en-GB" sz="2600" dirty="0" smtClean="0"/>
              <a:t> 2013 vs. Barth-</a:t>
            </a:r>
            <a:r>
              <a:rPr lang="en-GB" sz="2600" dirty="0" err="1" smtClean="0"/>
              <a:t>Caprio</a:t>
            </a:r>
            <a:r>
              <a:rPr lang="en-GB" sz="2600" dirty="0" smtClean="0"/>
              <a:t>-Levine 2006; Aiyar-Calomiris-Wieladek 2014</a:t>
            </a:r>
            <a:endParaRPr lang="en-GB" sz="2600" b="1" dirty="0" smtClean="0"/>
          </a:p>
          <a:p>
            <a:pPr eaLnBrk="1" hangingPunct="1">
              <a:buNone/>
            </a:pPr>
            <a:endParaRPr lang="en-GB" sz="1200" b="1" dirty="0" smtClean="0"/>
          </a:p>
          <a:p>
            <a:pPr>
              <a:buNone/>
            </a:pPr>
            <a:r>
              <a:rPr lang="en-GB" sz="2800" b="1" dirty="0" smtClean="0"/>
              <a:t>	</a:t>
            </a:r>
            <a:r>
              <a:rPr lang="en-GB" sz="2600" dirty="0" smtClean="0"/>
              <a:t>Adverse-selection costs large even in response to equity ratio hike Cornett and </a:t>
            </a:r>
            <a:r>
              <a:rPr lang="en-GB" sz="2600" dirty="0" err="1" smtClean="0"/>
              <a:t>Tehranian</a:t>
            </a:r>
            <a:r>
              <a:rPr lang="en-GB" sz="2600" dirty="0" smtClean="0"/>
              <a:t> (1994).</a:t>
            </a:r>
          </a:p>
          <a:p>
            <a:pPr>
              <a:buNone/>
            </a:pPr>
            <a:endParaRPr lang="en-GB" sz="1200" dirty="0" smtClean="0"/>
          </a:p>
          <a:p>
            <a:pPr>
              <a:buNone/>
            </a:pPr>
            <a:r>
              <a:rPr lang="en-GB" sz="2800" dirty="0" smtClean="0"/>
              <a:t>	</a:t>
            </a:r>
            <a:r>
              <a:rPr lang="en-GB" sz="2600" dirty="0" smtClean="0"/>
              <a:t>Credit-supply contraction can be severe: Loan losses (Peek and </a:t>
            </a:r>
            <a:r>
              <a:rPr lang="en-GB" sz="2600" dirty="0" err="1" smtClean="0"/>
              <a:t>Rosengren</a:t>
            </a:r>
            <a:r>
              <a:rPr lang="en-GB" sz="2600" dirty="0" smtClean="0"/>
              <a:t> 2000, etc.); Cap </a:t>
            </a:r>
            <a:r>
              <a:rPr lang="en-GB" sz="2600" dirty="0" err="1" smtClean="0"/>
              <a:t>Req</a:t>
            </a:r>
            <a:r>
              <a:rPr lang="en-GB" sz="2600" dirty="0" smtClean="0"/>
              <a:t> increase (Aiyar et al., Jimenez et al., </a:t>
            </a:r>
            <a:r>
              <a:rPr lang="en-GB" sz="2600" dirty="0" err="1" smtClean="0"/>
              <a:t>Brun</a:t>
            </a:r>
            <a:r>
              <a:rPr lang="en-GB" sz="2600" dirty="0" smtClean="0"/>
              <a:t> et al.)</a:t>
            </a:r>
            <a:endParaRPr lang="en-US" sz="26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2600" dirty="0" smtClean="0"/>
              <a:t>	</a:t>
            </a:r>
            <a:r>
              <a:rPr lang="en-US" sz="2600" dirty="0" smtClean="0"/>
              <a:t>History (</a:t>
            </a:r>
            <a:r>
              <a:rPr lang="en-US" sz="2600" dirty="0" err="1" smtClean="0"/>
              <a:t>Calomiris</a:t>
            </a:r>
            <a:r>
              <a:rPr lang="en-US" sz="2600" dirty="0" smtClean="0"/>
              <a:t>-Wilson; </a:t>
            </a:r>
            <a:r>
              <a:rPr lang="en-US" sz="2600" dirty="0" err="1" smtClean="0"/>
              <a:t>Calomiris</a:t>
            </a:r>
            <a:r>
              <a:rPr lang="en-US" sz="2600" dirty="0" smtClean="0"/>
              <a:t>-Carlson: These effects are not driven only by taxes and safety nets!</a:t>
            </a:r>
            <a:endParaRPr lang="en-US" sz="2600" dirty="0" smtClean="0"/>
          </a:p>
          <a:p>
            <a:pPr>
              <a:buNone/>
            </a:pPr>
            <a:endParaRPr lang="en-GB" sz="2800" b="1" dirty="0" smtClean="0"/>
          </a:p>
          <a:p>
            <a:pPr eaLnBrk="1" hangingPunct="1"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7200800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9" y="404664"/>
            <a:ext cx="554461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612068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st1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stant1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11784</TotalTime>
  <Words>633</Words>
  <Application>Microsoft Office PowerPoint</Application>
  <PresentationFormat>On-screen Show (4:3)</PresentationFormat>
  <Paragraphs>233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Slide</vt:lpstr>
      <vt:lpstr>A Primer on Bank Capital Regulation: Theory, Empirics, and Policy</vt:lpstr>
      <vt:lpstr>Theory</vt:lpstr>
      <vt:lpstr>Theory (cont’d)</vt:lpstr>
      <vt:lpstr>Theory (cont’d)</vt:lpstr>
      <vt:lpstr>Theory (cont’d)</vt:lpstr>
      <vt:lpstr>Empirics</vt:lpstr>
      <vt:lpstr>Slide 7</vt:lpstr>
      <vt:lpstr>Slide 8</vt:lpstr>
      <vt:lpstr>Slide 9</vt:lpstr>
      <vt:lpstr>Slide 10</vt:lpstr>
      <vt:lpstr>Slide 11</vt:lpstr>
      <vt:lpstr>Slide 12</vt:lpstr>
      <vt:lpstr>Heterogeneous Effects</vt:lpstr>
      <vt:lpstr>Cumulative Changes in Balance Sheet Variables From a 100bp Increase in Capital Requirements</vt:lpstr>
      <vt:lpstr>Empirics (cont’d)</vt:lpstr>
      <vt:lpstr>Two Ways to Skin Cat of Default Risk</vt:lpstr>
      <vt:lpstr>Slide 17</vt:lpstr>
      <vt:lpstr>Calomiris-Powell (Argentina)</vt:lpstr>
      <vt:lpstr>Pitfalls of Book Equity Regulation </vt:lpstr>
      <vt:lpstr>Solutions To Avoid Pitfalls</vt:lpstr>
      <vt:lpstr>Slide 21</vt:lpstr>
      <vt:lpstr>How To Harness Market Information?</vt:lpstr>
      <vt:lpstr>Solutions To Those Problems (cont’d)</vt:lpstr>
      <vt:lpstr>Capital Req’s as a Macro-Prudential Tool</vt:lpstr>
      <vt:lpstr>Slide 25</vt:lpstr>
      <vt:lpstr>Asymmetric Loan-Supply Responses</vt:lpstr>
      <vt:lpstr>Slide 27</vt:lpstr>
      <vt:lpstr>Conclusion</vt:lpstr>
    </vt:vector>
  </TitlesOfParts>
  <Company>Federal Reserve Board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Banks, Bank Examiner Reports, and the Panic of 1893  A series of projects</dc:title>
  <dc:creator>m1mac01</dc:creator>
  <cp:lastModifiedBy>cc374</cp:lastModifiedBy>
  <cp:revision>830</cp:revision>
  <dcterms:created xsi:type="dcterms:W3CDTF">2012-11-02T20:46:17Z</dcterms:created>
  <dcterms:modified xsi:type="dcterms:W3CDTF">2014-06-10T11:50:11Z</dcterms:modified>
</cp:coreProperties>
</file>