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86" r:id="rId3"/>
    <p:sldId id="708" r:id="rId4"/>
    <p:sldId id="728" r:id="rId5"/>
    <p:sldId id="734" r:id="rId6"/>
    <p:sldId id="716" r:id="rId7"/>
    <p:sldId id="731" r:id="rId8"/>
    <p:sldId id="718" r:id="rId9"/>
    <p:sldId id="738" r:id="rId10"/>
    <p:sldId id="725" r:id="rId11"/>
    <p:sldId id="669" r:id="rId12"/>
    <p:sldId id="735" r:id="rId13"/>
    <p:sldId id="736" r:id="rId14"/>
    <p:sldId id="733" r:id="rId15"/>
    <p:sldId id="724" r:id="rId16"/>
    <p:sldId id="698" r:id="rId17"/>
    <p:sldId id="697" r:id="rId18"/>
    <p:sldId id="723" r:id="rId19"/>
    <p:sldId id="732" r:id="rId20"/>
    <p:sldId id="674" r:id="rId21"/>
    <p:sldId id="667" r:id="rId22"/>
    <p:sldId id="683" r:id="rId23"/>
    <p:sldId id="726" r:id="rId24"/>
    <p:sldId id="699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993300"/>
    <a:srgbClr val="B80028"/>
    <a:srgbClr val="FFCC66"/>
    <a:srgbClr val="FF6600"/>
    <a:srgbClr val="5F5F5F"/>
    <a:srgbClr val="777777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6" autoAdjust="0"/>
    <p:restoredTop sz="93668" autoAdjust="0"/>
  </p:normalViewPr>
  <p:slideViewPr>
    <p:cSldViewPr snapToGrid="0">
      <p:cViewPr varScale="1">
        <p:scale>
          <a:sx n="78" d="100"/>
          <a:sy n="78" d="100"/>
        </p:scale>
        <p:origin x="14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25"/>
    </p:cViewPr>
  </p:sorterViewPr>
  <p:notesViewPr>
    <p:cSldViewPr snapToGrid="0">
      <p:cViewPr>
        <p:scale>
          <a:sx n="150" d="100"/>
          <a:sy n="150" d="100"/>
        </p:scale>
        <p:origin x="-72" y="155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AmecoCurrent!$AH$294</c:f>
              <c:strCache>
                <c:ptCount val="1"/>
                <c:pt idx="0">
                  <c:v>Bulgaria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AmecoCurrent!$AI$294:$BF$294</c:f>
              <c:numCache>
                <c:formatCode>General</c:formatCode>
                <c:ptCount val="24"/>
                <c:pt idx="0">
                  <c:v>28.970493549552955</c:v>
                </c:pt>
                <c:pt idx="1">
                  <c:v>28.949704577193234</c:v>
                </c:pt>
                <c:pt idx="2">
                  <c:v>28.863904035740976</c:v>
                </c:pt>
                <c:pt idx="3">
                  <c:v>29.189805697687742</c:v>
                </c:pt>
                <c:pt idx="4">
                  <c:v>24.283157531915542</c:v>
                </c:pt>
                <c:pt idx="5">
                  <c:v>23.849391394856081</c:v>
                </c:pt>
                <c:pt idx="6">
                  <c:v>25.875871278454522</c:v>
                </c:pt>
                <c:pt idx="7">
                  <c:v>23.834810902574741</c:v>
                </c:pt>
                <c:pt idx="8">
                  <c:v>24.646248995807149</c:v>
                </c:pt>
                <c:pt idx="9">
                  <c:v>25.701322431129142</c:v>
                </c:pt>
                <c:pt idx="10">
                  <c:v>27.378152636886213</c:v>
                </c:pt>
                <c:pt idx="11">
                  <c:v>29.062259118703839</c:v>
                </c:pt>
                <c:pt idx="12">
                  <c:v>30.204939050850129</c:v>
                </c:pt>
                <c:pt idx="13">
                  <c:v>31.708024982202641</c:v>
                </c:pt>
                <c:pt idx="14">
                  <c:v>33.160435357297274</c:v>
                </c:pt>
                <c:pt idx="15">
                  <c:v>35.962870517739844</c:v>
                </c:pt>
                <c:pt idx="16">
                  <c:v>38.931911554712968</c:v>
                </c:pt>
                <c:pt idx="17">
                  <c:v>39.564676788080732</c:v>
                </c:pt>
                <c:pt idx="18">
                  <c:v>39.430596211020166</c:v>
                </c:pt>
                <c:pt idx="19">
                  <c:v>40.366682073476476</c:v>
                </c:pt>
                <c:pt idx="20">
                  <c:v>41.181925292749199</c:v>
                </c:pt>
                <c:pt idx="21">
                  <c:v>40.9614462238141</c:v>
                </c:pt>
                <c:pt idx="22">
                  <c:v>41.503161925741701</c:v>
                </c:pt>
                <c:pt idx="23">
                  <c:v>41.650064512459053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AmecoCurrent!$AH$295</c:f>
              <c:strCache>
                <c:ptCount val="1"/>
                <c:pt idx="0">
                  <c:v>Czech Republic 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AmecoCurrent!$AI$295:$BF$295</c:f>
              <c:numCache>
                <c:formatCode>General</c:formatCode>
                <c:ptCount val="24"/>
                <c:pt idx="0">
                  <c:v>62.649141909834967</c:v>
                </c:pt>
                <c:pt idx="1">
                  <c:v>63.013918299139895</c:v>
                </c:pt>
                <c:pt idx="2">
                  <c:v>63.262603358018836</c:v>
                </c:pt>
                <c:pt idx="3">
                  <c:v>65.806919736370375</c:v>
                </c:pt>
                <c:pt idx="4">
                  <c:v>67.509973436788144</c:v>
                </c:pt>
                <c:pt idx="5">
                  <c:v>65.682682736430806</c:v>
                </c:pt>
                <c:pt idx="6">
                  <c:v>63.249704429556452</c:v>
                </c:pt>
                <c:pt idx="7">
                  <c:v>62.691785343770633</c:v>
                </c:pt>
                <c:pt idx="8">
                  <c:v>62.15466220603286</c:v>
                </c:pt>
                <c:pt idx="9">
                  <c:v>64.316992080728511</c:v>
                </c:pt>
                <c:pt idx="10">
                  <c:v>64.666477509142851</c:v>
                </c:pt>
                <c:pt idx="11">
                  <c:v>67.795437959649746</c:v>
                </c:pt>
                <c:pt idx="12">
                  <c:v>69.614738253974522</c:v>
                </c:pt>
                <c:pt idx="13">
                  <c:v>70.874144745788158</c:v>
                </c:pt>
                <c:pt idx="14">
                  <c:v>71.904708142093398</c:v>
                </c:pt>
                <c:pt idx="15">
                  <c:v>74.848854370358524</c:v>
                </c:pt>
                <c:pt idx="16">
                  <c:v>73.410611679963367</c:v>
                </c:pt>
                <c:pt idx="17">
                  <c:v>75.241824532483733</c:v>
                </c:pt>
                <c:pt idx="18">
                  <c:v>73.667331682794114</c:v>
                </c:pt>
                <c:pt idx="19">
                  <c:v>75.568336204602431</c:v>
                </c:pt>
                <c:pt idx="20">
                  <c:v>75.366176265757275</c:v>
                </c:pt>
                <c:pt idx="21">
                  <c:v>75.637691811333909</c:v>
                </c:pt>
                <c:pt idx="22">
                  <c:v>76.361533370721233</c:v>
                </c:pt>
                <c:pt idx="23">
                  <c:v>77.092129997129902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AmecoCurrent!$AH$296</c:f>
              <c:strCache>
                <c:ptCount val="1"/>
                <c:pt idx="0">
                  <c:v>Estonia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AmecoCurrent!$AI$296:$BF$296</c:f>
              <c:numCache>
                <c:formatCode>General</c:formatCode>
                <c:ptCount val="24"/>
                <c:pt idx="1">
                  <c:v>29.518688383881791</c:v>
                </c:pt>
                <c:pt idx="2">
                  <c:v>28.947160244137073</c:v>
                </c:pt>
                <c:pt idx="3">
                  <c:v>30.146241145989784</c:v>
                </c:pt>
                <c:pt idx="4">
                  <c:v>31.865850887198231</c:v>
                </c:pt>
                <c:pt idx="5">
                  <c:v>35.155775656620307</c:v>
                </c:pt>
                <c:pt idx="6">
                  <c:v>35.673599361548092</c:v>
                </c:pt>
                <c:pt idx="7">
                  <c:v>35.324342167311137</c:v>
                </c:pt>
                <c:pt idx="8">
                  <c:v>37.001529674586493</c:v>
                </c:pt>
                <c:pt idx="9">
                  <c:v>38.269246722638314</c:v>
                </c:pt>
                <c:pt idx="10">
                  <c:v>41.489276340116255</c:v>
                </c:pt>
                <c:pt idx="11">
                  <c:v>45.595899795022589</c:v>
                </c:pt>
                <c:pt idx="12">
                  <c:v>48.555051481320767</c:v>
                </c:pt>
                <c:pt idx="13">
                  <c:v>52.612317641309538</c:v>
                </c:pt>
                <c:pt idx="14">
                  <c:v>56.845413018389891</c:v>
                </c:pt>
                <c:pt idx="15">
                  <c:v>61.279655193563784</c:v>
                </c:pt>
                <c:pt idx="16">
                  <c:v>61.129425623623661</c:v>
                </c:pt>
                <c:pt idx="17">
                  <c:v>56.466414220216066</c:v>
                </c:pt>
                <c:pt idx="18">
                  <c:v>57.576580446233109</c:v>
                </c:pt>
                <c:pt idx="19">
                  <c:v>62.182689748869002</c:v>
                </c:pt>
                <c:pt idx="20">
                  <c:v>64.864290387568445</c:v>
                </c:pt>
                <c:pt idx="21">
                  <c:v>67.175909152079171</c:v>
                </c:pt>
                <c:pt idx="22">
                  <c:v>68.189842115787144</c:v>
                </c:pt>
                <c:pt idx="23">
                  <c:v>69.074420745345137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AmecoCurrent!$AH$297</c:f>
              <c:strCache>
                <c:ptCount val="1"/>
                <c:pt idx="0">
                  <c:v>Croatia 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AmecoCurrent!$AI$297:$BF$297</c:f>
              <c:numCache>
                <c:formatCode>General</c:formatCode>
                <c:ptCount val="24"/>
                <c:pt idx="3">
                  <c:v>38.852026668475425</c:v>
                </c:pt>
                <c:pt idx="4">
                  <c:v>41.140467525576469</c:v>
                </c:pt>
                <c:pt idx="5">
                  <c:v>42.915697758466159</c:v>
                </c:pt>
                <c:pt idx="6">
                  <c:v>42.564415590316152</c:v>
                </c:pt>
                <c:pt idx="7">
                  <c:v>41.253654626049233</c:v>
                </c:pt>
                <c:pt idx="8">
                  <c:v>42.267571999251672</c:v>
                </c:pt>
                <c:pt idx="9">
                  <c:v>44.40143878464815</c:v>
                </c:pt>
                <c:pt idx="10">
                  <c:v>46.397417751633967</c:v>
                </c:pt>
                <c:pt idx="11">
                  <c:v>48.682997546345668</c:v>
                </c:pt>
                <c:pt idx="12">
                  <c:v>50.099846147777029</c:v>
                </c:pt>
                <c:pt idx="13">
                  <c:v>51.012173815004182</c:v>
                </c:pt>
                <c:pt idx="14">
                  <c:v>51.738920667927346</c:v>
                </c:pt>
                <c:pt idx="15">
                  <c:v>54.688537951266781</c:v>
                </c:pt>
                <c:pt idx="16">
                  <c:v>57.223792976927889</c:v>
                </c:pt>
                <c:pt idx="17">
                  <c:v>55.806299358444825</c:v>
                </c:pt>
                <c:pt idx="18">
                  <c:v>53.339583457971607</c:v>
                </c:pt>
                <c:pt idx="19">
                  <c:v>54.333410367382385</c:v>
                </c:pt>
                <c:pt idx="20">
                  <c:v>55.470221857246983</c:v>
                </c:pt>
                <c:pt idx="21">
                  <c:v>55.610466420292404</c:v>
                </c:pt>
                <c:pt idx="22">
                  <c:v>55.212616194795899</c:v>
                </c:pt>
                <c:pt idx="23">
                  <c:v>54.769881860751347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AmecoCurrent!$AH$298</c:f>
              <c:strCache>
                <c:ptCount val="1"/>
                <c:pt idx="0">
                  <c:v>Latvia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AmecoCurrent!$AI$298:$BF$298</c:f>
              <c:numCache>
                <c:formatCode>General</c:formatCode>
                <c:ptCount val="24"/>
                <c:pt idx="0">
                  <c:v>31.271914832540848</c:v>
                </c:pt>
                <c:pt idx="1">
                  <c:v>28.435173397584357</c:v>
                </c:pt>
                <c:pt idx="2">
                  <c:v>28.839618669969624</c:v>
                </c:pt>
                <c:pt idx="3">
                  <c:v>28.372674673441132</c:v>
                </c:pt>
                <c:pt idx="4">
                  <c:v>28.314828970101978</c:v>
                </c:pt>
                <c:pt idx="5">
                  <c:v>30.039114290552682</c:v>
                </c:pt>
                <c:pt idx="6">
                  <c:v>31.512797187808971</c:v>
                </c:pt>
                <c:pt idx="7">
                  <c:v>30.89380364047911</c:v>
                </c:pt>
                <c:pt idx="8">
                  <c:v>30.901319481891512</c:v>
                </c:pt>
                <c:pt idx="9">
                  <c:v>32.809352525637131</c:v>
                </c:pt>
                <c:pt idx="10">
                  <c:v>36.066314877790724</c:v>
                </c:pt>
                <c:pt idx="11">
                  <c:v>39.279114878470637</c:v>
                </c:pt>
                <c:pt idx="12">
                  <c:v>41.809381040672214</c:v>
                </c:pt>
                <c:pt idx="13">
                  <c:v>45.076939074552378</c:v>
                </c:pt>
                <c:pt idx="14">
                  <c:v>49.070957750477291</c:v>
                </c:pt>
                <c:pt idx="15">
                  <c:v>53.432072224168543</c:v>
                </c:pt>
                <c:pt idx="16">
                  <c:v>54.228053160744487</c:v>
                </c:pt>
                <c:pt idx="17">
                  <c:v>47.875362220735298</c:v>
                </c:pt>
                <c:pt idx="18">
                  <c:v>48.228978104621639</c:v>
                </c:pt>
                <c:pt idx="19">
                  <c:v>51.547508998977548</c:v>
                </c:pt>
                <c:pt idx="20">
                  <c:v>55.22880594688435</c:v>
                </c:pt>
                <c:pt idx="21">
                  <c:v>58.602360914138224</c:v>
                </c:pt>
                <c:pt idx="22">
                  <c:v>59.976678567509289</c:v>
                </c:pt>
                <c:pt idx="23">
                  <c:v>60.935734472407034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AmecoCurrent!$AH$299</c:f>
              <c:strCache>
                <c:ptCount val="1"/>
                <c:pt idx="0">
                  <c:v>Lithuania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AmecoCurrent!$AI$299:$BF$299</c:f>
              <c:numCache>
                <c:formatCode>General</c:formatCode>
                <c:ptCount val="24"/>
                <c:pt idx="0">
                  <c:v>38.705045592074427</c:v>
                </c:pt>
                <c:pt idx="1">
                  <c:v>32.77996235616056</c:v>
                </c:pt>
                <c:pt idx="2">
                  <c:v>29.069195590131621</c:v>
                </c:pt>
                <c:pt idx="3">
                  <c:v>29.613304826465104</c:v>
                </c:pt>
                <c:pt idx="4">
                  <c:v>30.660176819873591</c:v>
                </c:pt>
                <c:pt idx="5">
                  <c:v>32.232684595082418</c:v>
                </c:pt>
                <c:pt idx="6">
                  <c:v>33.803282930794545</c:v>
                </c:pt>
                <c:pt idx="7">
                  <c:v>32.641186456663213</c:v>
                </c:pt>
                <c:pt idx="8">
                  <c:v>33.124475893869196</c:v>
                </c:pt>
                <c:pt idx="9">
                  <c:v>35.133444936282096</c:v>
                </c:pt>
                <c:pt idx="10">
                  <c:v>37.785773313733742</c:v>
                </c:pt>
                <c:pt idx="11">
                  <c:v>42.355869356246146</c:v>
                </c:pt>
                <c:pt idx="12">
                  <c:v>44.002958696595527</c:v>
                </c:pt>
                <c:pt idx="13">
                  <c:v>46.795465357705083</c:v>
                </c:pt>
                <c:pt idx="14">
                  <c:v>49.430935983338486</c:v>
                </c:pt>
                <c:pt idx="15">
                  <c:v>54.204996685486456</c:v>
                </c:pt>
                <c:pt idx="16">
                  <c:v>56.556429159736354</c:v>
                </c:pt>
                <c:pt idx="17">
                  <c:v>51.150681966196075</c:v>
                </c:pt>
                <c:pt idx="18">
                  <c:v>54.831230513887064</c:v>
                </c:pt>
                <c:pt idx="19">
                  <c:v>59.526450691205504</c:v>
                </c:pt>
                <c:pt idx="20">
                  <c:v>63.286532863151223</c:v>
                </c:pt>
                <c:pt idx="21">
                  <c:v>67.005103466837824</c:v>
                </c:pt>
                <c:pt idx="22">
                  <c:v>69.023462142057426</c:v>
                </c:pt>
                <c:pt idx="23">
                  <c:v>70.330442123662237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AmecoCurrent!$AH$300</c:f>
              <c:strCache>
                <c:ptCount val="1"/>
                <c:pt idx="0">
                  <c:v>Hungary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AmecoCurrent!$AI$300:$BF$300</c:f>
              <c:numCache>
                <c:formatCode>General</c:formatCode>
                <c:ptCount val="24"/>
                <c:pt idx="0">
                  <c:v>43.340801837171242</c:v>
                </c:pt>
                <c:pt idx="1">
                  <c:v>43.399262928316922</c:v>
                </c:pt>
                <c:pt idx="2">
                  <c:v>43.642019325397897</c:v>
                </c:pt>
                <c:pt idx="3">
                  <c:v>43.413163584090796</c:v>
                </c:pt>
                <c:pt idx="4">
                  <c:v>43.172939230808538</c:v>
                </c:pt>
                <c:pt idx="5">
                  <c:v>44.255011131257973</c:v>
                </c:pt>
                <c:pt idx="6">
                  <c:v>45.449647340261087</c:v>
                </c:pt>
                <c:pt idx="7">
                  <c:v>45.717344147882677</c:v>
                </c:pt>
                <c:pt idx="8">
                  <c:v>46.153473681893715</c:v>
                </c:pt>
                <c:pt idx="9">
                  <c:v>49.650748002101594</c:v>
                </c:pt>
                <c:pt idx="10">
                  <c:v>52.566448473738674</c:v>
                </c:pt>
                <c:pt idx="11">
                  <c:v>53.952033479370506</c:v>
                </c:pt>
                <c:pt idx="12">
                  <c:v>54.408300130182646</c:v>
                </c:pt>
                <c:pt idx="13">
                  <c:v>54.871487615740001</c:v>
                </c:pt>
                <c:pt idx="14">
                  <c:v>54.877222228474366</c:v>
                </c:pt>
                <c:pt idx="15">
                  <c:v>54.178314244992627</c:v>
                </c:pt>
                <c:pt idx="16">
                  <c:v>56.408586369500455</c:v>
                </c:pt>
                <c:pt idx="17">
                  <c:v>58.192093127225348</c:v>
                </c:pt>
                <c:pt idx="18">
                  <c:v>58.728685958463295</c:v>
                </c:pt>
                <c:pt idx="19">
                  <c:v>59.509573231368257</c:v>
                </c:pt>
                <c:pt idx="20">
                  <c:v>59.101760003207367</c:v>
                </c:pt>
                <c:pt idx="21">
                  <c:v>60.807445057504587</c:v>
                </c:pt>
                <c:pt idx="22">
                  <c:v>62.643192181664801</c:v>
                </c:pt>
                <c:pt idx="23">
                  <c:v>63.635690774589072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AmecoCurrent!$AH$301</c:f>
              <c:strCache>
                <c:ptCount val="1"/>
                <c:pt idx="0">
                  <c:v>Poland </c:v>
                </c:pt>
              </c:strCache>
            </c:strRef>
          </c:tx>
          <c:spPr>
            <a:ln w="38100" cap="rnd">
              <a:solidFill>
                <a:srgbClr val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AmecoCurrent!$AI$301:$BF$301</c:f>
              <c:numCache>
                <c:formatCode>General</c:formatCode>
                <c:ptCount val="24"/>
                <c:pt idx="0">
                  <c:v>32.558488068935425</c:v>
                </c:pt>
                <c:pt idx="1">
                  <c:v>33.943887259988799</c:v>
                </c:pt>
                <c:pt idx="2">
                  <c:v>34.851491392525084</c:v>
                </c:pt>
                <c:pt idx="3">
                  <c:v>36.458145119414787</c:v>
                </c:pt>
                <c:pt idx="4">
                  <c:v>38.089829975872384</c:v>
                </c:pt>
                <c:pt idx="5">
                  <c:v>39.55546216404872</c:v>
                </c:pt>
                <c:pt idx="6">
                  <c:v>40.307906867407638</c:v>
                </c:pt>
                <c:pt idx="7">
                  <c:v>41.187965670093369</c:v>
                </c:pt>
                <c:pt idx="8">
                  <c:v>40.564989160219653</c:v>
                </c:pt>
                <c:pt idx="9">
                  <c:v>39.991066091776766</c:v>
                </c:pt>
                <c:pt idx="10">
                  <c:v>40.936031943907899</c:v>
                </c:pt>
                <c:pt idx="11">
                  <c:v>41.684993141424563</c:v>
                </c:pt>
                <c:pt idx="12">
                  <c:v>43.334924454613599</c:v>
                </c:pt>
                <c:pt idx="13">
                  <c:v>44.011154156584034</c:v>
                </c:pt>
                <c:pt idx="14">
                  <c:v>44.757499334751806</c:v>
                </c:pt>
                <c:pt idx="15">
                  <c:v>47.499248906626363</c:v>
                </c:pt>
                <c:pt idx="16">
                  <c:v>49.08874953614194</c:v>
                </c:pt>
                <c:pt idx="17">
                  <c:v>53.560093772909028</c:v>
                </c:pt>
                <c:pt idx="18">
                  <c:v>56.060680422911567</c:v>
                </c:pt>
                <c:pt idx="19">
                  <c:v>58.297967701724161</c:v>
                </c:pt>
                <c:pt idx="20">
                  <c:v>60.085084851557724</c:v>
                </c:pt>
                <c:pt idx="21">
                  <c:v>61.772134864028324</c:v>
                </c:pt>
                <c:pt idx="22">
                  <c:v>63.358286278662845</c:v>
                </c:pt>
                <c:pt idx="23">
                  <c:v>64.565982412274693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AmecoCurrent!$AH$302</c:f>
              <c:strCache>
                <c:ptCount val="1"/>
                <c:pt idx="0">
                  <c:v>Romania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AmecoCurrent!$AI$302:$BF$302</c:f>
              <c:numCache>
                <c:formatCode>General</c:formatCode>
                <c:ptCount val="24"/>
                <c:pt idx="0">
                  <c:v>24.950182754500268</c:v>
                </c:pt>
                <c:pt idx="1">
                  <c:v>25.522592360365643</c:v>
                </c:pt>
                <c:pt idx="2">
                  <c:v>25.925596056366388</c:v>
                </c:pt>
                <c:pt idx="3">
                  <c:v>27.239714756522201</c:v>
                </c:pt>
                <c:pt idx="4">
                  <c:v>27.732786919113227</c:v>
                </c:pt>
                <c:pt idx="5">
                  <c:v>24.647062710905328</c:v>
                </c:pt>
                <c:pt idx="6">
                  <c:v>22.478416196766457</c:v>
                </c:pt>
                <c:pt idx="7">
                  <c:v>22.131519381307175</c:v>
                </c:pt>
                <c:pt idx="8">
                  <c:v>21.903751554435505</c:v>
                </c:pt>
                <c:pt idx="9">
                  <c:v>23.444829926040004</c:v>
                </c:pt>
                <c:pt idx="10">
                  <c:v>25.102016843843295</c:v>
                </c:pt>
                <c:pt idx="11">
                  <c:v>26.984656656676375</c:v>
                </c:pt>
                <c:pt idx="12">
                  <c:v>29.592607203439979</c:v>
                </c:pt>
                <c:pt idx="13">
                  <c:v>30.51818225794349</c:v>
                </c:pt>
                <c:pt idx="14">
                  <c:v>33.74403863195203</c:v>
                </c:pt>
                <c:pt idx="15">
                  <c:v>37.234721963772181</c:v>
                </c:pt>
                <c:pt idx="16">
                  <c:v>43.48370805174045</c:v>
                </c:pt>
                <c:pt idx="17">
                  <c:v>44.259236047597597</c:v>
                </c:pt>
                <c:pt idx="18">
                  <c:v>45.304973004691895</c:v>
                </c:pt>
                <c:pt idx="19">
                  <c:v>46.564946706444246</c:v>
                </c:pt>
                <c:pt idx="20">
                  <c:v>48.398930373715977</c:v>
                </c:pt>
                <c:pt idx="21">
                  <c:v>49.938475447114072</c:v>
                </c:pt>
                <c:pt idx="22">
                  <c:v>50.954704311300731</c:v>
                </c:pt>
                <c:pt idx="23">
                  <c:v>51.794034601431946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AmecoCurrent!$AH$303</c:f>
              <c:strCache>
                <c:ptCount val="1"/>
                <c:pt idx="0">
                  <c:v>Slovenia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AmecoCurrent!$AI$303:$BF$303</c:f>
              <c:numCache>
                <c:formatCode>General</c:formatCode>
                <c:ptCount val="24"/>
                <c:pt idx="0">
                  <c:v>58.056098512774362</c:v>
                </c:pt>
                <c:pt idx="1">
                  <c:v>60.223105795570767</c:v>
                </c:pt>
                <c:pt idx="2">
                  <c:v>61.975534291876905</c:v>
                </c:pt>
                <c:pt idx="3">
                  <c:v>63.170053424728593</c:v>
                </c:pt>
                <c:pt idx="4">
                  <c:v>64.534252190676682</c:v>
                </c:pt>
                <c:pt idx="5">
                  <c:v>66.450150963814124</c:v>
                </c:pt>
                <c:pt idx="6">
                  <c:v>67.390258669819417</c:v>
                </c:pt>
                <c:pt idx="7">
                  <c:v>69.222012637932664</c:v>
                </c:pt>
                <c:pt idx="8">
                  <c:v>68.343703573275818</c:v>
                </c:pt>
                <c:pt idx="9">
                  <c:v>68.549239660596584</c:v>
                </c:pt>
                <c:pt idx="10">
                  <c:v>71.063531284200366</c:v>
                </c:pt>
                <c:pt idx="11">
                  <c:v>72.449705832374931</c:v>
                </c:pt>
                <c:pt idx="12">
                  <c:v>75.332675845200995</c:v>
                </c:pt>
                <c:pt idx="13">
                  <c:v>76.123919160170175</c:v>
                </c:pt>
                <c:pt idx="14">
                  <c:v>76.40116880387103</c:v>
                </c:pt>
                <c:pt idx="15">
                  <c:v>77.797783832728129</c:v>
                </c:pt>
                <c:pt idx="16">
                  <c:v>80.465396710906944</c:v>
                </c:pt>
                <c:pt idx="17">
                  <c:v>76.901521708324296</c:v>
                </c:pt>
                <c:pt idx="18">
                  <c:v>75.36203017040485</c:v>
                </c:pt>
                <c:pt idx="19">
                  <c:v>75.277917839685145</c:v>
                </c:pt>
                <c:pt idx="20">
                  <c:v>74.772365706567513</c:v>
                </c:pt>
                <c:pt idx="21">
                  <c:v>75.212057846192053</c:v>
                </c:pt>
                <c:pt idx="22">
                  <c:v>76.422226994827412</c:v>
                </c:pt>
                <c:pt idx="23">
                  <c:v>77.051793549788357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AmecoCurrent!$AH$304</c:f>
              <c:strCache>
                <c:ptCount val="1"/>
                <c:pt idx="0">
                  <c:v>Slovakia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AmecoCurrent!$AI$292:$BF$292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AmecoCurrent!$AI$304:$BF$304</c:f>
              <c:numCache>
                <c:formatCode>General</c:formatCode>
                <c:ptCount val="24"/>
                <c:pt idx="0">
                  <c:v>35.274644765716275</c:v>
                </c:pt>
                <c:pt idx="1">
                  <c:v>37.875839934656852</c:v>
                </c:pt>
                <c:pt idx="2">
                  <c:v>39.096672904889324</c:v>
                </c:pt>
                <c:pt idx="3">
                  <c:v>40.375255567189591</c:v>
                </c:pt>
                <c:pt idx="4">
                  <c:v>42.312325960945664</c:v>
                </c:pt>
                <c:pt idx="5">
                  <c:v>43.900937999512614</c:v>
                </c:pt>
                <c:pt idx="6">
                  <c:v>44.386383906744932</c:v>
                </c:pt>
                <c:pt idx="7">
                  <c:v>43.048948410827123</c:v>
                </c:pt>
                <c:pt idx="8">
                  <c:v>42.565671461114356</c:v>
                </c:pt>
                <c:pt idx="9">
                  <c:v>44.61308732469864</c:v>
                </c:pt>
                <c:pt idx="10">
                  <c:v>46.457887496494656</c:v>
                </c:pt>
                <c:pt idx="11">
                  <c:v>48.142438369276206</c:v>
                </c:pt>
                <c:pt idx="12">
                  <c:v>49.755296066905991</c:v>
                </c:pt>
                <c:pt idx="13">
                  <c:v>52.685640108951475</c:v>
                </c:pt>
                <c:pt idx="14">
                  <c:v>55.446268093752622</c:v>
                </c:pt>
                <c:pt idx="15">
                  <c:v>60.01061060166132</c:v>
                </c:pt>
                <c:pt idx="16">
                  <c:v>64.368912842027868</c:v>
                </c:pt>
                <c:pt idx="17">
                  <c:v>64.452807254866144</c:v>
                </c:pt>
                <c:pt idx="18">
                  <c:v>66.333728712826598</c:v>
                </c:pt>
                <c:pt idx="19">
                  <c:v>66.229813577601291</c:v>
                </c:pt>
                <c:pt idx="20">
                  <c:v>67.580487235025728</c:v>
                </c:pt>
                <c:pt idx="21">
                  <c:v>69.047490881736906</c:v>
                </c:pt>
                <c:pt idx="22">
                  <c:v>70.007385569123088</c:v>
                </c:pt>
                <c:pt idx="23">
                  <c:v>71.156175742798268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65840"/>
        <c:axId val="2813662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AmecoCurrent!$AH$293</c15:sqref>
                        </c15:formulaRef>
                      </c:ext>
                    </c:extLst>
                    <c:strCache>
                      <c:ptCount val="1"/>
                      <c:pt idx="0">
                        <c:v>EU15</c:v>
                      </c:pt>
                    </c:strCache>
                  </c:strRef>
                </c:tx>
                <c:spPr>
                  <a:ln w="38100" cap="rnd">
                    <a:solidFill>
                      <a:srgbClr val="00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AmecoCurrent!$AI$292:$BF$292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1992</c:v>
                      </c:pt>
                      <c:pt idx="1">
                        <c:v>1993</c:v>
                      </c:pt>
                      <c:pt idx="2">
                        <c:v>1994</c:v>
                      </c:pt>
                      <c:pt idx="3">
                        <c:v>1995</c:v>
                      </c:pt>
                      <c:pt idx="4">
                        <c:v>1996</c:v>
                      </c:pt>
                      <c:pt idx="5">
                        <c:v>1997</c:v>
                      </c:pt>
                      <c:pt idx="6">
                        <c:v>1998</c:v>
                      </c:pt>
                      <c:pt idx="7">
                        <c:v>1999</c:v>
                      </c:pt>
                      <c:pt idx="8">
                        <c:v>2000</c:v>
                      </c:pt>
                      <c:pt idx="9">
                        <c:v>2001</c:v>
                      </c:pt>
                      <c:pt idx="10">
                        <c:v>2002</c:v>
                      </c:pt>
                      <c:pt idx="11">
                        <c:v>2003</c:v>
                      </c:pt>
                      <c:pt idx="12">
                        <c:v>2004</c:v>
                      </c:pt>
                      <c:pt idx="13">
                        <c:v>2005</c:v>
                      </c:pt>
                      <c:pt idx="14">
                        <c:v>2006</c:v>
                      </c:pt>
                      <c:pt idx="15">
                        <c:v>2007</c:v>
                      </c:pt>
                      <c:pt idx="16">
                        <c:v>2008</c:v>
                      </c:pt>
                      <c:pt idx="17">
                        <c:v>2009</c:v>
                      </c:pt>
                      <c:pt idx="18">
                        <c:v>2010</c:v>
                      </c:pt>
                      <c:pt idx="19">
                        <c:v>2011</c:v>
                      </c:pt>
                      <c:pt idx="20">
                        <c:v>2012</c:v>
                      </c:pt>
                      <c:pt idx="21">
                        <c:v>2013</c:v>
                      </c:pt>
                      <c:pt idx="22">
                        <c:v>2014</c:v>
                      </c:pt>
                      <c:pt idx="23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AmecoCurrent!$AI$293:$BF$293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100</c:v>
                      </c:pt>
                      <c:pt idx="8">
                        <c:v>100</c:v>
                      </c:pt>
                      <c:pt idx="9">
                        <c:v>100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99.999999999999986</c:v>
                      </c:pt>
                      <c:pt idx="17">
                        <c:v>100</c:v>
                      </c:pt>
                      <c:pt idx="18">
                        <c:v>100</c:v>
                      </c:pt>
                      <c:pt idx="19">
                        <c:v>100</c:v>
                      </c:pt>
                      <c:pt idx="20">
                        <c:v>99.999999999999986</c:v>
                      </c:pt>
                      <c:pt idx="21">
                        <c:v>99.999999999999986</c:v>
                      </c:pt>
                      <c:pt idx="22">
                        <c:v>100</c:v>
                      </c:pt>
                      <c:pt idx="23">
                        <c:v>100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813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6232"/>
        <c:crosses val="autoZero"/>
        <c:auto val="1"/>
        <c:lblAlgn val="ctr"/>
        <c:lblOffset val="100"/>
        <c:noMultiLvlLbl val="0"/>
      </c:catAx>
      <c:valAx>
        <c:axId val="281366232"/>
        <c:scaling>
          <c:orientation val="minMax"/>
          <c:max val="9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prstDash val="sysDash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0846775401763E-2"/>
          <c:y val="1.7357185894484709E-2"/>
          <c:w val="0.93732333876010032"/>
          <c:h val="0.85848094751101078"/>
        </c:manualLayout>
      </c:layout>
      <c:lineChart>
        <c:grouping val="standard"/>
        <c:varyColors val="0"/>
        <c:ser>
          <c:idx val="0"/>
          <c:order val="0"/>
          <c:tx>
            <c:strRef>
              <c:f>AmecoCurrent!$B$218</c:f>
              <c:strCache>
                <c:ptCount val="1"/>
                <c:pt idx="0">
                  <c:v>Germany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AmecoCurrent!$C$218:$BF$218</c:f>
              <c:numCache>
                <c:formatCode>General</c:formatCode>
                <c:ptCount val="24"/>
                <c:pt idx="0">
                  <c:v>83.537711294760655</c:v>
                </c:pt>
                <c:pt idx="1">
                  <c:v>80.993844100599915</c:v>
                </c:pt>
                <c:pt idx="2">
                  <c:v>80.493039415243501</c:v>
                </c:pt>
                <c:pt idx="3">
                  <c:v>80.405648469876837</c:v>
                </c:pt>
                <c:pt idx="4">
                  <c:v>78.79922973020868</c:v>
                </c:pt>
                <c:pt idx="5">
                  <c:v>76.6296142543858</c:v>
                </c:pt>
                <c:pt idx="6">
                  <c:v>75.507721659428711</c:v>
                </c:pt>
                <c:pt idx="7">
                  <c:v>74.494640829834637</c:v>
                </c:pt>
                <c:pt idx="8">
                  <c:v>73.059387295416286</c:v>
                </c:pt>
                <c:pt idx="9">
                  <c:v>74.337121597679371</c:v>
                </c:pt>
                <c:pt idx="10">
                  <c:v>74.495594981633985</c:v>
                </c:pt>
                <c:pt idx="11">
                  <c:v>74.03986973243876</c:v>
                </c:pt>
                <c:pt idx="12">
                  <c:v>73.268351042914375</c:v>
                </c:pt>
                <c:pt idx="13">
                  <c:v>72.662981431363264</c:v>
                </c:pt>
                <c:pt idx="14">
                  <c:v>74.774153283599418</c:v>
                </c:pt>
                <c:pt idx="15">
                  <c:v>76.556188656323883</c:v>
                </c:pt>
                <c:pt idx="16">
                  <c:v>79.408637023739118</c:v>
                </c:pt>
                <c:pt idx="17">
                  <c:v>79.016882190115226</c:v>
                </c:pt>
                <c:pt idx="18">
                  <c:v>81.906488245256398</c:v>
                </c:pt>
                <c:pt idx="19">
                  <c:v>84.670552230493328</c:v>
                </c:pt>
                <c:pt idx="20">
                  <c:v>83.143640771518506</c:v>
                </c:pt>
                <c:pt idx="21">
                  <c:v>81.454691038296488</c:v>
                </c:pt>
                <c:pt idx="22">
                  <c:v>81.104461925978825</c:v>
                </c:pt>
                <c:pt idx="23">
                  <c:v>80.516818869054475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AmecoCurrent!$B$219</c:f>
              <c:strCache>
                <c:ptCount val="1"/>
                <c:pt idx="0">
                  <c:v>West Germany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AmecoCurrent!$C$219:$BF$219</c:f>
              <c:numCache>
                <c:formatCode>General</c:formatCode>
                <c:ptCount val="24"/>
              </c:numCache>
            </c:numRef>
          </c:val>
          <c:smooth val="0"/>
        </c:ser>
        <c:ser>
          <c:idx val="2"/>
          <c:order val="2"/>
          <c:tx>
            <c:strRef>
              <c:f>AmecoCurrent!$B$220</c:f>
              <c:strCache>
                <c:ptCount val="1"/>
                <c:pt idx="0">
                  <c:v>Spain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AmecoCurrent!$C$220:$BF$220</c:f>
              <c:numCache>
                <c:formatCode>General</c:formatCode>
                <c:ptCount val="24"/>
                <c:pt idx="0">
                  <c:v>58.581671554942098</c:v>
                </c:pt>
                <c:pt idx="1">
                  <c:v>56.988604644627564</c:v>
                </c:pt>
                <c:pt idx="2">
                  <c:v>56.613357521746309</c:v>
                </c:pt>
                <c:pt idx="3">
                  <c:v>57.17264596836408</c:v>
                </c:pt>
                <c:pt idx="4">
                  <c:v>57.310947203440222</c:v>
                </c:pt>
                <c:pt idx="5">
                  <c:v>57.644770641656784</c:v>
                </c:pt>
                <c:pt idx="6">
                  <c:v>58.912688637632478</c:v>
                </c:pt>
                <c:pt idx="7">
                  <c:v>58.741284487190477</c:v>
                </c:pt>
                <c:pt idx="8">
                  <c:v>60.063412888220554</c:v>
                </c:pt>
                <c:pt idx="9">
                  <c:v>62.387348802714499</c:v>
                </c:pt>
                <c:pt idx="10">
                  <c:v>64.697240242782939</c:v>
                </c:pt>
                <c:pt idx="11">
                  <c:v>63.953208380778037</c:v>
                </c:pt>
                <c:pt idx="12">
                  <c:v>63.272419415420579</c:v>
                </c:pt>
                <c:pt idx="13">
                  <c:v>62.986348132087109</c:v>
                </c:pt>
                <c:pt idx="14">
                  <c:v>66.651148017687021</c:v>
                </c:pt>
                <c:pt idx="15">
                  <c:v>68.351485218445461</c:v>
                </c:pt>
                <c:pt idx="16">
                  <c:v>69.745864413522355</c:v>
                </c:pt>
                <c:pt idx="17">
                  <c:v>69.899796964984901</c:v>
                </c:pt>
                <c:pt idx="18">
                  <c:v>66.995962951591224</c:v>
                </c:pt>
                <c:pt idx="19">
                  <c:v>65.738839668370048</c:v>
                </c:pt>
                <c:pt idx="20">
                  <c:v>63.795408939252916</c:v>
                </c:pt>
                <c:pt idx="21">
                  <c:v>62.566903126524785</c:v>
                </c:pt>
                <c:pt idx="22">
                  <c:v>62.56784417891312</c:v>
                </c:pt>
                <c:pt idx="23">
                  <c:v>62.987884586969741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AmecoCurrent!$B$221</c:f>
              <c:strCache>
                <c:ptCount val="1"/>
                <c:pt idx="0">
                  <c:v>France 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AmecoCurrent!$C$221:$BF$221</c:f>
              <c:numCache>
                <c:formatCode>General</c:formatCode>
                <c:ptCount val="24"/>
                <c:pt idx="0">
                  <c:v>74.324171149665077</c:v>
                </c:pt>
                <c:pt idx="1">
                  <c:v>72.520538189267171</c:v>
                </c:pt>
                <c:pt idx="2">
                  <c:v>71.942643947523337</c:v>
                </c:pt>
                <c:pt idx="3">
                  <c:v>72.087484326556591</c:v>
                </c:pt>
                <c:pt idx="4">
                  <c:v>71.003437860571722</c:v>
                </c:pt>
                <c:pt idx="5">
                  <c:v>70.554805909275558</c:v>
                </c:pt>
                <c:pt idx="6">
                  <c:v>70.936912671590463</c:v>
                </c:pt>
                <c:pt idx="7">
                  <c:v>70.161986708508266</c:v>
                </c:pt>
                <c:pt idx="8">
                  <c:v>71.38044444669282</c:v>
                </c:pt>
                <c:pt idx="9">
                  <c:v>73.681485757130361</c:v>
                </c:pt>
                <c:pt idx="10">
                  <c:v>74.818674721744671</c:v>
                </c:pt>
                <c:pt idx="11">
                  <c:v>70.973478679378744</c:v>
                </c:pt>
                <c:pt idx="12">
                  <c:v>69.41875647483046</c:v>
                </c:pt>
                <c:pt idx="13">
                  <c:v>68.716653096024501</c:v>
                </c:pt>
                <c:pt idx="14">
                  <c:v>69.682401480882092</c:v>
                </c:pt>
                <c:pt idx="15">
                  <c:v>70.985826504705884</c:v>
                </c:pt>
                <c:pt idx="16">
                  <c:v>72.770218533137793</c:v>
                </c:pt>
                <c:pt idx="17">
                  <c:v>74.231097304113149</c:v>
                </c:pt>
                <c:pt idx="18">
                  <c:v>74.315567861145496</c:v>
                </c:pt>
                <c:pt idx="19">
                  <c:v>75.137163815680211</c:v>
                </c:pt>
                <c:pt idx="20">
                  <c:v>72.67864084701506</c:v>
                </c:pt>
                <c:pt idx="21">
                  <c:v>70.962854533398399</c:v>
                </c:pt>
                <c:pt idx="22">
                  <c:v>69.755360002054431</c:v>
                </c:pt>
                <c:pt idx="23">
                  <c:v>68.609303458836436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AmecoCurrent!$B$222</c:f>
              <c:strCache>
                <c:ptCount val="1"/>
                <c:pt idx="0">
                  <c:v>Italy 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AmecoCurrent!$C$222:$BF$222</c:f>
              <c:numCache>
                <c:formatCode>General</c:formatCode>
                <c:ptCount val="24"/>
                <c:pt idx="0">
                  <c:v>77.695348874014243</c:v>
                </c:pt>
                <c:pt idx="1">
                  <c:v>75.908191242659541</c:v>
                </c:pt>
                <c:pt idx="2">
                  <c:v>75.424861133166189</c:v>
                </c:pt>
                <c:pt idx="3">
                  <c:v>76.445315018017979</c:v>
                </c:pt>
                <c:pt idx="4">
                  <c:v>75.505538775365537</c:v>
                </c:pt>
                <c:pt idx="5">
                  <c:v>74.389983075404686</c:v>
                </c:pt>
                <c:pt idx="6">
                  <c:v>74.990091330233582</c:v>
                </c:pt>
                <c:pt idx="7">
                  <c:v>72.772222549481612</c:v>
                </c:pt>
                <c:pt idx="8">
                  <c:v>73.196672277792459</c:v>
                </c:pt>
                <c:pt idx="9">
                  <c:v>75.85531914093977</c:v>
                </c:pt>
                <c:pt idx="10">
                  <c:v>73.160878717905561</c:v>
                </c:pt>
                <c:pt idx="11">
                  <c:v>71.761984370048992</c:v>
                </c:pt>
                <c:pt idx="12">
                  <c:v>68.597075825321753</c:v>
                </c:pt>
                <c:pt idx="13">
                  <c:v>66.808514546881923</c:v>
                </c:pt>
                <c:pt idx="14">
                  <c:v>68.649872236270909</c:v>
                </c:pt>
                <c:pt idx="15">
                  <c:v>69.874651184591897</c:v>
                </c:pt>
                <c:pt idx="16">
                  <c:v>72.296940631420355</c:v>
                </c:pt>
                <c:pt idx="17">
                  <c:v>72.220690874302718</c:v>
                </c:pt>
                <c:pt idx="18">
                  <c:v>71.209557638874585</c:v>
                </c:pt>
                <c:pt idx="19">
                  <c:v>71.40370059029965</c:v>
                </c:pt>
                <c:pt idx="20">
                  <c:v>68.213595368657352</c:v>
                </c:pt>
                <c:pt idx="21">
                  <c:v>65.824444194222366</c:v>
                </c:pt>
                <c:pt idx="22">
                  <c:v>64.317141661722388</c:v>
                </c:pt>
                <c:pt idx="23">
                  <c:v>63.049799766861454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AmecoCurrent!$B$224</c:f>
              <c:strCache>
                <c:ptCount val="1"/>
                <c:pt idx="0">
                  <c:v>United Kingdom 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AmecoCurrent!$C$217:$BF$217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AmecoCurrent!$C$224:$BF$224</c:f>
              <c:numCache>
                <c:formatCode>General</c:formatCode>
                <c:ptCount val="24"/>
                <c:pt idx="0">
                  <c:v>71.380983075887968</c:v>
                </c:pt>
                <c:pt idx="1">
                  <c:v>72.070998571019331</c:v>
                </c:pt>
                <c:pt idx="2">
                  <c:v>72.755193370963312</c:v>
                </c:pt>
                <c:pt idx="3">
                  <c:v>73.291080017217382</c:v>
                </c:pt>
                <c:pt idx="4">
                  <c:v>74.618428980416411</c:v>
                </c:pt>
                <c:pt idx="5">
                  <c:v>75.216570211078448</c:v>
                </c:pt>
                <c:pt idx="6">
                  <c:v>74.327169359409822</c:v>
                </c:pt>
                <c:pt idx="7">
                  <c:v>72.715759146602707</c:v>
                </c:pt>
                <c:pt idx="8">
                  <c:v>75.077843304147891</c:v>
                </c:pt>
                <c:pt idx="9">
                  <c:v>77.039090415671382</c:v>
                </c:pt>
                <c:pt idx="10">
                  <c:v>78.650837930470885</c:v>
                </c:pt>
                <c:pt idx="11">
                  <c:v>78.762368320328335</c:v>
                </c:pt>
                <c:pt idx="12">
                  <c:v>79.114088464531491</c:v>
                </c:pt>
                <c:pt idx="13">
                  <c:v>78.032147023274689</c:v>
                </c:pt>
                <c:pt idx="14">
                  <c:v>79.460210837991141</c:v>
                </c:pt>
                <c:pt idx="15">
                  <c:v>77.990027057673814</c:v>
                </c:pt>
                <c:pt idx="16">
                  <c:v>78.093502380956792</c:v>
                </c:pt>
                <c:pt idx="17">
                  <c:v>77.339399926287555</c:v>
                </c:pt>
                <c:pt idx="18">
                  <c:v>74.373856070165019</c:v>
                </c:pt>
                <c:pt idx="19">
                  <c:v>73.495703724558481</c:v>
                </c:pt>
                <c:pt idx="20">
                  <c:v>72.733945273442131</c:v>
                </c:pt>
                <c:pt idx="21">
                  <c:v>72.285153073352603</c:v>
                </c:pt>
                <c:pt idx="22">
                  <c:v>72.647170053131845</c:v>
                </c:pt>
                <c:pt idx="23">
                  <c:v>72.411393407347262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68192"/>
        <c:axId val="198490728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AmecoCurrent!$B$223</c15:sqref>
                        </c15:formulaRef>
                      </c:ext>
                    </c:extLst>
                    <c:strCache>
                      <c:ptCount val="1"/>
                      <c:pt idx="0">
                        <c:v>Poland 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AmecoCurrent!$C$217:$BF$217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1992</c:v>
                      </c:pt>
                      <c:pt idx="1">
                        <c:v>1993</c:v>
                      </c:pt>
                      <c:pt idx="2">
                        <c:v>1994</c:v>
                      </c:pt>
                      <c:pt idx="3">
                        <c:v>1995</c:v>
                      </c:pt>
                      <c:pt idx="4">
                        <c:v>1996</c:v>
                      </c:pt>
                      <c:pt idx="5">
                        <c:v>1997</c:v>
                      </c:pt>
                      <c:pt idx="6">
                        <c:v>1998</c:v>
                      </c:pt>
                      <c:pt idx="7">
                        <c:v>1999</c:v>
                      </c:pt>
                      <c:pt idx="8">
                        <c:v>2000</c:v>
                      </c:pt>
                      <c:pt idx="9">
                        <c:v>2001</c:v>
                      </c:pt>
                      <c:pt idx="10">
                        <c:v>2002</c:v>
                      </c:pt>
                      <c:pt idx="11">
                        <c:v>2003</c:v>
                      </c:pt>
                      <c:pt idx="12">
                        <c:v>2004</c:v>
                      </c:pt>
                      <c:pt idx="13">
                        <c:v>2005</c:v>
                      </c:pt>
                      <c:pt idx="14">
                        <c:v>2006</c:v>
                      </c:pt>
                      <c:pt idx="15">
                        <c:v>2007</c:v>
                      </c:pt>
                      <c:pt idx="16">
                        <c:v>2008</c:v>
                      </c:pt>
                      <c:pt idx="17">
                        <c:v>2009</c:v>
                      </c:pt>
                      <c:pt idx="18">
                        <c:v>2010</c:v>
                      </c:pt>
                      <c:pt idx="19">
                        <c:v>2011</c:v>
                      </c:pt>
                      <c:pt idx="20">
                        <c:v>2012</c:v>
                      </c:pt>
                      <c:pt idx="21">
                        <c:v>2013</c:v>
                      </c:pt>
                      <c:pt idx="22">
                        <c:v>2014</c:v>
                      </c:pt>
                      <c:pt idx="23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AmecoCurrent!$C$223:$BF$223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24.15998583348269</c:v>
                      </c:pt>
                      <c:pt idx="1">
                        <c:v>24.681352410455929</c:v>
                      </c:pt>
                      <c:pt idx="2">
                        <c:v>25.263137211499437</c:v>
                      </c:pt>
                      <c:pt idx="3">
                        <c:v>26.600999357466801</c:v>
                      </c:pt>
                      <c:pt idx="4">
                        <c:v>27.590268452411426</c:v>
                      </c:pt>
                      <c:pt idx="5">
                        <c:v>28.448209921422052</c:v>
                      </c:pt>
                      <c:pt idx="6">
                        <c:v>28.987085345254986</c:v>
                      </c:pt>
                      <c:pt idx="7">
                        <c:v>29.233516836603549</c:v>
                      </c:pt>
                      <c:pt idx="8">
                        <c:v>29.136698153893239</c:v>
                      </c:pt>
                      <c:pt idx="9">
                        <c:v>29.440911814254676</c:v>
                      </c:pt>
                      <c:pt idx="10">
                        <c:v>30.407038689689834</c:v>
                      </c:pt>
                      <c:pt idx="11">
                        <c:v>30.416499200053664</c:v>
                      </c:pt>
                      <c:pt idx="12">
                        <c:v>31.186985296226069</c:v>
                      </c:pt>
                      <c:pt idx="13">
                        <c:v>31.215106475060367</c:v>
                      </c:pt>
                      <c:pt idx="14">
                        <c:v>32.687126538321429</c:v>
                      </c:pt>
                      <c:pt idx="15">
                        <c:v>35.205282603084342</c:v>
                      </c:pt>
                      <c:pt idx="16">
                        <c:v>37.349092842085575</c:v>
                      </c:pt>
                      <c:pt idx="17">
                        <c:v>40.794796955069685</c:v>
                      </c:pt>
                      <c:pt idx="18">
                        <c:v>42.444991011301788</c:v>
                      </c:pt>
                      <c:pt idx="19">
                        <c:v>44.388314301429006</c:v>
                      </c:pt>
                      <c:pt idx="20">
                        <c:v>44.491016293692347</c:v>
                      </c:pt>
                      <c:pt idx="21">
                        <c:v>44.794129790188791</c:v>
                      </c:pt>
                      <c:pt idx="22">
                        <c:v>45.598701636303602</c:v>
                      </c:pt>
                      <c:pt idx="23">
                        <c:v>46.048112658888158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AmecoCurrent!$B$225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AmecoCurrent!$C$217:$BF$217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1992</c:v>
                      </c:pt>
                      <c:pt idx="1">
                        <c:v>1993</c:v>
                      </c:pt>
                      <c:pt idx="2">
                        <c:v>1994</c:v>
                      </c:pt>
                      <c:pt idx="3">
                        <c:v>1995</c:v>
                      </c:pt>
                      <c:pt idx="4">
                        <c:v>1996</c:v>
                      </c:pt>
                      <c:pt idx="5">
                        <c:v>1997</c:v>
                      </c:pt>
                      <c:pt idx="6">
                        <c:v>1998</c:v>
                      </c:pt>
                      <c:pt idx="7">
                        <c:v>1999</c:v>
                      </c:pt>
                      <c:pt idx="8">
                        <c:v>2000</c:v>
                      </c:pt>
                      <c:pt idx="9">
                        <c:v>2001</c:v>
                      </c:pt>
                      <c:pt idx="10">
                        <c:v>2002</c:v>
                      </c:pt>
                      <c:pt idx="11">
                        <c:v>2003</c:v>
                      </c:pt>
                      <c:pt idx="12">
                        <c:v>2004</c:v>
                      </c:pt>
                      <c:pt idx="13">
                        <c:v>2005</c:v>
                      </c:pt>
                      <c:pt idx="14">
                        <c:v>2006</c:v>
                      </c:pt>
                      <c:pt idx="15">
                        <c:v>2007</c:v>
                      </c:pt>
                      <c:pt idx="16">
                        <c:v>2008</c:v>
                      </c:pt>
                      <c:pt idx="17">
                        <c:v>2009</c:v>
                      </c:pt>
                      <c:pt idx="18">
                        <c:v>2010</c:v>
                      </c:pt>
                      <c:pt idx="19">
                        <c:v>2011</c:v>
                      </c:pt>
                      <c:pt idx="20">
                        <c:v>2012</c:v>
                      </c:pt>
                      <c:pt idx="21">
                        <c:v>2013</c:v>
                      </c:pt>
                      <c:pt idx="22">
                        <c:v>2014</c:v>
                      </c:pt>
                      <c:pt idx="23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AmecoCurrent!$C$225:$BF$225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99.999999999999986</c:v>
                      </c:pt>
                      <c:pt idx="1">
                        <c:v>100</c:v>
                      </c:pt>
                      <c:pt idx="2">
                        <c:v>100.00000000000001</c:v>
                      </c:pt>
                      <c:pt idx="3">
                        <c:v>100.00000000000001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99.999999999999986</c:v>
                      </c:pt>
                      <c:pt idx="7">
                        <c:v>100</c:v>
                      </c:pt>
                      <c:pt idx="8">
                        <c:v>100</c:v>
                      </c:pt>
                      <c:pt idx="9">
                        <c:v>100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100</c:v>
                      </c:pt>
                      <c:pt idx="17">
                        <c:v>100</c:v>
                      </c:pt>
                      <c:pt idx="18">
                        <c:v>100</c:v>
                      </c:pt>
                      <c:pt idx="19">
                        <c:v>100</c:v>
                      </c:pt>
                      <c:pt idx="20">
                        <c:v>100</c:v>
                      </c:pt>
                      <c:pt idx="21">
                        <c:v>100</c:v>
                      </c:pt>
                      <c:pt idx="22">
                        <c:v>100</c:v>
                      </c:pt>
                      <c:pt idx="23">
                        <c:v>99.999999999999986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813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90728"/>
        <c:crosses val="autoZero"/>
        <c:auto val="1"/>
        <c:lblAlgn val="ctr"/>
        <c:lblOffset val="100"/>
        <c:noMultiLvlLbl val="0"/>
      </c:catAx>
      <c:valAx>
        <c:axId val="19849072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'weoreptc (12)'!$B$77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'weoreptc (12)'!$A$78:$A$105</c:f>
              <c:strCache>
                <c:ptCount val="17"/>
                <c:pt idx="0">
                  <c:v>Denmark</c:v>
                </c:pt>
                <c:pt idx="1">
                  <c:v>United Kingdom</c:v>
                </c:pt>
                <c:pt idx="2">
                  <c:v>Sweden</c:v>
                </c:pt>
                <c:pt idx="3">
                  <c:v>Netherlands</c:v>
                </c:pt>
                <c:pt idx="4">
                  <c:v>France</c:v>
                </c:pt>
                <c:pt idx="5">
                  <c:v>Germany</c:v>
                </c:pt>
                <c:pt idx="6">
                  <c:v>Belgium</c:v>
                </c:pt>
                <c:pt idx="7">
                  <c:v>Italy</c:v>
                </c:pt>
                <c:pt idx="8">
                  <c:v>Austria</c:v>
                </c:pt>
                <c:pt idx="9">
                  <c:v>Finland</c:v>
                </c:pt>
                <c:pt idx="10">
                  <c:v>Greece</c:v>
                </c:pt>
                <c:pt idx="11">
                  <c:v>Spain</c:v>
                </c:pt>
                <c:pt idx="12">
                  <c:v>Ireland</c:v>
                </c:pt>
                <c:pt idx="13">
                  <c:v>Portugal</c:v>
                </c:pt>
                <c:pt idx="14">
                  <c:v>Poland</c:v>
                </c:pt>
                <c:pt idx="15">
                  <c:v>Hungary</c:v>
                </c:pt>
                <c:pt idx="16">
                  <c:v>Romania</c:v>
                </c:pt>
              </c:strCache>
            </c:strRef>
          </c:cat>
          <c:val>
            <c:numRef>
              <c:f>'weoreptc (12)'!$B$78:$B$105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12</c:v>
                </c:pt>
              </c:numCache>
            </c:numRef>
          </c:val>
        </c:ser>
        <c:ser>
          <c:idx val="1"/>
          <c:order val="1"/>
          <c:tx>
            <c:strRef>
              <c:f>'weoreptc (12)'!$C$77</c:f>
              <c:strCache>
                <c:ptCount val="1"/>
                <c:pt idx="0">
                  <c:v>LM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'weoreptc (12)'!$A$78:$A$105</c:f>
              <c:strCache>
                <c:ptCount val="17"/>
                <c:pt idx="0">
                  <c:v>Denmark</c:v>
                </c:pt>
                <c:pt idx="1">
                  <c:v>United Kingdom</c:v>
                </c:pt>
                <c:pt idx="2">
                  <c:v>Sweden</c:v>
                </c:pt>
                <c:pt idx="3">
                  <c:v>Netherlands</c:v>
                </c:pt>
                <c:pt idx="4">
                  <c:v>France</c:v>
                </c:pt>
                <c:pt idx="5">
                  <c:v>Germany</c:v>
                </c:pt>
                <c:pt idx="6">
                  <c:v>Belgium</c:v>
                </c:pt>
                <c:pt idx="7">
                  <c:v>Italy</c:v>
                </c:pt>
                <c:pt idx="8">
                  <c:v>Austria</c:v>
                </c:pt>
                <c:pt idx="9">
                  <c:v>Finland</c:v>
                </c:pt>
                <c:pt idx="10">
                  <c:v>Greece</c:v>
                </c:pt>
                <c:pt idx="11">
                  <c:v>Spain</c:v>
                </c:pt>
                <c:pt idx="12">
                  <c:v>Ireland</c:v>
                </c:pt>
                <c:pt idx="13">
                  <c:v>Portugal</c:v>
                </c:pt>
                <c:pt idx="14">
                  <c:v>Poland</c:v>
                </c:pt>
                <c:pt idx="15">
                  <c:v>Hungary</c:v>
                </c:pt>
                <c:pt idx="16">
                  <c:v>Romania</c:v>
                </c:pt>
              </c:strCache>
            </c:strRef>
          </c:cat>
          <c:val>
            <c:numRef>
              <c:f>'weoreptc (12)'!$C$78:$C$105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14</c:v>
                </c:pt>
                <c:pt idx="9">
                  <c:v>14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28</c:v>
                </c:pt>
                <c:pt idx="14">
                  <c:v>50</c:v>
                </c:pt>
                <c:pt idx="15">
                  <c:v>51</c:v>
                </c:pt>
                <c:pt idx="16">
                  <c:v>49</c:v>
                </c:pt>
              </c:numCache>
            </c:numRef>
          </c:val>
        </c:ser>
        <c:ser>
          <c:idx val="2"/>
          <c:order val="2"/>
          <c:tx>
            <c:strRef>
              <c:f>'weoreptc (12)'!$D$77</c:f>
              <c:strCache>
                <c:ptCount val="1"/>
                <c:pt idx="0">
                  <c:v>UM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'weoreptc (12)'!$A$78:$A$105</c:f>
              <c:strCache>
                <c:ptCount val="17"/>
                <c:pt idx="0">
                  <c:v>Denmark</c:v>
                </c:pt>
                <c:pt idx="1">
                  <c:v>United Kingdom</c:v>
                </c:pt>
                <c:pt idx="2">
                  <c:v>Sweden</c:v>
                </c:pt>
                <c:pt idx="3">
                  <c:v>Netherlands</c:v>
                </c:pt>
                <c:pt idx="4">
                  <c:v>France</c:v>
                </c:pt>
                <c:pt idx="5">
                  <c:v>Germany</c:v>
                </c:pt>
                <c:pt idx="6">
                  <c:v>Belgium</c:v>
                </c:pt>
                <c:pt idx="7">
                  <c:v>Italy</c:v>
                </c:pt>
                <c:pt idx="8">
                  <c:v>Austria</c:v>
                </c:pt>
                <c:pt idx="9">
                  <c:v>Finland</c:v>
                </c:pt>
                <c:pt idx="10">
                  <c:v>Greece</c:v>
                </c:pt>
                <c:pt idx="11">
                  <c:v>Spain</c:v>
                </c:pt>
                <c:pt idx="12">
                  <c:v>Ireland</c:v>
                </c:pt>
                <c:pt idx="13">
                  <c:v>Portugal</c:v>
                </c:pt>
                <c:pt idx="14">
                  <c:v>Poland</c:v>
                </c:pt>
                <c:pt idx="15">
                  <c:v>Hungary</c:v>
                </c:pt>
                <c:pt idx="16">
                  <c:v>Romania</c:v>
                </c:pt>
              </c:strCache>
            </c:strRef>
          </c:cat>
          <c:val>
            <c:numRef>
              <c:f>'weoreptc (12)'!$D$78:$D$105</c:f>
              <c:numCache>
                <c:formatCode>General</c:formatCode>
                <c:ptCount val="17"/>
                <c:pt idx="0">
                  <c:v>15</c:v>
                </c:pt>
                <c:pt idx="1">
                  <c:v>20</c:v>
                </c:pt>
                <c:pt idx="2">
                  <c:v>14</c:v>
                </c:pt>
                <c:pt idx="3">
                  <c:v>15</c:v>
                </c:pt>
                <c:pt idx="4">
                  <c:v>11</c:v>
                </c:pt>
                <c:pt idx="5">
                  <c:v>13</c:v>
                </c:pt>
                <c:pt idx="6">
                  <c:v>12</c:v>
                </c:pt>
                <c:pt idx="7">
                  <c:v>15</c:v>
                </c:pt>
                <c:pt idx="8">
                  <c:v>12</c:v>
                </c:pt>
                <c:pt idx="9">
                  <c:v>15</c:v>
                </c:pt>
                <c:pt idx="10">
                  <c:v>28</c:v>
                </c:pt>
                <c:pt idx="11">
                  <c:v>17</c:v>
                </c:pt>
                <c:pt idx="12">
                  <c:v>15</c:v>
                </c:pt>
                <c:pt idx="13">
                  <c:v>18</c:v>
                </c:pt>
                <c:pt idx="14">
                  <c:v>11</c:v>
                </c:pt>
                <c:pt idx="15">
                  <c:v>10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'weoreptc (12)'!$E$77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'weoreptc (12)'!$A$78:$A$105</c:f>
              <c:strCache>
                <c:ptCount val="17"/>
                <c:pt idx="0">
                  <c:v>Denmark</c:v>
                </c:pt>
                <c:pt idx="1">
                  <c:v>United Kingdom</c:v>
                </c:pt>
                <c:pt idx="2">
                  <c:v>Sweden</c:v>
                </c:pt>
                <c:pt idx="3">
                  <c:v>Netherlands</c:v>
                </c:pt>
                <c:pt idx="4">
                  <c:v>France</c:v>
                </c:pt>
                <c:pt idx="5">
                  <c:v>Germany</c:v>
                </c:pt>
                <c:pt idx="6">
                  <c:v>Belgium</c:v>
                </c:pt>
                <c:pt idx="7">
                  <c:v>Italy</c:v>
                </c:pt>
                <c:pt idx="8">
                  <c:v>Austria</c:v>
                </c:pt>
                <c:pt idx="9">
                  <c:v>Finland</c:v>
                </c:pt>
                <c:pt idx="10">
                  <c:v>Greece</c:v>
                </c:pt>
                <c:pt idx="11">
                  <c:v>Spain</c:v>
                </c:pt>
                <c:pt idx="12">
                  <c:v>Ireland</c:v>
                </c:pt>
                <c:pt idx="13">
                  <c:v>Portugal</c:v>
                </c:pt>
                <c:pt idx="14">
                  <c:v>Poland</c:v>
                </c:pt>
                <c:pt idx="15">
                  <c:v>Hungary</c:v>
                </c:pt>
                <c:pt idx="16">
                  <c:v>Romania</c:v>
                </c:pt>
              </c:strCache>
            </c:strRef>
          </c:cat>
          <c:val>
            <c:numRef>
              <c:f>'weoreptc (12)'!$E$78:$E$105</c:f>
              <c:numCache>
                <c:formatCode>General</c:formatCode>
                <c:ptCount val="17"/>
                <c:pt idx="0">
                  <c:v>43</c:v>
                </c:pt>
                <c:pt idx="1">
                  <c:v>38</c:v>
                </c:pt>
                <c:pt idx="2">
                  <c:v>43</c:v>
                </c:pt>
                <c:pt idx="3">
                  <c:v>41</c:v>
                </c:pt>
                <c:pt idx="4">
                  <c:v>40</c:v>
                </c:pt>
                <c:pt idx="5">
                  <c:v>38</c:v>
                </c:pt>
                <c:pt idx="6">
                  <c:v>38</c:v>
                </c:pt>
                <c:pt idx="7">
                  <c:v>33</c:v>
                </c:pt>
                <c:pt idx="8">
                  <c:v>35</c:v>
                </c:pt>
                <c:pt idx="9">
                  <c:v>32</c:v>
                </c:pt>
                <c:pt idx="10">
                  <c:v>11</c:v>
                </c:pt>
                <c:pt idx="11">
                  <c:v>21</c:v>
                </c:pt>
                <c:pt idx="12">
                  <c:v>21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367408"/>
        <c:axId val="281367016"/>
      </c:barChart>
      <c:catAx>
        <c:axId val="28136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7016"/>
        <c:crosses val="autoZero"/>
        <c:auto val="1"/>
        <c:lblAlgn val="ctr"/>
        <c:lblOffset val="100"/>
        <c:noMultiLvlLbl val="0"/>
      </c:catAx>
      <c:valAx>
        <c:axId val="28136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'weoreptc (15)'!$B$1</c:f>
              <c:strCache>
                <c:ptCount val="1"/>
                <c:pt idx="0">
                  <c:v>EU-28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'weoreptc (15)'!$A$2:$A$40</c:f>
              <c:strCache>
                <c:ptCount val="27"/>
                <c:pt idx="0">
                  <c:v>Netherlands</c:v>
                </c:pt>
                <c:pt idx="1">
                  <c:v>Ireland</c:v>
                </c:pt>
                <c:pt idx="2">
                  <c:v>Austria</c:v>
                </c:pt>
                <c:pt idx="3">
                  <c:v>Sweden</c:v>
                </c:pt>
                <c:pt idx="4">
                  <c:v>Denmark</c:v>
                </c:pt>
                <c:pt idx="5">
                  <c:v>Belgium</c:v>
                </c:pt>
                <c:pt idx="6">
                  <c:v>Germany</c:v>
                </c:pt>
                <c:pt idx="7">
                  <c:v>Finland</c:v>
                </c:pt>
                <c:pt idx="8">
                  <c:v>France</c:v>
                </c:pt>
                <c:pt idx="9">
                  <c:v>United Kingdom</c:v>
                </c:pt>
                <c:pt idx="10">
                  <c:v>Italy</c:v>
                </c:pt>
                <c:pt idx="11">
                  <c:v>Cyprus</c:v>
                </c:pt>
                <c:pt idx="12">
                  <c:v>Spain</c:v>
                </c:pt>
                <c:pt idx="13">
                  <c:v>Greece</c:v>
                </c:pt>
                <c:pt idx="14">
                  <c:v>Malta</c:v>
                </c:pt>
                <c:pt idx="15">
                  <c:v>Slovenia</c:v>
                </c:pt>
                <c:pt idx="16">
                  <c:v>Czech Republic</c:v>
                </c:pt>
                <c:pt idx="17">
                  <c:v>Portugal</c:v>
                </c:pt>
                <c:pt idx="18">
                  <c:v>Slovak Republic</c:v>
                </c:pt>
                <c:pt idx="19">
                  <c:v>Hungary</c:v>
                </c:pt>
                <c:pt idx="20">
                  <c:v>Estonia</c:v>
                </c:pt>
                <c:pt idx="21">
                  <c:v>Poland</c:v>
                </c:pt>
                <c:pt idx="22">
                  <c:v>Lithuania</c:v>
                </c:pt>
                <c:pt idx="23">
                  <c:v>Croatia</c:v>
                </c:pt>
                <c:pt idx="24">
                  <c:v>Latvia</c:v>
                </c:pt>
                <c:pt idx="25">
                  <c:v>Romania</c:v>
                </c:pt>
                <c:pt idx="26">
                  <c:v>Bulgaria</c:v>
                </c:pt>
              </c:strCache>
            </c:strRef>
          </c:cat>
          <c:val>
            <c:numRef>
              <c:f>'weoreptc (15)'!$B$2:$B$40</c:f>
              <c:numCache>
                <c:formatCode>#,##0.00</c:formatCode>
                <c:ptCount val="27"/>
                <c:pt idx="0">
                  <c:v>44839.455999999998</c:v>
                </c:pt>
                <c:pt idx="1">
                  <c:v>44088.245999999999</c:v>
                </c:pt>
                <c:pt idx="2">
                  <c:v>42430.637000000002</c:v>
                </c:pt>
                <c:pt idx="3">
                  <c:v>42021.512999999999</c:v>
                </c:pt>
                <c:pt idx="4">
                  <c:v>41726.124000000003</c:v>
                </c:pt>
                <c:pt idx="5">
                  <c:v>40278.669000000002</c:v>
                </c:pt>
                <c:pt idx="6">
                  <c:v>40117.587</c:v>
                </c:pt>
                <c:pt idx="7">
                  <c:v>38741.406999999999</c:v>
                </c:pt>
                <c:pt idx="8">
                  <c:v>37284.250999999997</c:v>
                </c:pt>
                <c:pt idx="9">
                  <c:v>35872.258999999998</c:v>
                </c:pt>
                <c:pt idx="10">
                  <c:v>35097.392999999996</c:v>
                </c:pt>
                <c:pt idx="11">
                  <c:v>33703.027999999998</c:v>
                </c:pt>
                <c:pt idx="12">
                  <c:v>32269.91</c:v>
                </c:pt>
                <c:pt idx="13">
                  <c:v>28810.864000000001</c:v>
                </c:pt>
                <c:pt idx="14">
                  <c:v>28659.136999999999</c:v>
                </c:pt>
                <c:pt idx="15">
                  <c:v>28054.510999999999</c:v>
                </c:pt>
                <c:pt idx="16">
                  <c:v>27431.152999999998</c:v>
                </c:pt>
                <c:pt idx="17">
                  <c:v>26496.473999999998</c:v>
                </c:pt>
                <c:pt idx="18">
                  <c:v>24278.851999999999</c:v>
                </c:pt>
                <c:pt idx="19">
                  <c:v>21789.596000000001</c:v>
                </c:pt>
                <c:pt idx="20">
                  <c:v>21613.245999999999</c:v>
                </c:pt>
                <c:pt idx="21">
                  <c:v>20956.666000000001</c:v>
                </c:pt>
                <c:pt idx="22">
                  <c:v>20519.464</c:v>
                </c:pt>
                <c:pt idx="23">
                  <c:v>20034.061000000002</c:v>
                </c:pt>
                <c:pt idx="24">
                  <c:v>18087.005000000001</c:v>
                </c:pt>
                <c:pt idx="25">
                  <c:v>16719.255000000001</c:v>
                </c:pt>
                <c:pt idx="26">
                  <c:v>15208.728999999999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361136"/>
        <c:axId val="2813615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'weoreptc (15)'!$C$1</c15:sqref>
                        </c15:formulaRef>
                      </c:ext>
                    </c:extLst>
                    <c:strCache>
                      <c:ptCount val="1"/>
                      <c:pt idx="0">
                        <c:v>SMICs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'weoreptc (15)'!$A$2:$A$40</c15:sqref>
                        </c15:formulaRef>
                      </c:ext>
                    </c:extLst>
                    <c:strCache>
                      <c:ptCount val="27"/>
                      <c:pt idx="0">
                        <c:v>Netherlands</c:v>
                      </c:pt>
                      <c:pt idx="1">
                        <c:v>Ireland</c:v>
                      </c:pt>
                      <c:pt idx="2">
                        <c:v>Austria</c:v>
                      </c:pt>
                      <c:pt idx="3">
                        <c:v>Sweden</c:v>
                      </c:pt>
                      <c:pt idx="4">
                        <c:v>Denmark</c:v>
                      </c:pt>
                      <c:pt idx="5">
                        <c:v>Belgium</c:v>
                      </c:pt>
                      <c:pt idx="6">
                        <c:v>Germany</c:v>
                      </c:pt>
                      <c:pt idx="7">
                        <c:v>Finland</c:v>
                      </c:pt>
                      <c:pt idx="8">
                        <c:v>France</c:v>
                      </c:pt>
                      <c:pt idx="9">
                        <c:v>United Kingdom</c:v>
                      </c:pt>
                      <c:pt idx="10">
                        <c:v>Italy</c:v>
                      </c:pt>
                      <c:pt idx="11">
                        <c:v>Cyprus</c:v>
                      </c:pt>
                      <c:pt idx="12">
                        <c:v>Spain</c:v>
                      </c:pt>
                      <c:pt idx="13">
                        <c:v>Greece</c:v>
                      </c:pt>
                      <c:pt idx="14">
                        <c:v>Malta</c:v>
                      </c:pt>
                      <c:pt idx="15">
                        <c:v>Slovenia</c:v>
                      </c:pt>
                      <c:pt idx="16">
                        <c:v>Czech Republic</c:v>
                      </c:pt>
                      <c:pt idx="17">
                        <c:v>Portugal</c:v>
                      </c:pt>
                      <c:pt idx="18">
                        <c:v>Slovak Republic</c:v>
                      </c:pt>
                      <c:pt idx="19">
                        <c:v>Hungary</c:v>
                      </c:pt>
                      <c:pt idx="20">
                        <c:v>Estonia</c:v>
                      </c:pt>
                      <c:pt idx="21">
                        <c:v>Poland</c:v>
                      </c:pt>
                      <c:pt idx="22">
                        <c:v>Lithuania</c:v>
                      </c:pt>
                      <c:pt idx="23">
                        <c:v>Croatia</c:v>
                      </c:pt>
                      <c:pt idx="24">
                        <c:v>Latvia</c:v>
                      </c:pt>
                      <c:pt idx="25">
                        <c:v>Romania</c:v>
                      </c:pt>
                      <c:pt idx="26">
                        <c:v>Bulgaria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'weoreptc (15)'!$C$2:$C$40</c15:sqref>
                        </c15:formulaRef>
                      </c:ext>
                    </c:extLst>
                    <c:numCache>
                      <c:formatCode>General</c:formatCode>
                      <c:ptCount val="27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'weoreptc (15)'!$D$1</c15:sqref>
                        </c15:formulaRef>
                      </c:ext>
                    </c:extLst>
                    <c:strCache>
                      <c:ptCount val="1"/>
                      <c:pt idx="0">
                        <c:v>Others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'weoreptc (15)'!$A$2:$A$40</c15:sqref>
                        </c15:formulaRef>
                      </c:ext>
                    </c:extLst>
                    <c:strCache>
                      <c:ptCount val="27"/>
                      <c:pt idx="0">
                        <c:v>Netherlands</c:v>
                      </c:pt>
                      <c:pt idx="1">
                        <c:v>Ireland</c:v>
                      </c:pt>
                      <c:pt idx="2">
                        <c:v>Austria</c:v>
                      </c:pt>
                      <c:pt idx="3">
                        <c:v>Sweden</c:v>
                      </c:pt>
                      <c:pt idx="4">
                        <c:v>Denmark</c:v>
                      </c:pt>
                      <c:pt idx="5">
                        <c:v>Belgium</c:v>
                      </c:pt>
                      <c:pt idx="6">
                        <c:v>Germany</c:v>
                      </c:pt>
                      <c:pt idx="7">
                        <c:v>Finland</c:v>
                      </c:pt>
                      <c:pt idx="8">
                        <c:v>France</c:v>
                      </c:pt>
                      <c:pt idx="9">
                        <c:v>United Kingdom</c:v>
                      </c:pt>
                      <c:pt idx="10">
                        <c:v>Italy</c:v>
                      </c:pt>
                      <c:pt idx="11">
                        <c:v>Cyprus</c:v>
                      </c:pt>
                      <c:pt idx="12">
                        <c:v>Spain</c:v>
                      </c:pt>
                      <c:pt idx="13">
                        <c:v>Greece</c:v>
                      </c:pt>
                      <c:pt idx="14">
                        <c:v>Malta</c:v>
                      </c:pt>
                      <c:pt idx="15">
                        <c:v>Slovenia</c:v>
                      </c:pt>
                      <c:pt idx="16">
                        <c:v>Czech Republic</c:v>
                      </c:pt>
                      <c:pt idx="17">
                        <c:v>Portugal</c:v>
                      </c:pt>
                      <c:pt idx="18">
                        <c:v>Slovak Republic</c:v>
                      </c:pt>
                      <c:pt idx="19">
                        <c:v>Hungary</c:v>
                      </c:pt>
                      <c:pt idx="20">
                        <c:v>Estonia</c:v>
                      </c:pt>
                      <c:pt idx="21">
                        <c:v>Poland</c:v>
                      </c:pt>
                      <c:pt idx="22">
                        <c:v>Lithuania</c:v>
                      </c:pt>
                      <c:pt idx="23">
                        <c:v>Croatia</c:v>
                      </c:pt>
                      <c:pt idx="24">
                        <c:v>Latvia</c:v>
                      </c:pt>
                      <c:pt idx="25">
                        <c:v>Romania</c:v>
                      </c:pt>
                      <c:pt idx="26">
                        <c:v>Bulgaria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'weoreptc (15)'!$D$2:$D$40</c15:sqref>
                        </c15:formulaRef>
                      </c:ext>
                    </c:extLst>
                    <c:numCache>
                      <c:formatCode>General</c:formatCode>
                      <c:ptCount val="27"/>
                    </c:numCache>
                  </c:numRef>
                </c:val>
              </c15:ser>
            </c15:filteredBarSeries>
          </c:ext>
        </c:extLst>
      </c:barChart>
      <c:catAx>
        <c:axId val="28136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1528"/>
        <c:crosses val="autoZero"/>
        <c:auto val="1"/>
        <c:lblAlgn val="ctr"/>
        <c:lblOffset val="100"/>
        <c:noMultiLvlLbl val="0"/>
      </c:catAx>
      <c:valAx>
        <c:axId val="281361528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113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02750099666103E-2"/>
          <c:y val="3.8527179737130365E-2"/>
          <c:w val="0.87235810869606845"/>
          <c:h val="0.89020309941554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'weoreptc (15)'!$D$51</c:f>
              <c:strCache>
                <c:ptCount val="1"/>
                <c:pt idx="0">
                  <c:v>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5884707366138801E-3"/>
                  <c:y val="0.523006970537578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y = 17490x + 9460.8</a:t>
                    </a:r>
                    <a:br>
                      <a:rPr lang="en-US" sz="1400" baseline="0" dirty="0"/>
                    </a:br>
                    <a:r>
                      <a:rPr lang="en-US" sz="1400" baseline="0" dirty="0"/>
                      <a:t>R² = 0.5914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'weoreptc (15)'!$C$52:$C$78</c:f>
              <c:numCache>
                <c:formatCode>General</c:formatCode>
                <c:ptCount val="27"/>
                <c:pt idx="0">
                  <c:v>1.4612222909927399</c:v>
                </c:pt>
                <c:pt idx="1">
                  <c:v>1.28670001029968</c:v>
                </c:pt>
                <c:pt idx="2">
                  <c:v>0.64738899469375599</c:v>
                </c:pt>
                <c:pt idx="3">
                  <c:v>0.560172319412231</c:v>
                </c:pt>
                <c:pt idx="4">
                  <c:v>1.4324413537979099</c:v>
                </c:pt>
                <c:pt idx="5">
                  <c:v>1.30077648162842</c:v>
                </c:pt>
                <c:pt idx="6">
                  <c:v>1.8833369016647299</c:v>
                </c:pt>
                <c:pt idx="7">
                  <c:v>1.40000760555267</c:v>
                </c:pt>
                <c:pt idx="8">
                  <c:v>1.88797914981842</c:v>
                </c:pt>
                <c:pt idx="9">
                  <c:v>1.31090223789215</c:v>
                </c:pt>
                <c:pt idx="10">
                  <c:v>1.5757863521575901</c:v>
                </c:pt>
                <c:pt idx="11">
                  <c:v>0.63307106494903598</c:v>
                </c:pt>
                <c:pt idx="12">
                  <c:v>1.02158343791962</c:v>
                </c:pt>
                <c:pt idx="13">
                  <c:v>1.6147991418838501</c:v>
                </c:pt>
                <c:pt idx="14">
                  <c:v>0.88867318630218495</c:v>
                </c:pt>
                <c:pt idx="15">
                  <c:v>0.98622643947601296</c:v>
                </c:pt>
                <c:pt idx="16">
                  <c:v>0.96979886293411299</c:v>
                </c:pt>
                <c:pt idx="17">
                  <c:v>1.42952620983124</c:v>
                </c:pt>
                <c:pt idx="18">
                  <c:v>1.7357199192047099</c:v>
                </c:pt>
                <c:pt idx="19">
                  <c:v>0.97876620292663596</c:v>
                </c:pt>
                <c:pt idx="20">
                  <c:v>0.72805923223495495</c:v>
                </c:pt>
                <c:pt idx="21">
                  <c:v>0.64141744375228904</c:v>
                </c:pt>
                <c:pt idx="22">
                  <c:v>0.99988019466400102</c:v>
                </c:pt>
                <c:pt idx="23">
                  <c:v>0.75222724676132202</c:v>
                </c:pt>
                <c:pt idx="24">
                  <c:v>1.1539229154586801</c:v>
                </c:pt>
                <c:pt idx="25">
                  <c:v>1.66951656341553</c:v>
                </c:pt>
                <c:pt idx="26">
                  <c:v>1.7361011505127</c:v>
                </c:pt>
              </c:numCache>
            </c:numRef>
          </c:xVal>
          <c:yVal>
            <c:numRef>
              <c:f>'weoreptc (15)'!$D$52:$D$78</c:f>
              <c:numCache>
                <c:formatCode>#,##0.00</c:formatCode>
                <c:ptCount val="27"/>
                <c:pt idx="0">
                  <c:v>42430.637000000002</c:v>
                </c:pt>
                <c:pt idx="1">
                  <c:v>40278.669000000002</c:v>
                </c:pt>
                <c:pt idx="2">
                  <c:v>15208.728999999999</c:v>
                </c:pt>
                <c:pt idx="3">
                  <c:v>20034.061000000002</c:v>
                </c:pt>
                <c:pt idx="4">
                  <c:v>33703.027999999998</c:v>
                </c:pt>
                <c:pt idx="5">
                  <c:v>27431.152999999998</c:v>
                </c:pt>
                <c:pt idx="6">
                  <c:v>41726.124000000003</c:v>
                </c:pt>
                <c:pt idx="7">
                  <c:v>21613.245999999999</c:v>
                </c:pt>
                <c:pt idx="8">
                  <c:v>38741.406999999999</c:v>
                </c:pt>
                <c:pt idx="9">
                  <c:v>37284.250999999997</c:v>
                </c:pt>
                <c:pt idx="10">
                  <c:v>40117.587</c:v>
                </c:pt>
                <c:pt idx="11">
                  <c:v>28810.864000000001</c:v>
                </c:pt>
                <c:pt idx="12">
                  <c:v>21789.596000000001</c:v>
                </c:pt>
                <c:pt idx="13">
                  <c:v>44088.245999999999</c:v>
                </c:pt>
                <c:pt idx="14">
                  <c:v>35097.392999999996</c:v>
                </c:pt>
                <c:pt idx="15">
                  <c:v>18087.005000000001</c:v>
                </c:pt>
                <c:pt idx="16">
                  <c:v>20519.464</c:v>
                </c:pt>
                <c:pt idx="17">
                  <c:v>28659.136999999999</c:v>
                </c:pt>
                <c:pt idx="18">
                  <c:v>44839.455999999998</c:v>
                </c:pt>
                <c:pt idx="19">
                  <c:v>20956.666000000001</c:v>
                </c:pt>
                <c:pt idx="20">
                  <c:v>26496.473999999998</c:v>
                </c:pt>
                <c:pt idx="21">
                  <c:v>16719.255000000001</c:v>
                </c:pt>
                <c:pt idx="22">
                  <c:v>24278.851999999999</c:v>
                </c:pt>
                <c:pt idx="23">
                  <c:v>28054.510999999999</c:v>
                </c:pt>
                <c:pt idx="24">
                  <c:v>32269.91</c:v>
                </c:pt>
                <c:pt idx="25">
                  <c:v>42021.512999999999</c:v>
                </c:pt>
                <c:pt idx="26">
                  <c:v>35872.258999999998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62312"/>
        <c:axId val="281362704"/>
      </c:scatterChart>
      <c:valAx>
        <c:axId val="281362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2704"/>
        <c:crosses val="autoZero"/>
        <c:crossBetween val="midCat"/>
      </c:valAx>
      <c:valAx>
        <c:axId val="28136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2312"/>
        <c:crosses val="autoZero"/>
        <c:crossBetween val="midCat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Sheet1!$B$24:$B$39</c:f>
              <c:numCache>
                <c:formatCode>General</c:formatCode>
                <c:ptCount val="16"/>
                <c:pt idx="0">
                  <c:v>61.9</c:v>
                </c:pt>
                <c:pt idx="1">
                  <c:v>72.8</c:v>
                </c:pt>
                <c:pt idx="2">
                  <c:v>73.8</c:v>
                </c:pt>
                <c:pt idx="3">
                  <c:v>61.7</c:v>
                </c:pt>
                <c:pt idx="4">
                  <c:v>49.4</c:v>
                </c:pt>
                <c:pt idx="5">
                  <c:v>56</c:v>
                </c:pt>
                <c:pt idx="6">
                  <c:v>64.3</c:v>
                </c:pt>
                <c:pt idx="7">
                  <c:v>57.7</c:v>
                </c:pt>
                <c:pt idx="8">
                  <c:v>66.599999999999994</c:v>
                </c:pt>
                <c:pt idx="9">
                  <c:v>73.099999999999994</c:v>
                </c:pt>
                <c:pt idx="10">
                  <c:v>71.099999999999994</c:v>
                </c:pt>
                <c:pt idx="11">
                  <c:v>62.6</c:v>
                </c:pt>
                <c:pt idx="12">
                  <c:v>68.7</c:v>
                </c:pt>
                <c:pt idx="13">
                  <c:v>74.900000000000006</c:v>
                </c:pt>
                <c:pt idx="14">
                  <c:v>71.900000000000006</c:v>
                </c:pt>
                <c:pt idx="15" formatCode="0.0">
                  <c:v>65.766666666666666</c:v>
                </c:pt>
              </c:numCache>
            </c:numRef>
          </c:xVal>
          <c:yVal>
            <c:numRef>
              <c:f>Sheet1!$C$24:$C$39</c:f>
              <c:numCache>
                <c:formatCode>General</c:formatCode>
                <c:ptCount val="16"/>
                <c:pt idx="0">
                  <c:v>84.9</c:v>
                </c:pt>
                <c:pt idx="1">
                  <c:v>87.7</c:v>
                </c:pt>
                <c:pt idx="2">
                  <c:v>83.9</c:v>
                </c:pt>
                <c:pt idx="4">
                  <c:v>76.900000000000006</c:v>
                </c:pt>
                <c:pt idx="5">
                  <c:v>79.599999999999994</c:v>
                </c:pt>
                <c:pt idx="6">
                  <c:v>86.3</c:v>
                </c:pt>
                <c:pt idx="7">
                  <c:v>80.900000000000006</c:v>
                </c:pt>
                <c:pt idx="8">
                  <c:v>84.1</c:v>
                </c:pt>
                <c:pt idx="9">
                  <c:v>89.6</c:v>
                </c:pt>
                <c:pt idx="10">
                  <c:v>85.6</c:v>
                </c:pt>
                <c:pt idx="11">
                  <c:v>81.3</c:v>
                </c:pt>
                <c:pt idx="12">
                  <c:v>88.2</c:v>
                </c:pt>
                <c:pt idx="13">
                  <c:v>85.2</c:v>
                </c:pt>
                <c:pt idx="14">
                  <c:v>84.1</c:v>
                </c:pt>
                <c:pt idx="15" formatCode="0.0">
                  <c:v>84.164285714285711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63880"/>
        <c:axId val="281364272"/>
      </c:scatterChart>
      <c:valAx>
        <c:axId val="281363880"/>
        <c:scaling>
          <c:orientation val="minMax"/>
          <c:min val="4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4272"/>
        <c:crosses val="autoZero"/>
        <c:crossBetween val="midCat"/>
      </c:valAx>
      <c:valAx>
        <c:axId val="281364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63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t" anchorCtr="0" compatLnSpc="1">
            <a:prstTxWarp prst="textNoShape">
              <a:avLst/>
            </a:prstTxWarp>
          </a:bodyPr>
          <a:lstStyle>
            <a:lvl1pPr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5" y="0"/>
            <a:ext cx="30754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t" anchorCtr="0" compatLnSpc="1">
            <a:prstTxWarp prst="textNoShape">
              <a:avLst/>
            </a:prstTxWarp>
          </a:bodyPr>
          <a:lstStyle>
            <a:lvl1pPr algn="r"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10"/>
            <a:ext cx="3075480" cy="5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b" anchorCtr="0" compatLnSpc="1">
            <a:prstTxWarp prst="textNoShape">
              <a:avLst/>
            </a:prstTxWarp>
          </a:bodyPr>
          <a:lstStyle>
            <a:lvl1pPr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5" y="9722310"/>
            <a:ext cx="3075479" cy="5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b" anchorCtr="0" compatLnSpc="1">
            <a:prstTxWarp prst="textNoShape">
              <a:avLst/>
            </a:prstTxWarp>
          </a:bodyPr>
          <a:lstStyle>
            <a:lvl1pPr algn="r"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6EA248-8063-46FC-9C50-F30A9F8F5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t" anchorCtr="0" compatLnSpc="1">
            <a:prstTxWarp prst="textNoShape">
              <a:avLst/>
            </a:prstTxWarp>
          </a:bodyPr>
          <a:lstStyle>
            <a:lvl1pPr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21" y="0"/>
            <a:ext cx="30754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t" anchorCtr="0" compatLnSpc="1">
            <a:prstTxWarp prst="textNoShape">
              <a:avLst/>
            </a:prstTxWarp>
          </a:bodyPr>
          <a:lstStyle>
            <a:lvl1pPr algn="r"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027" y="4862792"/>
            <a:ext cx="5209248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b" anchorCtr="0" compatLnSpc="1">
            <a:prstTxWarp prst="textNoShape">
              <a:avLst/>
            </a:prstTxWarp>
          </a:bodyPr>
          <a:lstStyle>
            <a:lvl1pPr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05" tIns="49209" rIns="100005" bIns="49209" numCol="1" anchor="b" anchorCtr="0" compatLnSpc="1">
            <a:prstTxWarp prst="textNoShape">
              <a:avLst/>
            </a:prstTxWarp>
          </a:bodyPr>
          <a:lstStyle>
            <a:lvl1pPr algn="r" defTabSz="992107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892279-0347-490A-AFFB-88A6A138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lr>
        <a:srgbClr val="FF6600"/>
      </a:buClr>
      <a:buFont typeface="Wingdings" pitchFamily="2" charset="2"/>
      <a:buChar char="§"/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rgbClr val="FF6600"/>
      </a:buClr>
      <a:buFont typeface="Calibri" pitchFamily="34" charset="0"/>
      <a:buChar char="»"/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79500" indent="-165100" algn="l" rtl="0" eaLnBrk="0" fontAlgn="base" hangingPunct="0">
      <a:spcBef>
        <a:spcPct val="30000"/>
      </a:spcBef>
      <a:spcAft>
        <a:spcPct val="0"/>
      </a:spcAft>
      <a:buClr>
        <a:srgbClr val="FF6600"/>
      </a:buClr>
      <a:buFont typeface="Wingdings" pitchFamily="2" charset="2"/>
      <a:buChar char="ü"/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3FACE-3D69-42AF-9901-3BE257C06C9C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054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812925" y="2757488"/>
            <a:ext cx="0" cy="9001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62063" y="1331913"/>
            <a:ext cx="1587" cy="1587"/>
          </a:xfrm>
          <a:prstGeom prst="rect">
            <a:avLst/>
          </a:prstGeom>
          <a:solidFill>
            <a:srgbClr val="FF4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 useBgFill="1">
        <p:nvSpPr>
          <p:cNvPr id="6" name="Freeform 5"/>
          <p:cNvSpPr>
            <a:spLocks/>
          </p:cNvSpPr>
          <p:nvPr userDrawn="1"/>
        </p:nvSpPr>
        <p:spPr bwMode="auto">
          <a:xfrm>
            <a:off x="0" y="588963"/>
            <a:ext cx="9148763" cy="1036637"/>
          </a:xfrm>
          <a:custGeom>
            <a:avLst/>
            <a:gdLst/>
            <a:ahLst/>
            <a:cxnLst>
              <a:cxn ang="0">
                <a:pos x="5762" y="652"/>
              </a:cxn>
              <a:cxn ang="0">
                <a:pos x="0" y="650"/>
              </a:cxn>
              <a:cxn ang="0">
                <a:pos x="5" y="613"/>
              </a:cxn>
              <a:cxn ang="0">
                <a:pos x="25" y="611"/>
              </a:cxn>
              <a:cxn ang="0">
                <a:pos x="78" y="611"/>
              </a:cxn>
              <a:cxn ang="0">
                <a:pos x="161" y="611"/>
              </a:cxn>
              <a:cxn ang="0">
                <a:pos x="272" y="611"/>
              </a:cxn>
              <a:cxn ang="0">
                <a:pos x="408" y="609"/>
              </a:cxn>
              <a:cxn ang="0">
                <a:pos x="567" y="609"/>
              </a:cxn>
              <a:cxn ang="0">
                <a:pos x="747" y="606"/>
              </a:cxn>
              <a:cxn ang="0">
                <a:pos x="945" y="604"/>
              </a:cxn>
              <a:cxn ang="0">
                <a:pos x="1157" y="602"/>
              </a:cxn>
              <a:cxn ang="0">
                <a:pos x="1383" y="597"/>
              </a:cxn>
              <a:cxn ang="0">
                <a:pos x="1862" y="581"/>
              </a:cxn>
              <a:cxn ang="0">
                <a:pos x="2365" y="558"/>
              </a:cxn>
              <a:cxn ang="0">
                <a:pos x="2867" y="526"/>
              </a:cxn>
              <a:cxn ang="0">
                <a:pos x="3135" y="505"/>
              </a:cxn>
              <a:cxn ang="0">
                <a:pos x="3386" y="482"/>
              </a:cxn>
              <a:cxn ang="0">
                <a:pos x="3851" y="431"/>
              </a:cxn>
              <a:cxn ang="0">
                <a:pos x="4268" y="371"/>
              </a:cxn>
              <a:cxn ang="0">
                <a:pos x="4640" y="304"/>
              </a:cxn>
              <a:cxn ang="0">
                <a:pos x="4969" y="233"/>
              </a:cxn>
              <a:cxn ang="0">
                <a:pos x="5264" y="157"/>
              </a:cxn>
              <a:cxn ang="0">
                <a:pos x="5527" y="78"/>
              </a:cxn>
              <a:cxn ang="0">
                <a:pos x="5762" y="0"/>
              </a:cxn>
              <a:cxn ang="0">
                <a:pos x="5762" y="2"/>
              </a:cxn>
              <a:cxn ang="0">
                <a:pos x="5762" y="21"/>
              </a:cxn>
              <a:cxn ang="0">
                <a:pos x="5762" y="92"/>
              </a:cxn>
              <a:cxn ang="0">
                <a:pos x="5762" y="196"/>
              </a:cxn>
              <a:cxn ang="0">
                <a:pos x="5762" y="316"/>
              </a:cxn>
              <a:cxn ang="0">
                <a:pos x="5762" y="440"/>
              </a:cxn>
              <a:cxn ang="0">
                <a:pos x="5762" y="546"/>
              </a:cxn>
              <a:cxn ang="0">
                <a:pos x="5762" y="622"/>
              </a:cxn>
              <a:cxn ang="0">
                <a:pos x="5762" y="645"/>
              </a:cxn>
              <a:cxn ang="0">
                <a:pos x="5762" y="652"/>
              </a:cxn>
            </a:cxnLst>
            <a:rect l="0" t="0" r="r" b="b"/>
            <a:pathLst>
              <a:path w="5763" h="653">
                <a:moveTo>
                  <a:pt x="5762" y="652"/>
                </a:moveTo>
                <a:lnTo>
                  <a:pt x="0" y="650"/>
                </a:lnTo>
                <a:lnTo>
                  <a:pt x="5" y="613"/>
                </a:lnTo>
                <a:lnTo>
                  <a:pt x="25" y="611"/>
                </a:lnTo>
                <a:lnTo>
                  <a:pt x="78" y="611"/>
                </a:lnTo>
                <a:lnTo>
                  <a:pt x="161" y="611"/>
                </a:lnTo>
                <a:lnTo>
                  <a:pt x="272" y="611"/>
                </a:lnTo>
                <a:lnTo>
                  <a:pt x="408" y="609"/>
                </a:lnTo>
                <a:lnTo>
                  <a:pt x="567" y="609"/>
                </a:lnTo>
                <a:lnTo>
                  <a:pt x="747" y="606"/>
                </a:lnTo>
                <a:lnTo>
                  <a:pt x="945" y="604"/>
                </a:lnTo>
                <a:lnTo>
                  <a:pt x="1157" y="602"/>
                </a:lnTo>
                <a:lnTo>
                  <a:pt x="1383" y="597"/>
                </a:lnTo>
                <a:lnTo>
                  <a:pt x="1862" y="581"/>
                </a:lnTo>
                <a:lnTo>
                  <a:pt x="2365" y="558"/>
                </a:lnTo>
                <a:lnTo>
                  <a:pt x="2867" y="526"/>
                </a:lnTo>
                <a:lnTo>
                  <a:pt x="3135" y="505"/>
                </a:lnTo>
                <a:lnTo>
                  <a:pt x="3386" y="482"/>
                </a:lnTo>
                <a:lnTo>
                  <a:pt x="3851" y="431"/>
                </a:lnTo>
                <a:lnTo>
                  <a:pt x="4268" y="371"/>
                </a:lnTo>
                <a:lnTo>
                  <a:pt x="4640" y="304"/>
                </a:lnTo>
                <a:lnTo>
                  <a:pt x="4969" y="233"/>
                </a:lnTo>
                <a:lnTo>
                  <a:pt x="5264" y="157"/>
                </a:lnTo>
                <a:lnTo>
                  <a:pt x="5527" y="78"/>
                </a:lnTo>
                <a:lnTo>
                  <a:pt x="5762" y="0"/>
                </a:lnTo>
                <a:lnTo>
                  <a:pt x="5762" y="2"/>
                </a:lnTo>
                <a:lnTo>
                  <a:pt x="5762" y="21"/>
                </a:lnTo>
                <a:lnTo>
                  <a:pt x="5762" y="92"/>
                </a:lnTo>
                <a:lnTo>
                  <a:pt x="5762" y="196"/>
                </a:lnTo>
                <a:lnTo>
                  <a:pt x="5762" y="316"/>
                </a:lnTo>
                <a:lnTo>
                  <a:pt x="5762" y="440"/>
                </a:lnTo>
                <a:lnTo>
                  <a:pt x="5762" y="546"/>
                </a:lnTo>
                <a:lnTo>
                  <a:pt x="5762" y="622"/>
                </a:lnTo>
                <a:lnTo>
                  <a:pt x="5762" y="645"/>
                </a:lnTo>
                <a:lnTo>
                  <a:pt x="5762" y="652"/>
                </a:lnTo>
              </a:path>
            </a:pathLst>
          </a:custGeom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7" name="Picture 235" descr="SBS-EM-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222250"/>
            <a:ext cx="43529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236"/>
          <p:cNvSpPr>
            <a:spLocks/>
          </p:cNvSpPr>
          <p:nvPr userDrawn="1"/>
        </p:nvSpPr>
        <p:spPr bwMode="auto">
          <a:xfrm>
            <a:off x="-46038" y="5038725"/>
            <a:ext cx="10177463" cy="1243013"/>
          </a:xfrm>
          <a:custGeom>
            <a:avLst/>
            <a:gdLst/>
            <a:ahLst/>
            <a:cxnLst>
              <a:cxn ang="0">
                <a:pos x="0" y="679"/>
              </a:cxn>
              <a:cxn ang="0">
                <a:pos x="2264" y="518"/>
              </a:cxn>
              <a:cxn ang="0">
                <a:pos x="5605" y="697"/>
              </a:cxn>
              <a:cxn ang="0">
                <a:pos x="6411" y="0"/>
              </a:cxn>
            </a:cxnLst>
            <a:rect l="0" t="0" r="r" b="b"/>
            <a:pathLst>
              <a:path w="6411" h="783">
                <a:moveTo>
                  <a:pt x="0" y="679"/>
                </a:moveTo>
                <a:cubicBezTo>
                  <a:pt x="665" y="597"/>
                  <a:pt x="1330" y="515"/>
                  <a:pt x="2264" y="518"/>
                </a:cubicBezTo>
                <a:cubicBezTo>
                  <a:pt x="3198" y="521"/>
                  <a:pt x="4914" y="783"/>
                  <a:pt x="5605" y="697"/>
                </a:cubicBezTo>
                <a:cubicBezTo>
                  <a:pt x="6296" y="611"/>
                  <a:pt x="6277" y="116"/>
                  <a:pt x="6411" y="0"/>
                </a:cubicBezTo>
              </a:path>
            </a:pathLst>
          </a:custGeom>
          <a:noFill/>
          <a:ln w="127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" name="Freeform 237"/>
          <p:cNvSpPr>
            <a:spLocks/>
          </p:cNvSpPr>
          <p:nvPr userDrawn="1"/>
        </p:nvSpPr>
        <p:spPr bwMode="auto">
          <a:xfrm rot="10800000">
            <a:off x="-865188" y="5745163"/>
            <a:ext cx="10177463" cy="1243012"/>
          </a:xfrm>
          <a:custGeom>
            <a:avLst/>
            <a:gdLst/>
            <a:ahLst/>
            <a:cxnLst>
              <a:cxn ang="0">
                <a:pos x="0" y="679"/>
              </a:cxn>
              <a:cxn ang="0">
                <a:pos x="2264" y="518"/>
              </a:cxn>
              <a:cxn ang="0">
                <a:pos x="5605" y="697"/>
              </a:cxn>
              <a:cxn ang="0">
                <a:pos x="6411" y="0"/>
              </a:cxn>
            </a:cxnLst>
            <a:rect l="0" t="0" r="r" b="b"/>
            <a:pathLst>
              <a:path w="6411" h="783">
                <a:moveTo>
                  <a:pt x="0" y="679"/>
                </a:moveTo>
                <a:cubicBezTo>
                  <a:pt x="665" y="597"/>
                  <a:pt x="1330" y="515"/>
                  <a:pt x="2264" y="518"/>
                </a:cubicBezTo>
                <a:cubicBezTo>
                  <a:pt x="3198" y="521"/>
                  <a:pt x="4914" y="783"/>
                  <a:pt x="5605" y="697"/>
                </a:cubicBezTo>
                <a:cubicBezTo>
                  <a:pt x="6296" y="611"/>
                  <a:pt x="6277" y="116"/>
                  <a:pt x="6411" y="0"/>
                </a:cubicBez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" name="Picture 239" descr="ULB_texte_2l_gauche [Converted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100" y="6281738"/>
            <a:ext cx="2476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2303" y="2644059"/>
            <a:ext cx="5859463" cy="592138"/>
          </a:xfrm>
        </p:spPr>
        <p:txBody>
          <a:bodyPr/>
          <a:lstStyle>
            <a:lvl1pPr>
              <a:defRPr sz="3200" smtClean="0">
                <a:solidFill>
                  <a:srgbClr val="FF66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4714" y="3178678"/>
            <a:ext cx="5881687" cy="687386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smtClean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03200" y="333375"/>
            <a:ext cx="0" cy="420688"/>
          </a:xfrm>
          <a:prstGeom prst="line">
            <a:avLst/>
          </a:prstGeom>
          <a:noFill/>
          <a:ln w="12700">
            <a:solidFill>
              <a:srgbClr val="F5910B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buFont typeface="Wingdings" pitchFamily="2" charset="2"/>
              <a:buChar char="§"/>
              <a:defRPr>
                <a:latin typeface="+mn-lt"/>
              </a:defRPr>
            </a:lvl1pPr>
            <a:lvl2pPr>
              <a:buClr>
                <a:srgbClr val="FF6600"/>
              </a:buClr>
              <a:buFont typeface="Calibri" pitchFamily="34" charset="0"/>
              <a:buChar char="»"/>
              <a:defRPr>
                <a:latin typeface="Calibri" pitchFamily="34" charset="0"/>
              </a:defRPr>
            </a:lvl2pPr>
            <a:lvl3pPr>
              <a:buClr>
                <a:srgbClr val="FF6600"/>
              </a:buClr>
              <a:buFont typeface="Wingdings" pitchFamily="2" charset="2"/>
              <a:buChar char="ü"/>
              <a:defRPr>
                <a:latin typeface="Calibri" pitchFamily="34" charset="0"/>
              </a:defRPr>
            </a:lvl3pPr>
            <a:lvl4pPr>
              <a:buClr>
                <a:srgbClr val="FF6600"/>
              </a:buCl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 H. Pirotte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6053-D786-492B-9DBF-470696419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 H. Pirotte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E2B1-8F6E-4CAD-A0D4-651FE650C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12738"/>
            <a:ext cx="8570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930275"/>
            <a:ext cx="8559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40575" y="0"/>
            <a:ext cx="1592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77777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 H. Pirotte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0"/>
            <a:ext cx="355600" cy="3000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573150-798E-4A7C-9CCA-50D0A8108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-46038" y="5667375"/>
            <a:ext cx="10177463" cy="1243013"/>
          </a:xfrm>
          <a:custGeom>
            <a:avLst/>
            <a:gdLst/>
            <a:ahLst/>
            <a:cxnLst>
              <a:cxn ang="0">
                <a:pos x="0" y="679"/>
              </a:cxn>
              <a:cxn ang="0">
                <a:pos x="2264" y="518"/>
              </a:cxn>
              <a:cxn ang="0">
                <a:pos x="5605" y="697"/>
              </a:cxn>
              <a:cxn ang="0">
                <a:pos x="6411" y="0"/>
              </a:cxn>
            </a:cxnLst>
            <a:rect l="0" t="0" r="r" b="b"/>
            <a:pathLst>
              <a:path w="6411" h="783">
                <a:moveTo>
                  <a:pt x="0" y="679"/>
                </a:moveTo>
                <a:cubicBezTo>
                  <a:pt x="665" y="597"/>
                  <a:pt x="1330" y="515"/>
                  <a:pt x="2264" y="518"/>
                </a:cubicBezTo>
                <a:cubicBezTo>
                  <a:pt x="3198" y="521"/>
                  <a:pt x="4914" y="783"/>
                  <a:pt x="5605" y="697"/>
                </a:cubicBezTo>
                <a:cubicBezTo>
                  <a:pt x="6296" y="611"/>
                  <a:pt x="6277" y="116"/>
                  <a:pt x="6411" y="0"/>
                </a:cubicBezTo>
              </a:path>
            </a:pathLst>
          </a:custGeom>
          <a:noFill/>
          <a:ln w="127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 rot="10800000">
            <a:off x="-865188" y="6373813"/>
            <a:ext cx="10177463" cy="1243012"/>
          </a:xfrm>
          <a:custGeom>
            <a:avLst/>
            <a:gdLst>
              <a:gd name="T0" fmla="*/ 0 w 6411"/>
              <a:gd name="T1" fmla="*/ 679 h 783"/>
              <a:gd name="T2" fmla="*/ 2264 w 6411"/>
              <a:gd name="T3" fmla="*/ 518 h 783"/>
              <a:gd name="T4" fmla="*/ 5605 w 6411"/>
              <a:gd name="T5" fmla="*/ 697 h 783"/>
              <a:gd name="T6" fmla="*/ 6411 w 6411"/>
              <a:gd name="T7" fmla="*/ 0 h 783"/>
              <a:gd name="T8" fmla="*/ 0 60000 65536"/>
              <a:gd name="T9" fmla="*/ 0 60000 65536"/>
              <a:gd name="T10" fmla="*/ 0 60000 65536"/>
              <a:gd name="T11" fmla="*/ 0 60000 65536"/>
              <a:gd name="T12" fmla="*/ 0 w 6411"/>
              <a:gd name="T13" fmla="*/ 0 h 783"/>
              <a:gd name="T14" fmla="*/ 6411 w 6411"/>
              <a:gd name="T15" fmla="*/ 783 h 7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11" h="783">
                <a:moveTo>
                  <a:pt x="0" y="679"/>
                </a:moveTo>
                <a:cubicBezTo>
                  <a:pt x="665" y="597"/>
                  <a:pt x="1330" y="515"/>
                  <a:pt x="2264" y="518"/>
                </a:cubicBezTo>
                <a:cubicBezTo>
                  <a:pt x="3198" y="521"/>
                  <a:pt x="4914" y="783"/>
                  <a:pt x="5605" y="697"/>
                </a:cubicBezTo>
                <a:cubicBezTo>
                  <a:pt x="6296" y="611"/>
                  <a:pt x="6277" y="116"/>
                  <a:pt x="6411" y="0"/>
                </a:cubicBezTo>
              </a:path>
            </a:pathLst>
          </a:custGeom>
          <a:noFill/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32" name="Picture 12" descr="ulbn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0113" y="6115050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95250" y="0"/>
            <a:ext cx="10937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pic>
        <p:nvPicPr>
          <p:cNvPr id="2" name="Picture 235" descr="SBS-EM-cmyk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6075363"/>
            <a:ext cx="18938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Cambr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alibri" pitchFamily="34" charset="0"/>
        <a:buChar char="»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30196"/>
            <a:ext cx="9144000" cy="2427330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solidFill>
                  <a:srgbClr val="FF9900"/>
                </a:solidFill>
              </a:rPr>
              <a:t>The political economy of structural reforms:</a:t>
            </a:r>
            <a:br>
              <a:rPr lang="en-US" sz="3000" dirty="0" smtClean="0">
                <a:solidFill>
                  <a:srgbClr val="FF9900"/>
                </a:solidFill>
              </a:rPr>
            </a:br>
            <a:r>
              <a:rPr lang="en-US" sz="3000" dirty="0" smtClean="0">
                <a:solidFill>
                  <a:srgbClr val="FF9900"/>
                </a:solidFill>
              </a:rPr>
              <a:t>Lessons from Europe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4294967295"/>
          </p:nvPr>
        </p:nvSpPr>
        <p:spPr>
          <a:xfrm>
            <a:off x="0" y="2450830"/>
            <a:ext cx="9144000" cy="43545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5F5F5F"/>
                </a:solidFill>
              </a:rPr>
              <a:t>André Sapir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5F5F5F"/>
                </a:solidFill>
              </a:rPr>
              <a:t>University Professor, </a:t>
            </a:r>
            <a:r>
              <a:rPr lang="en-US" sz="1800" b="1" dirty="0" err="1" smtClean="0">
                <a:solidFill>
                  <a:srgbClr val="5F5F5F"/>
                </a:solidFill>
              </a:rPr>
              <a:t>Université</a:t>
            </a:r>
            <a:r>
              <a:rPr lang="en-US" sz="1800" b="1" dirty="0" smtClean="0">
                <a:solidFill>
                  <a:srgbClr val="5F5F5F"/>
                </a:solidFill>
              </a:rPr>
              <a:t> </a:t>
            </a:r>
            <a:r>
              <a:rPr lang="en-US" sz="1800" b="1" dirty="0" err="1" smtClean="0">
                <a:solidFill>
                  <a:srgbClr val="5F5F5F"/>
                </a:solidFill>
              </a:rPr>
              <a:t>Libre</a:t>
            </a:r>
            <a:r>
              <a:rPr lang="en-US" sz="1800" b="1" dirty="0" smtClean="0">
                <a:solidFill>
                  <a:srgbClr val="5F5F5F"/>
                </a:solidFill>
              </a:rPr>
              <a:t> de </a:t>
            </a:r>
            <a:r>
              <a:rPr lang="en-US" sz="1800" b="1" dirty="0" err="1" smtClean="0">
                <a:solidFill>
                  <a:srgbClr val="5F5F5F"/>
                </a:solidFill>
              </a:rPr>
              <a:t>Bruxelles</a:t>
            </a:r>
            <a:r>
              <a:rPr lang="en-US" sz="1800" b="1" dirty="0" smtClean="0">
                <a:solidFill>
                  <a:srgbClr val="5F5F5F"/>
                </a:solidFill>
              </a:rPr>
              <a:t>, and Senior Fellow, Bruegel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5F5F5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5F5F5F"/>
                </a:solidFill>
              </a:rPr>
              <a:t>Presentation prepared for the Seminar on </a:t>
            </a:r>
            <a:r>
              <a:rPr lang="en-GB" sz="1800" b="1" dirty="0">
                <a:solidFill>
                  <a:srgbClr val="5F5F5F"/>
                </a:solidFill>
              </a:rPr>
              <a:t>Small Middle-Income Countries—Raising the </a:t>
            </a:r>
            <a:r>
              <a:rPr lang="en-GB" sz="1800" b="1" dirty="0" smtClean="0">
                <a:solidFill>
                  <a:srgbClr val="5F5F5F"/>
                </a:solidFill>
              </a:rPr>
              <a:t>Bar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sz="1400" b="1" dirty="0" smtClean="0">
                <a:solidFill>
                  <a:srgbClr val="FFC000"/>
                </a:solidFill>
              </a:rPr>
              <a:t>Organized by the National Bank of Botswana and the International Monetary Fund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5F5F5F"/>
                </a:solidFill>
              </a:rPr>
              <a:t>Gaborone, </a:t>
            </a:r>
            <a:r>
              <a:rPr lang="en-US" sz="1800" b="1" dirty="0">
                <a:solidFill>
                  <a:srgbClr val="5F5F5F"/>
                </a:solidFill>
              </a:rPr>
              <a:t>2</a:t>
            </a:r>
            <a:r>
              <a:rPr lang="en-US" sz="1800" b="1" dirty="0" smtClean="0">
                <a:solidFill>
                  <a:srgbClr val="5F5F5F"/>
                </a:solidFill>
              </a:rPr>
              <a:t>9 January 2016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5F5F5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5F5F5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5F5F5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5F5F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Reform process: EU and national levels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GB" sz="2400" dirty="0" smtClean="0"/>
              <a:t>EU level reform process worked very well </a:t>
            </a:r>
            <a:r>
              <a:rPr lang="en-GB" sz="2400" dirty="0" smtClean="0">
                <a:solidFill>
                  <a:srgbClr val="FF0000"/>
                </a:solidFill>
              </a:rPr>
              <a:t>before EU entry </a:t>
            </a:r>
            <a:r>
              <a:rPr lang="en-GB" sz="2400" dirty="0" smtClean="0"/>
              <a:t>and delivered strong results in terms of convergence </a:t>
            </a:r>
            <a:r>
              <a:rPr lang="en-GB" sz="2400" dirty="0" smtClean="0">
                <a:solidFill>
                  <a:srgbClr val="FF0000"/>
                </a:solidFill>
              </a:rPr>
              <a:t>after EU entry  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 err="1" smtClean="0">
                <a:solidFill>
                  <a:schemeClr val="bg1"/>
                </a:solidFill>
              </a:rPr>
              <a:t>untry</a:t>
            </a:r>
            <a:r>
              <a:rPr lang="en-GB" sz="2200" dirty="0" smtClean="0">
                <a:solidFill>
                  <a:schemeClr val="bg1"/>
                </a:solidFill>
              </a:rPr>
              <a:t> specific EU recommendations (</a:t>
            </a:r>
            <a:r>
              <a:rPr lang="en-GB" sz="2200" dirty="0" err="1" smtClean="0">
                <a:solidFill>
                  <a:schemeClr val="bg1"/>
                </a:solidFill>
              </a:rPr>
              <a:t>similarOVERVIEW</a:t>
            </a:r>
            <a:r>
              <a:rPr lang="en-GB" sz="2200" dirty="0" smtClean="0">
                <a:solidFill>
                  <a:schemeClr val="bg1"/>
                </a:solidFill>
              </a:rPr>
              <a:t> TABLE OF 2015 CSR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Ultimately the EU level reform process can only act as a facilitator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bg1"/>
                </a:solidFill>
              </a:rPr>
              <a:t>olitically</a:t>
            </a:r>
            <a:r>
              <a:rPr lang="en-GB" sz="2400" dirty="0" smtClean="0">
                <a:solidFill>
                  <a:schemeClr val="bg1"/>
                </a:solidFill>
              </a:rPr>
              <a:t> painful reforms must be undertaken by national policymakers accountable </a:t>
            </a:r>
            <a:r>
              <a:rPr lang="en-GB" sz="2400" dirty="0">
                <a:solidFill>
                  <a:schemeClr val="bg1"/>
                </a:solidFill>
              </a:rPr>
              <a:t>to their national </a:t>
            </a:r>
            <a:r>
              <a:rPr lang="en-GB" sz="2400" dirty="0" smtClean="0">
                <a:solidFill>
                  <a:schemeClr val="bg1"/>
                </a:solidFill>
              </a:rPr>
              <a:t>public </a:t>
            </a:r>
            <a:r>
              <a:rPr lang="en-GB" sz="2400" dirty="0" err="1" smtClean="0">
                <a:solidFill>
                  <a:schemeClr val="bg1"/>
                </a:solidFill>
              </a:rPr>
              <a:t>opinio</a:t>
            </a:r>
            <a:endParaRPr lang="en-GB" sz="2200" dirty="0"/>
          </a:p>
          <a:p>
            <a:endParaRPr lang="en-GB" sz="22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84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59757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Reform and convergence in Europe’s transition countries 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7" y="1284790"/>
            <a:ext cx="7610354" cy="487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34" y="6325565"/>
            <a:ext cx="674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IMF presentation on 25 years of transition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 bwMode="auto">
          <a:xfrm>
            <a:off x="6250652" y="1720510"/>
            <a:ext cx="1311890" cy="3007814"/>
          </a:xfrm>
          <a:custGeom>
            <a:avLst/>
            <a:gdLst>
              <a:gd name="connsiteX0" fmla="*/ 0 w 1684117"/>
              <a:gd name="connsiteY0" fmla="*/ 1452623 h 2905245"/>
              <a:gd name="connsiteX1" fmla="*/ 842059 w 1684117"/>
              <a:gd name="connsiteY1" fmla="*/ 0 h 2905245"/>
              <a:gd name="connsiteX2" fmla="*/ 1684118 w 1684117"/>
              <a:gd name="connsiteY2" fmla="*/ 1452623 h 2905245"/>
              <a:gd name="connsiteX3" fmla="*/ 842059 w 1684117"/>
              <a:gd name="connsiteY3" fmla="*/ 2905246 h 2905245"/>
              <a:gd name="connsiteX4" fmla="*/ 0 w 1684117"/>
              <a:gd name="connsiteY4" fmla="*/ 1452623 h 2905245"/>
              <a:gd name="connsiteX0" fmla="*/ 0 w 1250067"/>
              <a:gd name="connsiteY0" fmla="*/ 1394863 h 2905464"/>
              <a:gd name="connsiteX1" fmla="*/ 408008 w 1250067"/>
              <a:gd name="connsiteY1" fmla="*/ 114 h 2905464"/>
              <a:gd name="connsiteX2" fmla="*/ 1250067 w 1250067"/>
              <a:gd name="connsiteY2" fmla="*/ 1452737 h 2905464"/>
              <a:gd name="connsiteX3" fmla="*/ 408008 w 1250067"/>
              <a:gd name="connsiteY3" fmla="*/ 2905360 h 2905464"/>
              <a:gd name="connsiteX4" fmla="*/ 0 w 1250067"/>
              <a:gd name="connsiteY4" fmla="*/ 1394863 h 2905464"/>
              <a:gd name="connsiteX0" fmla="*/ 15390 w 1265457"/>
              <a:gd name="connsiteY0" fmla="*/ 1394825 h 2922785"/>
              <a:gd name="connsiteX1" fmla="*/ 423398 w 1265457"/>
              <a:gd name="connsiteY1" fmla="*/ 76 h 2922785"/>
              <a:gd name="connsiteX2" fmla="*/ 1265457 w 1265457"/>
              <a:gd name="connsiteY2" fmla="*/ 1452699 h 2922785"/>
              <a:gd name="connsiteX3" fmla="*/ 203479 w 1265457"/>
              <a:gd name="connsiteY3" fmla="*/ 2922684 h 2922785"/>
              <a:gd name="connsiteX4" fmla="*/ 15390 w 1265457"/>
              <a:gd name="connsiteY4" fmla="*/ 1394825 h 2922785"/>
              <a:gd name="connsiteX0" fmla="*/ 1218 w 1251285"/>
              <a:gd name="connsiteY0" fmla="*/ 1394825 h 2922785"/>
              <a:gd name="connsiteX1" fmla="*/ 200882 w 1251285"/>
              <a:gd name="connsiteY1" fmla="*/ 76 h 2922785"/>
              <a:gd name="connsiteX2" fmla="*/ 1251285 w 1251285"/>
              <a:gd name="connsiteY2" fmla="*/ 1452699 h 2922785"/>
              <a:gd name="connsiteX3" fmla="*/ 189307 w 1251285"/>
              <a:gd name="connsiteY3" fmla="*/ 2922684 h 2922785"/>
              <a:gd name="connsiteX4" fmla="*/ 1218 w 1251285"/>
              <a:gd name="connsiteY4" fmla="*/ 1394825 h 2922785"/>
              <a:gd name="connsiteX0" fmla="*/ 1218 w 1290700"/>
              <a:gd name="connsiteY0" fmla="*/ 1427686 h 2955609"/>
              <a:gd name="connsiteX1" fmla="*/ 200882 w 1290700"/>
              <a:gd name="connsiteY1" fmla="*/ 32937 h 2955609"/>
              <a:gd name="connsiteX2" fmla="*/ 1031364 w 1290700"/>
              <a:gd name="connsiteY2" fmla="*/ 524798 h 2955609"/>
              <a:gd name="connsiteX3" fmla="*/ 1251285 w 1290700"/>
              <a:gd name="connsiteY3" fmla="*/ 1485560 h 2955609"/>
              <a:gd name="connsiteX4" fmla="*/ 189307 w 1290700"/>
              <a:gd name="connsiteY4" fmla="*/ 2955545 h 2955609"/>
              <a:gd name="connsiteX5" fmla="*/ 1218 w 1290700"/>
              <a:gd name="connsiteY5" fmla="*/ 1427686 h 2955609"/>
              <a:gd name="connsiteX0" fmla="*/ 1218 w 1307260"/>
              <a:gd name="connsiteY0" fmla="*/ 1437451 h 2965374"/>
              <a:gd name="connsiteX1" fmla="*/ 200882 w 1307260"/>
              <a:gd name="connsiteY1" fmla="*/ 42702 h 2965374"/>
              <a:gd name="connsiteX2" fmla="*/ 1117868 w 1307260"/>
              <a:gd name="connsiteY2" fmla="*/ 460390 h 2965374"/>
              <a:gd name="connsiteX3" fmla="*/ 1251285 w 1307260"/>
              <a:gd name="connsiteY3" fmla="*/ 1495325 h 2965374"/>
              <a:gd name="connsiteX4" fmla="*/ 189307 w 1307260"/>
              <a:gd name="connsiteY4" fmla="*/ 2965310 h 2965374"/>
              <a:gd name="connsiteX5" fmla="*/ 1218 w 1307260"/>
              <a:gd name="connsiteY5" fmla="*/ 1437451 h 29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260" h="2965374">
                <a:moveTo>
                  <a:pt x="1218" y="1437451"/>
                </a:moveTo>
                <a:cubicBezTo>
                  <a:pt x="3147" y="950350"/>
                  <a:pt x="14774" y="205545"/>
                  <a:pt x="200882" y="42702"/>
                </a:cubicBezTo>
                <a:cubicBezTo>
                  <a:pt x="386990" y="-120141"/>
                  <a:pt x="942801" y="218286"/>
                  <a:pt x="1117868" y="460390"/>
                </a:cubicBezTo>
                <a:cubicBezTo>
                  <a:pt x="1292935" y="702494"/>
                  <a:pt x="1367514" y="1097917"/>
                  <a:pt x="1251285" y="1495325"/>
                </a:cubicBezTo>
                <a:cubicBezTo>
                  <a:pt x="1135056" y="1892733"/>
                  <a:pt x="397651" y="2974956"/>
                  <a:pt x="189307" y="2965310"/>
                </a:cubicBezTo>
                <a:cubicBezTo>
                  <a:pt x="-19037" y="2955664"/>
                  <a:pt x="-711" y="1924552"/>
                  <a:pt x="1218" y="1437451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32567" y="1452623"/>
            <a:ext cx="3246699" cy="3530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Pre- and post-entry effects</a:t>
            </a:r>
          </a:p>
        </p:txBody>
      </p:sp>
      <p:cxnSp>
        <p:nvCxnSpPr>
          <p:cNvPr id="10" name="Elbow Connector 9"/>
          <p:cNvCxnSpPr/>
          <p:nvPr/>
        </p:nvCxnSpPr>
        <p:spPr bwMode="auto">
          <a:xfrm>
            <a:off x="4965539" y="1805651"/>
            <a:ext cx="1116957" cy="5208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551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Reform process: EU and national levels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U level reform process worked very well before EU entry  </a:t>
            </a:r>
          </a:p>
          <a:p>
            <a:endParaRPr lang="en-GB" sz="2200" dirty="0"/>
          </a:p>
          <a:p>
            <a:r>
              <a:rPr lang="en-GB" sz="2400" dirty="0" smtClean="0"/>
              <a:t>EU level reform process has been more difficult </a:t>
            </a:r>
            <a:r>
              <a:rPr lang="en-GB" sz="2400" dirty="0" smtClean="0">
                <a:solidFill>
                  <a:srgbClr val="FF0000"/>
                </a:solidFill>
              </a:rPr>
              <a:t>otherwise</a:t>
            </a:r>
            <a:r>
              <a:rPr lang="en-GB" sz="2400" dirty="0" smtClean="0"/>
              <a:t> </a:t>
            </a:r>
          </a:p>
          <a:p>
            <a:pPr lvl="1"/>
            <a:r>
              <a:rPr lang="en-GB" sz="2200" dirty="0" smtClean="0"/>
              <a:t>League tables and peer pressure are helpful, but…</a:t>
            </a:r>
          </a:p>
          <a:p>
            <a:pPr lvl="1"/>
            <a:r>
              <a:rPr lang="en-GB" sz="2200" dirty="0" smtClean="0"/>
              <a:t>EU Country specific recommendations (similar to OECD’s Going for Growth and IMF’s Article IV recommendations) also helpful, but… </a:t>
            </a:r>
          </a:p>
          <a:p>
            <a:pPr lvl="1"/>
            <a:r>
              <a:rPr lang="en-GB" sz="2200" dirty="0" smtClean="0"/>
              <a:t>Typically more effective in small than in large countries, and in more than less open economies </a:t>
            </a:r>
          </a:p>
          <a:p>
            <a:pPr lvl="1"/>
            <a:r>
              <a:rPr lang="en-GB" sz="2200" dirty="0" smtClean="0"/>
              <a:t>SEE OVERVIEW TABLE OF 2015 CSR</a:t>
            </a:r>
            <a:endParaRPr lang="en-GB" sz="2200" dirty="0"/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Ultimately the EU level reform process can only act as a facilitator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bg1"/>
                </a:solidFill>
              </a:rPr>
              <a:t>olitically</a:t>
            </a:r>
            <a:r>
              <a:rPr lang="en-GB" sz="2400" dirty="0" smtClean="0">
                <a:solidFill>
                  <a:schemeClr val="bg1"/>
                </a:solidFill>
              </a:rPr>
              <a:t> painful reforms must be undertaken by national policymakers accountable </a:t>
            </a:r>
            <a:r>
              <a:rPr lang="en-GB" sz="2400" dirty="0">
                <a:solidFill>
                  <a:schemeClr val="bg1"/>
                </a:solidFill>
              </a:rPr>
              <a:t>to their national </a:t>
            </a:r>
            <a:r>
              <a:rPr lang="en-GB" sz="2400" dirty="0" smtClean="0">
                <a:solidFill>
                  <a:schemeClr val="bg1"/>
                </a:solidFill>
              </a:rPr>
              <a:t>public opinions</a:t>
            </a:r>
          </a:p>
          <a:p>
            <a:pPr lvl="1"/>
            <a:endParaRPr lang="en-GB" sz="2200" dirty="0"/>
          </a:p>
          <a:p>
            <a:endParaRPr lang="en-GB" sz="22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96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083" y="789400"/>
            <a:ext cx="9088372" cy="57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137" y="6549400"/>
            <a:ext cx="82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     14     10     11      6      </a:t>
            </a:r>
            <a:r>
              <a:rPr lang="en-US" b="1" dirty="0" smtClean="0">
                <a:solidFill>
                  <a:srgbClr val="FF0000"/>
                </a:solidFill>
              </a:rPr>
              <a:t>21</a:t>
            </a:r>
            <a:r>
              <a:rPr lang="en-US" dirty="0" smtClean="0"/>
              <a:t>      8       11    13       5       13     6        </a:t>
            </a:r>
            <a:r>
              <a:rPr lang="en-US" b="1" dirty="0" smtClean="0">
                <a:solidFill>
                  <a:srgbClr val="FF0000"/>
                </a:solidFill>
              </a:rPr>
              <a:t>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59757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Overview of 2015 country specific recommendations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59757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Reform process: EU and national levels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EU level reform process worked very well before EU entry  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EU level reform process has not worked very well otherwise </a:t>
            </a:r>
          </a:p>
          <a:p>
            <a:pPr marL="457200" lvl="1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League tables and peer pressure are helpful, but…</a:t>
            </a:r>
          </a:p>
          <a:p>
            <a:pPr marL="457200" lvl="1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Country specific EU recommendations (similar to OECD’s Going for Growth and IMF’s Article IV recommendations) also helpful, but…</a:t>
            </a:r>
          </a:p>
          <a:p>
            <a:pPr marL="457200" lvl="1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Typically more effective in small than large EU countries, and in more than less open economies </a:t>
            </a:r>
          </a:p>
          <a:p>
            <a:pPr lvl="1"/>
            <a:endParaRPr lang="en-GB" sz="2200" dirty="0"/>
          </a:p>
          <a:p>
            <a:r>
              <a:rPr lang="en-GB" sz="2400" dirty="0" smtClean="0"/>
              <a:t>Ultimately the EU level reform process can only act as a facilitator</a:t>
            </a:r>
          </a:p>
          <a:p>
            <a:endParaRPr lang="en-GB" sz="2400" dirty="0"/>
          </a:p>
          <a:p>
            <a:r>
              <a:rPr lang="en-GB" sz="2400" dirty="0" smtClean="0"/>
              <a:t>Responsibility for politically painful reforms rests with national policymakers accountable </a:t>
            </a:r>
            <a:r>
              <a:rPr lang="en-GB" sz="2400" dirty="0"/>
              <a:t>to their national </a:t>
            </a:r>
            <a:r>
              <a:rPr lang="en-GB" sz="2400" dirty="0" smtClean="0"/>
              <a:t>public opinions</a:t>
            </a:r>
          </a:p>
          <a:p>
            <a:pPr lvl="1"/>
            <a:endParaRPr lang="en-GB" sz="2200" dirty="0"/>
          </a:p>
          <a:p>
            <a:endParaRPr lang="en-GB" sz="22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47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How to make reform </a:t>
            </a:r>
            <a:r>
              <a:rPr lang="en-GB" altLang="en-US" sz="2600" dirty="0">
                <a:solidFill>
                  <a:srgbClr val="C00000"/>
                </a:solidFill>
                <a:latin typeface="Cambria" panose="02040503050406030204" pitchFamily="18" charset="0"/>
              </a:rPr>
              <a:t>happen - OECD’s Going for Growth </a:t>
            </a: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GB" sz="2400" dirty="0"/>
              <a:t>Government </a:t>
            </a:r>
            <a:r>
              <a:rPr lang="en-GB" sz="2400" dirty="0">
                <a:solidFill>
                  <a:srgbClr val="FF0000"/>
                </a:solidFill>
              </a:rPr>
              <a:t>leadership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0000"/>
                </a:solidFill>
              </a:rPr>
              <a:t>cohesion</a:t>
            </a:r>
            <a:r>
              <a:rPr lang="en-GB" sz="2400" dirty="0"/>
              <a:t>, based on a strong </a:t>
            </a:r>
            <a:r>
              <a:rPr lang="en-GB" sz="2400" dirty="0">
                <a:solidFill>
                  <a:srgbClr val="FF0000"/>
                </a:solidFill>
              </a:rPr>
              <a:t>democratic mandate</a:t>
            </a:r>
            <a:r>
              <a:rPr lang="en-GB" sz="2400" dirty="0"/>
              <a:t> </a:t>
            </a:r>
          </a:p>
          <a:p>
            <a:endParaRPr lang="en-GB" sz="2400" dirty="0" smtClean="0"/>
          </a:p>
          <a:p>
            <a:r>
              <a:rPr lang="en-GB" sz="2400" dirty="0" smtClean="0"/>
              <a:t>Policy </a:t>
            </a:r>
            <a:r>
              <a:rPr lang="en-GB" sz="2400" dirty="0"/>
              <a:t>design </a:t>
            </a:r>
            <a:r>
              <a:rPr lang="en-GB" sz="2400" dirty="0" smtClean="0"/>
              <a:t>backed by </a:t>
            </a:r>
            <a:r>
              <a:rPr lang="en-GB" sz="2400" dirty="0"/>
              <a:t>solid </a:t>
            </a:r>
            <a:r>
              <a:rPr lang="en-GB" sz="2400" dirty="0">
                <a:solidFill>
                  <a:srgbClr val="FF0000"/>
                </a:solidFill>
              </a:rPr>
              <a:t>research and </a:t>
            </a:r>
            <a:r>
              <a:rPr lang="en-GB" sz="2400" dirty="0" smtClean="0">
                <a:solidFill>
                  <a:srgbClr val="FF0000"/>
                </a:solidFill>
              </a:rPr>
              <a:t>analysis</a:t>
            </a:r>
            <a:r>
              <a:rPr lang="en-GB" sz="2400" dirty="0" smtClean="0"/>
              <a:t>, and effective communication by government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Successful </a:t>
            </a:r>
            <a:r>
              <a:rPr lang="en-GB" sz="2400" dirty="0"/>
              <a:t>structural reforms take </a:t>
            </a:r>
            <a:r>
              <a:rPr lang="en-GB" sz="2400" dirty="0">
                <a:solidFill>
                  <a:srgbClr val="FF0000"/>
                </a:solidFill>
              </a:rPr>
              <a:t>time</a:t>
            </a:r>
            <a:r>
              <a:rPr lang="en-GB" sz="2400" dirty="0"/>
              <a:t> </a:t>
            </a:r>
            <a:r>
              <a:rPr lang="en-GB" sz="2400" dirty="0" smtClean="0"/>
              <a:t>and require </a:t>
            </a:r>
            <a:r>
              <a:rPr lang="en-GB" sz="2400" dirty="0" smtClean="0">
                <a:solidFill>
                  <a:srgbClr val="FF0000"/>
                </a:solidFill>
              </a:rPr>
              <a:t>persistence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27933" y="6527478"/>
            <a:ext cx="755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OECD (2015b)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63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Bold reforms also require a sense of national urgency </a:t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that the status quo is not viable   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GB" sz="2400" dirty="0" smtClean="0"/>
              <a:t>EU accession acted as a successful anchor for needed reforms</a:t>
            </a:r>
          </a:p>
          <a:p>
            <a:pPr lvl="1"/>
            <a:r>
              <a:rPr lang="en-GB" sz="2200" dirty="0" smtClean="0"/>
              <a:t>Southern accession: Greece, Portugal, Spain in the 1980s</a:t>
            </a:r>
          </a:p>
          <a:p>
            <a:pPr lvl="1"/>
            <a:r>
              <a:rPr lang="en-GB" sz="2200" dirty="0" smtClean="0"/>
              <a:t>Eastern accession: 11 CEECs since 2004</a:t>
            </a:r>
          </a:p>
          <a:p>
            <a:pPr lvl="1"/>
            <a:endParaRPr lang="en-GB" sz="2200" dirty="0"/>
          </a:p>
          <a:p>
            <a:r>
              <a:rPr lang="en-GB" sz="2400" dirty="0" smtClean="0"/>
              <a:t>In other situations, reform followed crises, e.g.</a:t>
            </a:r>
          </a:p>
          <a:p>
            <a:pPr lvl="1"/>
            <a:r>
              <a:rPr lang="en-GB" sz="2200" dirty="0" smtClean="0"/>
              <a:t>NL’s 1980s “Polder Model” reforms to deal with “Dutch disease” </a:t>
            </a:r>
          </a:p>
          <a:p>
            <a:pPr lvl="1"/>
            <a:r>
              <a:rPr lang="en-GB" sz="2200" dirty="0" smtClean="0"/>
              <a:t>IE’s late 1980s “Tallaght Strategy” to deal with deep crisis</a:t>
            </a:r>
          </a:p>
          <a:p>
            <a:pPr lvl="1"/>
            <a:r>
              <a:rPr lang="en-GB" sz="2200" dirty="0" smtClean="0"/>
              <a:t>SE’s mid-1990s reforms during a severe financial and fiscal crisis</a:t>
            </a:r>
          </a:p>
          <a:p>
            <a:pPr lvl="1"/>
            <a:r>
              <a:rPr lang="en-GB" sz="2200" dirty="0" smtClean="0"/>
              <a:t>DE’s 2003-5 Hartz reforms to deal with high unemployment</a:t>
            </a:r>
          </a:p>
          <a:p>
            <a:pPr lvl="1"/>
            <a:r>
              <a:rPr lang="en-GB" sz="2200" dirty="0" smtClean="0"/>
              <a:t>FR: no bold reform so far…</a:t>
            </a:r>
          </a:p>
          <a:p>
            <a:pPr lvl="1"/>
            <a:endParaRPr lang="en-GB" sz="2200" dirty="0"/>
          </a:p>
          <a:p>
            <a:r>
              <a:rPr lang="en-GB" sz="2400" dirty="0" smtClean="0"/>
              <a:t>Sovereign debt crises have led to important reforms, e.g.</a:t>
            </a:r>
          </a:p>
          <a:p>
            <a:pPr lvl="1"/>
            <a:r>
              <a:rPr lang="en-GB" sz="2200" dirty="0" smtClean="0"/>
              <a:t>Greece, Ireland, Italy, Portugal, Spain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90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Labour market reforms are politically the most difficult</a:t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But they are key in EU15: Going for Growth priorities </a:t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GB" sz="1800" dirty="0" smtClean="0"/>
          </a:p>
          <a:p>
            <a:pPr marL="0" indent="0" algn="ctr">
              <a:buNone/>
              <a:defRPr/>
            </a:pPr>
            <a:r>
              <a:rPr lang="en-GB" sz="1800" dirty="0" smtClean="0"/>
              <a:t>(In </a:t>
            </a:r>
            <a:r>
              <a:rPr lang="en-GB" sz="1800" dirty="0"/>
              <a:t>percent of the total number of policy priorities of the geographic area, </a:t>
            </a:r>
            <a:r>
              <a:rPr lang="en-GB" sz="1800" dirty="0" smtClean="0"/>
              <a:t>2015)</a:t>
            </a:r>
            <a:endParaRPr lang="en-US" sz="1800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27933" y="6527478"/>
            <a:ext cx="755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OECD (2015a)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0" y="1538137"/>
            <a:ext cx="8392412" cy="48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283843" y="1666753"/>
            <a:ext cx="648182" cy="465302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163519" y="2355448"/>
            <a:ext cx="1174830" cy="49771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88919" y="3842795"/>
            <a:ext cx="1149430" cy="74656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12987" y="1666753"/>
            <a:ext cx="905980" cy="467842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GB" sz="2600" dirty="0" smtClean="0">
                <a:solidFill>
                  <a:srgbClr val="B80028"/>
                </a:solidFill>
              </a:rPr>
              <a:t>Big diversity of labour market &amp; social models, 2004</a:t>
            </a:r>
            <a:br>
              <a:rPr lang="en-GB" sz="2600" dirty="0" smtClean="0">
                <a:solidFill>
                  <a:srgbClr val="B80028"/>
                </a:solidFill>
              </a:rPr>
            </a:b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EU15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2431" t="32028" r="35179" b="10769"/>
          <a:stretch/>
        </p:blipFill>
        <p:spPr bwMode="auto">
          <a:xfrm>
            <a:off x="892629" y="1322614"/>
            <a:ext cx="7402286" cy="4669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3296" y="6250329"/>
            <a:ext cx="647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Persons at risk of poverty is after social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EU is the simple average of EU15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GB" sz="2600" dirty="0" smtClean="0">
                <a:solidFill>
                  <a:srgbClr val="B80028"/>
                </a:solidFill>
              </a:rPr>
              <a:t>Big diversity of labour market &amp; social models, 2004</a:t>
            </a:r>
            <a:br>
              <a:rPr lang="en-GB" sz="2600" dirty="0" smtClean="0">
                <a:solidFill>
                  <a:srgbClr val="B80028"/>
                </a:solidFill>
              </a:rPr>
            </a:b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EU15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2431" t="32028" r="35179" b="10769"/>
          <a:stretch/>
        </p:blipFill>
        <p:spPr bwMode="auto">
          <a:xfrm>
            <a:off x="892629" y="1322614"/>
            <a:ext cx="7402286" cy="4669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3296" y="6250329"/>
            <a:ext cx="647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Persons at risk of poverty is after social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EU is the simple average of EU15 countries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74771" y="1770927"/>
            <a:ext cx="3147026" cy="17095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EQUITABLE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EFFICIENT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21797" y="3443468"/>
            <a:ext cx="2769888" cy="155872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EQUITABLE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EFFICIENT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21797" y="1770927"/>
            <a:ext cx="2769888" cy="16841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EQUITABLE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EFFICIENT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74771" y="3455043"/>
            <a:ext cx="3147026" cy="15471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EQUITABLE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EFFICIENT</a:t>
            </a:r>
          </a:p>
        </p:txBody>
      </p:sp>
    </p:spTree>
    <p:extLst>
      <p:ext uri="{BB962C8B-B14F-4D97-AF65-F5344CB8AC3E}">
        <p14:creationId xmlns:p14="http://schemas.microsoft.com/office/powerpoint/2010/main" val="9096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sz="2600" dirty="0" smtClean="0">
                <a:solidFill>
                  <a:srgbClr val="B80028"/>
                </a:solidFill>
              </a:rPr>
              <a:t>The EU as a laboratory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7" y="803275"/>
            <a:ext cx="8776765" cy="5448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r>
              <a:rPr lang="en-GB" sz="2400" dirty="0" smtClean="0"/>
              <a:t>With 28 members, lots of diversity in performance</a:t>
            </a:r>
          </a:p>
          <a:p>
            <a:pPr lvl="1"/>
            <a:r>
              <a:rPr lang="en-GB" sz="2200" dirty="0" smtClean="0"/>
              <a:t>Growth trajectories, GDP </a:t>
            </a:r>
            <a:r>
              <a:rPr lang="en-GB" sz="2200" dirty="0"/>
              <a:t>per capita </a:t>
            </a:r>
          </a:p>
          <a:p>
            <a:endParaRPr lang="en-GB" sz="2400" dirty="0" smtClean="0"/>
          </a:p>
          <a:p>
            <a:r>
              <a:rPr lang="en-GB" sz="2400" dirty="0" smtClean="0"/>
              <a:t>From accession members share important product market policies which have fostered crucial structural reforms and convergence</a:t>
            </a:r>
          </a:p>
          <a:p>
            <a:pPr lvl="1"/>
            <a:r>
              <a:rPr lang="en-GB" sz="2200" dirty="0" smtClean="0"/>
              <a:t>Single market: free trade inside the EU</a:t>
            </a:r>
          </a:p>
          <a:p>
            <a:pPr lvl="1"/>
            <a:r>
              <a:rPr lang="en-GB" sz="2200" dirty="0" smtClean="0"/>
              <a:t>Trade policy: liberal trade with countries outside the EU </a:t>
            </a:r>
          </a:p>
          <a:p>
            <a:pPr lvl="1"/>
            <a:r>
              <a:rPr lang="en-GB" sz="2200" dirty="0" smtClean="0"/>
              <a:t>Competition policy: antitrust and state aid control </a:t>
            </a:r>
          </a:p>
          <a:p>
            <a:endParaRPr lang="en-GB" sz="2400" dirty="0"/>
          </a:p>
          <a:p>
            <a:r>
              <a:rPr lang="en-GB" sz="2400" dirty="0" smtClean="0"/>
              <a:t>But members have significant diversity in other relevant structural policy areas which explains their diversity in performance</a:t>
            </a:r>
          </a:p>
          <a:p>
            <a:pPr lvl="1"/>
            <a:r>
              <a:rPr lang="en-GB" sz="2200" dirty="0" smtClean="0"/>
              <a:t>Regulatory and governance quality</a:t>
            </a:r>
          </a:p>
          <a:p>
            <a:pPr lvl="1"/>
            <a:r>
              <a:rPr lang="en-GB" sz="2200" dirty="0" smtClean="0"/>
              <a:t>Labour market and social policies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67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sz="2600" dirty="0" smtClean="0">
                <a:solidFill>
                  <a:srgbClr val="B80028"/>
                </a:solidFill>
              </a:rPr>
              <a:t>EU countries need to modernize their LM&amp;S models 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o deal with the “Great Transformation” 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Globalization of activity </a:t>
            </a:r>
            <a:r>
              <a:rPr lang="en-US" sz="2000" dirty="0"/>
              <a:t>– </a:t>
            </a:r>
            <a:r>
              <a:rPr lang="en-US" sz="2000" dirty="0" smtClean="0"/>
              <a:t>shift from advanced to emerging economies</a:t>
            </a:r>
          </a:p>
          <a:p>
            <a:pPr lvl="1"/>
            <a:r>
              <a:rPr lang="en-US" sz="2000" dirty="0" smtClean="0"/>
              <a:t>Technological change – digitization</a:t>
            </a:r>
          </a:p>
          <a:p>
            <a:pPr lvl="1"/>
            <a:r>
              <a:rPr lang="en-US" sz="2000" dirty="0" smtClean="0"/>
              <a:t>Ageing of the population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Flexibility is key, but security is also very important</a:t>
            </a:r>
          </a:p>
          <a:p>
            <a:endParaRPr lang="en-US" sz="2200" dirty="0"/>
          </a:p>
          <a:p>
            <a:r>
              <a:rPr lang="en-US" sz="2200" dirty="0" smtClean="0"/>
              <a:t>Social models should be seen as comprising two components: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Employment and social policy</a:t>
            </a:r>
          </a:p>
          <a:p>
            <a:pPr lvl="1"/>
            <a:r>
              <a:rPr lang="en-US" sz="2000" dirty="0" smtClean="0"/>
              <a:t>Education/training policy</a:t>
            </a:r>
          </a:p>
          <a:p>
            <a:endParaRPr lang="en-US" sz="2200" dirty="0"/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2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97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838943"/>
          </a:xfrm>
        </p:spPr>
        <p:txBody>
          <a:bodyPr/>
          <a:lstStyle/>
          <a:p>
            <a:pPr algn="ctr" eaLnBrk="1" hangingPunct="1"/>
            <a:r>
              <a:rPr lang="en-GB" sz="2600" dirty="0">
                <a:solidFill>
                  <a:srgbClr val="B80028"/>
                </a:solidFill>
              </a:rPr>
              <a:t>L</a:t>
            </a:r>
            <a:r>
              <a:rPr lang="en-GB" sz="2600" dirty="0" smtClean="0">
                <a:solidFill>
                  <a:srgbClr val="B80028"/>
                </a:solidFill>
              </a:rPr>
              <a:t>ots of labour reforms, especially in crisis countries</a:t>
            </a:r>
            <a:br>
              <a:rPr lang="en-GB" sz="2600" dirty="0" smtClean="0">
                <a:solidFill>
                  <a:srgbClr val="B80028"/>
                </a:solidFill>
              </a:rPr>
            </a:b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2000-07 and 2008-13 </a:t>
            </a:r>
            <a:r>
              <a:rPr lang="en-GB" sz="2600" dirty="0" smtClean="0">
                <a:solidFill>
                  <a:srgbClr val="B80028"/>
                </a:solidFill>
              </a:rPr>
              <a:t/>
            </a:r>
            <a:br>
              <a:rPr lang="en-GB" sz="2600" dirty="0" smtClean="0">
                <a:solidFill>
                  <a:srgbClr val="B80028"/>
                </a:solidFill>
              </a:rPr>
            </a:br>
            <a:endParaRPr lang="en-GB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129"/>
            <a:ext cx="9103293" cy="484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34" y="6568633"/>
            <a:ext cx="497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European Commission, LABREF database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137003" y="3651813"/>
            <a:ext cx="758141" cy="2662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17084" y="5932025"/>
            <a:ext cx="908611" cy="3125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GB" sz="2600" dirty="0" smtClean="0">
                <a:solidFill>
                  <a:srgbClr val="B80028"/>
                </a:solidFill>
              </a:rPr>
              <a:t>Some changes in LM&amp;S, 2014 vs. 2004</a:t>
            </a:r>
            <a:br>
              <a:rPr lang="en-GB" sz="2600" dirty="0" smtClean="0">
                <a:solidFill>
                  <a:srgbClr val="B80028"/>
                </a:solidFill>
              </a:rPr>
            </a:b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EU15</a:t>
            </a:r>
            <a:r>
              <a:rPr lang="en-GB" sz="2600" dirty="0" smtClean="0">
                <a:solidFill>
                  <a:srgbClr val="B80028"/>
                </a:solidFill>
              </a:rPr>
              <a:t/>
            </a:r>
            <a:br>
              <a:rPr lang="en-GB" sz="2600" dirty="0" smtClean="0">
                <a:solidFill>
                  <a:srgbClr val="B80028"/>
                </a:solidFill>
              </a:rPr>
            </a:br>
            <a:r>
              <a:rPr lang="en-GB" sz="2600" dirty="0" smtClean="0">
                <a:solidFill>
                  <a:srgbClr val="B80028"/>
                </a:solidFill>
              </a:rPr>
              <a:t> 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449606"/>
              </p:ext>
            </p:extLst>
          </p:nvPr>
        </p:nvGraphicFramePr>
        <p:xfrm>
          <a:off x="1030147" y="1608881"/>
          <a:ext cx="6406587" cy="403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V="1">
            <a:off x="1325301" y="1730415"/>
            <a:ext cx="5897302" cy="23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7211028" y="1730415"/>
            <a:ext cx="11575" cy="36344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325301" y="3524492"/>
            <a:ext cx="5885727" cy="57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832430" y="1730415"/>
            <a:ext cx="11574" cy="36344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686534" y="3206187"/>
            <a:ext cx="5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2671" y="2748986"/>
            <a:ext cx="804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9468" y="1996633"/>
            <a:ext cx="596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8689" y="2314141"/>
            <a:ext cx="49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3054" y="2546430"/>
            <a:ext cx="53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DEN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83448" y="3130953"/>
            <a:ext cx="64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SWE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34584" y="3559217"/>
            <a:ext cx="64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60689" y="3025985"/>
            <a:ext cx="555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526911" y="3530279"/>
            <a:ext cx="613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UK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8728" y="3565007"/>
            <a:ext cx="77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LUX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149520" y="4218976"/>
            <a:ext cx="68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124" y="3935392"/>
            <a:ext cx="60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ITA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99458" y="4577793"/>
            <a:ext cx="60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00808" y="5011839"/>
            <a:ext cx="729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4826" y="5881263"/>
            <a:ext cx="772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Nordics are still Nordics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Meds are still </a:t>
            </a:r>
            <a:r>
              <a:rPr lang="en-US" dirty="0" smtClean="0"/>
              <a:t>Meds BUT…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Changes of category: 2/4 Continentals; 3/3 Anglo-Saxons (IRE </a:t>
            </a:r>
            <a:r>
              <a:rPr lang="en-US" dirty="0" err="1" smtClean="0"/>
              <a:t>n.a</a:t>
            </a:r>
            <a:r>
              <a:rPr lang="en-US" dirty="0" smtClean="0"/>
              <a:t>.)</a:t>
            </a:r>
          </a:p>
        </p:txBody>
      </p:sp>
      <p:sp>
        <p:nvSpPr>
          <p:cNvPr id="2" name="Up Arrow 1"/>
          <p:cNvSpPr/>
          <p:nvPr/>
        </p:nvSpPr>
        <p:spPr bwMode="auto">
          <a:xfrm>
            <a:off x="5796020" y="3626459"/>
            <a:ext cx="196769" cy="361637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-5160000">
            <a:off x="5258489" y="2552733"/>
            <a:ext cx="214132" cy="1660967"/>
          </a:xfrm>
          <a:prstGeom prst="downArrow">
            <a:avLst>
              <a:gd name="adj1" fmla="val 50377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Some final remarks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EU </a:t>
            </a:r>
            <a:r>
              <a:rPr lang="en-GB" sz="2400" dirty="0" smtClean="0"/>
              <a:t>can </a:t>
            </a:r>
            <a:r>
              <a:rPr lang="en-GB" sz="2400" dirty="0"/>
              <a:t>only act as a </a:t>
            </a:r>
            <a:r>
              <a:rPr lang="en-GB" sz="2400" dirty="0" smtClean="0"/>
              <a:t>facilitator, but in some dimensions (Single Market) and some instances (accession) it can be crucial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“Reform </a:t>
            </a:r>
            <a:r>
              <a:rPr lang="en-GB" sz="2400" dirty="0"/>
              <a:t>is ultimately a domestic </a:t>
            </a:r>
            <a:r>
              <a:rPr lang="en-GB" sz="2400" dirty="0" smtClean="0"/>
              <a:t>political business </a:t>
            </a:r>
            <a:r>
              <a:rPr lang="en-GB" sz="2400" dirty="0"/>
              <a:t>where trade offs are being made between economic efficiency, social goals </a:t>
            </a:r>
            <a:r>
              <a:rPr lang="en-GB" sz="2400" dirty="0" smtClean="0"/>
              <a:t>and the </a:t>
            </a:r>
            <a:r>
              <a:rPr lang="en-GB" sz="2400" dirty="0"/>
              <a:t>way power and income are distributed in a </a:t>
            </a:r>
            <a:r>
              <a:rPr lang="en-GB" sz="2400" dirty="0" smtClean="0"/>
              <a:t>society” (Fatas, 2015)</a:t>
            </a:r>
          </a:p>
          <a:p>
            <a:endParaRPr lang="en-GB" sz="2400" dirty="0" smtClean="0"/>
          </a:p>
          <a:p>
            <a:r>
              <a:rPr lang="en-GB" sz="2400" dirty="0" smtClean="0"/>
              <a:t>Timing and design of reforms are key</a:t>
            </a:r>
          </a:p>
          <a:p>
            <a:pPr lvl="1"/>
            <a:r>
              <a:rPr lang="en-GB" sz="2200" dirty="0" smtClean="0"/>
              <a:t>Reform fatigue sets in fast, esp. if communication/leadership weak</a:t>
            </a:r>
          </a:p>
          <a:p>
            <a:pPr lvl="1"/>
            <a:r>
              <a:rPr lang="en-GB" sz="2200" dirty="0" smtClean="0"/>
              <a:t>Although macroeconomic crises may/often trigger reform (see Agnello et al., 2015) the right macroeconomic policies are important to ensure that reforms succeed</a:t>
            </a:r>
          </a:p>
          <a:p>
            <a:pPr lvl="1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962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132"/>
            <a:ext cx="9144000" cy="660581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Readings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781291"/>
            <a:ext cx="8869362" cy="5597284"/>
          </a:xfrm>
        </p:spPr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GB" sz="1900" dirty="0"/>
              <a:t>Agnello, Luca, Vitor Castro, </a:t>
            </a:r>
            <a:r>
              <a:rPr lang="en-GB" sz="1900" dirty="0" err="1" smtClean="0"/>
              <a:t>João</a:t>
            </a:r>
            <a:r>
              <a:rPr lang="en-GB" sz="1900" dirty="0" smtClean="0"/>
              <a:t> Tovar </a:t>
            </a:r>
            <a:r>
              <a:rPr lang="en-GB" sz="1900" dirty="0"/>
              <a:t>Jalles and Ricardo M. Sousa (</a:t>
            </a:r>
            <a:r>
              <a:rPr lang="en-GB" sz="1900" dirty="0" smtClean="0"/>
              <a:t>2015). </a:t>
            </a:r>
            <a:r>
              <a:rPr lang="en-GB" sz="1900" dirty="0"/>
              <a:t>“What determines the likelihood of structural reforms?”, </a:t>
            </a:r>
            <a:r>
              <a:rPr lang="en-GB" sz="1900" i="1" dirty="0"/>
              <a:t>European Journal of Political Economy</a:t>
            </a:r>
            <a:r>
              <a:rPr lang="en-GB" sz="1900" dirty="0"/>
              <a:t>, </a:t>
            </a:r>
            <a:r>
              <a:rPr lang="en-GB" sz="1900" dirty="0" smtClean="0"/>
              <a:t>Vol. 37</a:t>
            </a:r>
            <a:r>
              <a:rPr lang="en-GB" sz="1900" dirty="0"/>
              <a:t>, </a:t>
            </a:r>
            <a:r>
              <a:rPr lang="en-GB" sz="1900" dirty="0" smtClean="0"/>
              <a:t>129–145.</a:t>
            </a:r>
          </a:p>
          <a:p>
            <a:pPr lvl="0"/>
            <a:endParaRPr lang="en-GB" sz="1900" dirty="0" smtClean="0"/>
          </a:p>
          <a:p>
            <a:pPr lvl="0"/>
            <a:r>
              <a:rPr lang="en-GB" sz="1900" dirty="0" smtClean="0"/>
              <a:t>Fatas</a:t>
            </a:r>
            <a:r>
              <a:rPr lang="en-GB" sz="1900" dirty="0"/>
              <a:t>, Antonio (2015). “The agenda for structural reform in Europe”, CEPR Discussion Paper No. 10723. London: CEPR</a:t>
            </a:r>
            <a:r>
              <a:rPr lang="en-GB" sz="1900" dirty="0" smtClean="0"/>
              <a:t>.</a:t>
            </a:r>
          </a:p>
          <a:p>
            <a:pPr lvl="0"/>
            <a:endParaRPr lang="en-GB" sz="1900" dirty="0" smtClean="0"/>
          </a:p>
          <a:p>
            <a:pPr lvl="0"/>
            <a:r>
              <a:rPr lang="en-GB" sz="1900" dirty="0" smtClean="0"/>
              <a:t>Felipe, Jesus (2012). </a:t>
            </a:r>
            <a:r>
              <a:rPr lang="en-GB" sz="1900" dirty="0"/>
              <a:t>“Tracking the Middle-Income Trap</a:t>
            </a:r>
            <a:r>
              <a:rPr lang="en-GB" sz="1900" dirty="0" smtClean="0"/>
              <a:t>: What </a:t>
            </a:r>
            <a:r>
              <a:rPr lang="en-GB" sz="1900" dirty="0"/>
              <a:t>is It, Who is in It, and Why</a:t>
            </a:r>
            <a:r>
              <a:rPr lang="en-GB" sz="1900" dirty="0" smtClean="0"/>
              <a:t>?” ADB Economics Working Paper No. 306, Asian Development Bank</a:t>
            </a:r>
            <a:endParaRPr lang="en-GB" sz="1900" dirty="0"/>
          </a:p>
          <a:p>
            <a:endParaRPr lang="en-GB" sz="1900" dirty="0" smtClean="0"/>
          </a:p>
          <a:p>
            <a:r>
              <a:rPr lang="en-GB" sz="1900" dirty="0" smtClean="0"/>
              <a:t>OECD </a:t>
            </a:r>
            <a:r>
              <a:rPr lang="en-GB" sz="1900" dirty="0"/>
              <a:t>(</a:t>
            </a:r>
            <a:r>
              <a:rPr lang="en-GB" sz="1900" dirty="0" smtClean="0"/>
              <a:t>2015a). </a:t>
            </a:r>
            <a:r>
              <a:rPr lang="en-GB" sz="1900" dirty="0"/>
              <a:t>“Structural reforms in Europe: achievements and homework”, Better Policies Series</a:t>
            </a:r>
            <a:r>
              <a:rPr lang="en-GB" sz="1900" dirty="0" smtClean="0"/>
              <a:t>. Paris: OECD.</a:t>
            </a:r>
            <a:endParaRPr lang="en-GB" sz="1900" dirty="0"/>
          </a:p>
          <a:p>
            <a:endParaRPr lang="en-US" sz="1900" dirty="0" smtClean="0"/>
          </a:p>
          <a:p>
            <a:r>
              <a:rPr lang="en-US" sz="1900" dirty="0" smtClean="0"/>
              <a:t>OECD (2015b). </a:t>
            </a:r>
            <a:r>
              <a:rPr lang="en-US" sz="1900" i="1" dirty="0" smtClean="0"/>
              <a:t>Economic policy reforms 2015: going for growth</a:t>
            </a:r>
            <a:r>
              <a:rPr lang="en-US" sz="1900" dirty="0" smtClean="0"/>
              <a:t>. Paris: OECD.</a:t>
            </a:r>
            <a:br>
              <a:rPr lang="en-US" sz="1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0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altLang="en-US" sz="2600" dirty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rom 6 to 28 members, with increasing heterogeneity</a:t>
            </a:r>
            <a:endParaRPr lang="en-US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61" y="989993"/>
            <a:ext cx="5736749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sz="2600" dirty="0" smtClean="0">
                <a:solidFill>
                  <a:srgbClr val="B80028"/>
                </a:solidFill>
              </a:rPr>
              <a:t>Convergence in the 11 Central and Eastern European Countries who joined the EU in/after 2004</a:t>
            </a:r>
            <a:br>
              <a:rPr lang="en-US" sz="2600" dirty="0" smtClean="0">
                <a:solidFill>
                  <a:srgbClr val="B80028"/>
                </a:solidFill>
              </a:rPr>
            </a:br>
            <a:r>
              <a:rPr lang="en-US" sz="1800" dirty="0"/>
              <a:t>(GDP </a:t>
            </a:r>
            <a:r>
              <a:rPr lang="en-US" sz="1800" dirty="0" smtClean="0"/>
              <a:t>per capita at PPP, EU15 =</a:t>
            </a:r>
            <a:r>
              <a:rPr lang="en-US" sz="1800" dirty="0"/>
              <a:t>100)</a:t>
            </a:r>
            <a:br>
              <a:rPr lang="en-US" sz="1800" dirty="0"/>
            </a:br>
            <a:endParaRPr lang="en-US" sz="18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8305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72024"/>
              </p:ext>
            </p:extLst>
          </p:nvPr>
        </p:nvGraphicFramePr>
        <p:xfrm>
          <a:off x="405113" y="1504950"/>
          <a:ext cx="8310623" cy="464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4762982" y="1632030"/>
            <a:ext cx="28937" cy="37038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65544" y="6503043"/>
            <a:ext cx="8122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40                           41                           49                                                      64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544" y="6151944"/>
            <a:ext cx="81228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imple average for the 11 countries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89498" y="1687662"/>
            <a:ext cx="36332" cy="36721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43658" y="1632030"/>
            <a:ext cx="14931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of negotiations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 bwMode="auto">
          <a:xfrm>
            <a:off x="2436792" y="1955196"/>
            <a:ext cx="248535" cy="9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29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sz="2600" dirty="0" smtClean="0">
                <a:solidFill>
                  <a:srgbClr val="B80028"/>
                </a:solidFill>
              </a:rPr>
              <a:t>But the EU15/US gap is not closing – Large countries</a:t>
            </a:r>
            <a:br>
              <a:rPr lang="en-US" sz="2600" dirty="0" smtClean="0">
                <a:solidFill>
                  <a:srgbClr val="B80028"/>
                </a:solidFill>
              </a:rPr>
            </a:br>
            <a:r>
              <a:rPr lang="en-US" sz="1800" dirty="0"/>
              <a:t>(GDP </a:t>
            </a:r>
            <a:r>
              <a:rPr lang="en-US" sz="1800" dirty="0" smtClean="0"/>
              <a:t>per capita at PPP, US =</a:t>
            </a:r>
            <a:r>
              <a:rPr lang="en-US" sz="1800" dirty="0"/>
              <a:t>100)</a:t>
            </a:r>
            <a:br>
              <a:rPr lang="en-US" sz="1800" dirty="0"/>
            </a:br>
            <a:endParaRPr lang="en-US" sz="18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8305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445775"/>
              </p:ext>
            </p:extLst>
          </p:nvPr>
        </p:nvGraphicFramePr>
        <p:xfrm>
          <a:off x="520862" y="1406324"/>
          <a:ext cx="8009680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908613" y="2563149"/>
            <a:ext cx="358815" cy="115811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803" y="5437208"/>
            <a:ext cx="77087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78                                                </a:t>
            </a:r>
            <a:r>
              <a:rPr lang="en-US" dirty="0" smtClean="0">
                <a:solidFill>
                  <a:srgbClr val="0070C0"/>
                </a:solidFill>
              </a:rPr>
              <a:t>ITALY</a:t>
            </a:r>
            <a:r>
              <a:rPr lang="en-US" dirty="0" smtClean="0"/>
              <a:t>                            71                    63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8046013" y="2715549"/>
            <a:ext cx="358815" cy="115811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1309487"/>
          </a:xfrm>
        </p:spPr>
        <p:txBody>
          <a:bodyPr/>
          <a:lstStyle/>
          <a:p>
            <a:pPr algn="ctr" eaLnBrk="1" hangingPunct="1"/>
            <a: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Escaping the middle income trap</a:t>
            </a:r>
            <a:b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GDP per capita growth trajectories, 1950-2010</a:t>
            </a:r>
            <a:b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(selected EU countries)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161108"/>
              </p:ext>
            </p:extLst>
          </p:nvPr>
        </p:nvGraphicFramePr>
        <p:xfrm>
          <a:off x="274639" y="1932972"/>
          <a:ext cx="8597356" cy="465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arallelogram 1"/>
          <p:cNvSpPr/>
          <p:nvPr/>
        </p:nvSpPr>
        <p:spPr bwMode="auto">
          <a:xfrm>
            <a:off x="5225971" y="5548292"/>
            <a:ext cx="1973482" cy="3819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7245430" y="5586935"/>
            <a:ext cx="1421757" cy="381965"/>
          </a:xfrm>
          <a:prstGeom prst="parallelogram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22096" y="4016415"/>
            <a:ext cx="329879" cy="5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885084" y="3755985"/>
            <a:ext cx="358815" cy="57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920696" y="3755985"/>
            <a:ext cx="324091" cy="5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446134" y="4294208"/>
            <a:ext cx="290332" cy="57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354747" y="2870522"/>
            <a:ext cx="8044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356922" y="2766349"/>
            <a:ext cx="31026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989899" y="6458673"/>
            <a:ext cx="613458" cy="115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36466" y="6279266"/>
            <a:ext cx="186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EU accession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6378576"/>
            <a:ext cx="51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 Felipe (2012)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038619" y="1464197"/>
            <a:ext cx="960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Escaped by 2015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495818" y="1990846"/>
            <a:ext cx="23149" cy="434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9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Despite convergence, GDP per capita still varies a lot</a:t>
            </a:r>
            <a:b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(EU28, excl. Lux, PPP$, 2010) 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026020"/>
              </p:ext>
            </p:extLst>
          </p:nvPr>
        </p:nvGraphicFramePr>
        <p:xfrm>
          <a:off x="381964" y="2025015"/>
          <a:ext cx="8513179" cy="440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0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US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GDP per capita strongly correlates with regulatory quality 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EU28 (excl. Lux)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930275"/>
            <a:ext cx="8869362" cy="54483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728514"/>
              </p:ext>
            </p:extLst>
          </p:nvPr>
        </p:nvGraphicFramePr>
        <p:xfrm>
          <a:off x="405113" y="2022674"/>
          <a:ext cx="6423949" cy="395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3747" y="3026780"/>
            <a:ext cx="19329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Correlation coefficient </a:t>
            </a:r>
          </a:p>
          <a:p>
            <a:pPr algn="ctr"/>
            <a:r>
              <a:rPr lang="en-US" dirty="0" smtClean="0"/>
              <a:t>= 0.77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00805" y="3570790"/>
            <a:ext cx="4502552" cy="115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4346294" y="2164466"/>
            <a:ext cx="17362" cy="2806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470799" y="2215785"/>
            <a:ext cx="2132557" cy="1280278"/>
          </a:xfrm>
          <a:custGeom>
            <a:avLst/>
            <a:gdLst>
              <a:gd name="connsiteX0" fmla="*/ 0 w 2106591"/>
              <a:gd name="connsiteY0" fmla="*/ 387520 h 775039"/>
              <a:gd name="connsiteX1" fmla="*/ 1053296 w 2106591"/>
              <a:gd name="connsiteY1" fmla="*/ 0 h 775039"/>
              <a:gd name="connsiteX2" fmla="*/ 2106592 w 2106591"/>
              <a:gd name="connsiteY2" fmla="*/ 387520 h 775039"/>
              <a:gd name="connsiteX3" fmla="*/ 1053296 w 2106591"/>
              <a:gd name="connsiteY3" fmla="*/ 775040 h 775039"/>
              <a:gd name="connsiteX4" fmla="*/ 0 w 2106591"/>
              <a:gd name="connsiteY4" fmla="*/ 387520 h 775039"/>
              <a:gd name="connsiteX0" fmla="*/ 0 w 2309149"/>
              <a:gd name="connsiteY0" fmla="*/ 822360 h 924277"/>
              <a:gd name="connsiteX1" fmla="*/ 1255853 w 2309149"/>
              <a:gd name="connsiteY1" fmla="*/ 12364 h 924277"/>
              <a:gd name="connsiteX2" fmla="*/ 2309149 w 2309149"/>
              <a:gd name="connsiteY2" fmla="*/ 399884 h 924277"/>
              <a:gd name="connsiteX3" fmla="*/ 1255853 w 2309149"/>
              <a:gd name="connsiteY3" fmla="*/ 787404 h 924277"/>
              <a:gd name="connsiteX4" fmla="*/ 0 w 2309149"/>
              <a:gd name="connsiteY4" fmla="*/ 822360 h 924277"/>
              <a:gd name="connsiteX0" fmla="*/ 0 w 2071868"/>
              <a:gd name="connsiteY0" fmla="*/ 973737 h 1095040"/>
              <a:gd name="connsiteX1" fmla="*/ 1255853 w 2071868"/>
              <a:gd name="connsiteY1" fmla="*/ 163741 h 1095040"/>
              <a:gd name="connsiteX2" fmla="*/ 2071868 w 2071868"/>
              <a:gd name="connsiteY2" fmla="*/ 117210 h 1095040"/>
              <a:gd name="connsiteX3" fmla="*/ 1255853 w 2071868"/>
              <a:gd name="connsiteY3" fmla="*/ 938781 h 1095040"/>
              <a:gd name="connsiteX4" fmla="*/ 0 w 2071868"/>
              <a:gd name="connsiteY4" fmla="*/ 973737 h 1095040"/>
              <a:gd name="connsiteX0" fmla="*/ 5667 w 2077535"/>
              <a:gd name="connsiteY0" fmla="*/ 1151761 h 1257453"/>
              <a:gd name="connsiteX1" fmla="*/ 850618 w 2077535"/>
              <a:gd name="connsiteY1" fmla="*/ 52398 h 1257453"/>
              <a:gd name="connsiteX2" fmla="*/ 2077535 w 2077535"/>
              <a:gd name="connsiteY2" fmla="*/ 295234 h 1257453"/>
              <a:gd name="connsiteX3" fmla="*/ 1261520 w 2077535"/>
              <a:gd name="connsiteY3" fmla="*/ 1116805 h 1257453"/>
              <a:gd name="connsiteX4" fmla="*/ 5667 w 2077535"/>
              <a:gd name="connsiteY4" fmla="*/ 1151761 h 1257453"/>
              <a:gd name="connsiteX0" fmla="*/ 7338 w 2079206"/>
              <a:gd name="connsiteY0" fmla="*/ 1151761 h 1274351"/>
              <a:gd name="connsiteX1" fmla="*/ 852289 w 2079206"/>
              <a:gd name="connsiteY1" fmla="*/ 52398 h 1274351"/>
              <a:gd name="connsiteX2" fmla="*/ 2079206 w 2079206"/>
              <a:gd name="connsiteY2" fmla="*/ 295234 h 1274351"/>
              <a:gd name="connsiteX3" fmla="*/ 1326852 w 2079206"/>
              <a:gd name="connsiteY3" fmla="*/ 1151530 h 1274351"/>
              <a:gd name="connsiteX4" fmla="*/ 7338 w 2079206"/>
              <a:gd name="connsiteY4" fmla="*/ 1151761 h 1274351"/>
              <a:gd name="connsiteX0" fmla="*/ 30337 w 2102205"/>
              <a:gd name="connsiteY0" fmla="*/ 1220482 h 1348347"/>
              <a:gd name="connsiteX1" fmla="*/ 561516 w 2102205"/>
              <a:gd name="connsiteY1" fmla="*/ 41883 h 1348347"/>
              <a:gd name="connsiteX2" fmla="*/ 2102205 w 2102205"/>
              <a:gd name="connsiteY2" fmla="*/ 363955 h 1348347"/>
              <a:gd name="connsiteX3" fmla="*/ 1349851 w 2102205"/>
              <a:gd name="connsiteY3" fmla="*/ 1220251 h 1348347"/>
              <a:gd name="connsiteX4" fmla="*/ 30337 w 2102205"/>
              <a:gd name="connsiteY4" fmla="*/ 1220482 h 134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05" h="1348347">
                <a:moveTo>
                  <a:pt x="30337" y="1220482"/>
                </a:moveTo>
                <a:cubicBezTo>
                  <a:pt x="-101052" y="1024087"/>
                  <a:pt x="216205" y="184637"/>
                  <a:pt x="561516" y="41883"/>
                </a:cubicBezTo>
                <a:cubicBezTo>
                  <a:pt x="906827" y="-100871"/>
                  <a:pt x="2102205" y="149934"/>
                  <a:pt x="2102205" y="363955"/>
                </a:cubicBezTo>
                <a:cubicBezTo>
                  <a:pt x="2102205" y="577976"/>
                  <a:pt x="1695162" y="1077497"/>
                  <a:pt x="1349851" y="1220251"/>
                </a:cubicBezTo>
                <a:cubicBezTo>
                  <a:pt x="1004540" y="1363005"/>
                  <a:pt x="161726" y="1416877"/>
                  <a:pt x="30337" y="1220482"/>
                </a:cubicBez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5368" y="3619865"/>
            <a:ext cx="2046037" cy="1146412"/>
          </a:xfrm>
          <a:custGeom>
            <a:avLst/>
            <a:gdLst>
              <a:gd name="connsiteX0" fmla="*/ 0 w 2135529"/>
              <a:gd name="connsiteY0" fmla="*/ 535329 h 1070658"/>
              <a:gd name="connsiteX1" fmla="*/ 1067765 w 2135529"/>
              <a:gd name="connsiteY1" fmla="*/ 0 h 1070658"/>
              <a:gd name="connsiteX2" fmla="*/ 2135530 w 2135529"/>
              <a:gd name="connsiteY2" fmla="*/ 535329 h 1070658"/>
              <a:gd name="connsiteX3" fmla="*/ 1067765 w 2135529"/>
              <a:gd name="connsiteY3" fmla="*/ 1070658 h 1070658"/>
              <a:gd name="connsiteX4" fmla="*/ 0 w 2135529"/>
              <a:gd name="connsiteY4" fmla="*/ 535329 h 1070658"/>
              <a:gd name="connsiteX0" fmla="*/ 0 w 2095019"/>
              <a:gd name="connsiteY0" fmla="*/ 678679 h 1228247"/>
              <a:gd name="connsiteX1" fmla="*/ 1067765 w 2095019"/>
              <a:gd name="connsiteY1" fmla="*/ 143350 h 1228247"/>
              <a:gd name="connsiteX2" fmla="*/ 2095019 w 2095019"/>
              <a:gd name="connsiteY2" fmla="*/ 157818 h 1228247"/>
              <a:gd name="connsiteX3" fmla="*/ 1067765 w 2095019"/>
              <a:gd name="connsiteY3" fmla="*/ 1214008 h 1228247"/>
              <a:gd name="connsiteX4" fmla="*/ 0 w 2095019"/>
              <a:gd name="connsiteY4" fmla="*/ 678679 h 1228247"/>
              <a:gd name="connsiteX0" fmla="*/ 770 w 2095789"/>
              <a:gd name="connsiteY0" fmla="*/ 704008 h 1250699"/>
              <a:gd name="connsiteX1" fmla="*/ 918064 w 2095789"/>
              <a:gd name="connsiteY1" fmla="*/ 105019 h 1250699"/>
              <a:gd name="connsiteX2" fmla="*/ 2095789 w 2095789"/>
              <a:gd name="connsiteY2" fmla="*/ 183147 h 1250699"/>
              <a:gd name="connsiteX3" fmla="*/ 1068535 w 2095789"/>
              <a:gd name="connsiteY3" fmla="*/ 1239337 h 1250699"/>
              <a:gd name="connsiteX4" fmla="*/ 770 w 2095789"/>
              <a:gd name="connsiteY4" fmla="*/ 704008 h 1250699"/>
              <a:gd name="connsiteX0" fmla="*/ 770 w 2140323"/>
              <a:gd name="connsiteY0" fmla="*/ 641115 h 1177904"/>
              <a:gd name="connsiteX1" fmla="*/ 918064 w 2140323"/>
              <a:gd name="connsiteY1" fmla="*/ 42126 h 1177904"/>
              <a:gd name="connsiteX2" fmla="*/ 2095789 w 2140323"/>
              <a:gd name="connsiteY2" fmla="*/ 120254 h 1177904"/>
              <a:gd name="connsiteX3" fmla="*/ 1846932 w 2140323"/>
              <a:gd name="connsiteY3" fmla="*/ 777119 h 1177904"/>
              <a:gd name="connsiteX4" fmla="*/ 1068535 w 2140323"/>
              <a:gd name="connsiteY4" fmla="*/ 1176444 h 1177904"/>
              <a:gd name="connsiteX5" fmla="*/ 770 w 2140323"/>
              <a:gd name="connsiteY5" fmla="*/ 641115 h 1177904"/>
              <a:gd name="connsiteX0" fmla="*/ 1581 w 2141134"/>
              <a:gd name="connsiteY0" fmla="*/ 682413 h 1219202"/>
              <a:gd name="connsiteX1" fmla="*/ 861002 w 2141134"/>
              <a:gd name="connsiteY1" fmla="*/ 31337 h 1219202"/>
              <a:gd name="connsiteX2" fmla="*/ 2096600 w 2141134"/>
              <a:gd name="connsiteY2" fmla="*/ 161552 h 1219202"/>
              <a:gd name="connsiteX3" fmla="*/ 1847743 w 2141134"/>
              <a:gd name="connsiteY3" fmla="*/ 818417 h 1219202"/>
              <a:gd name="connsiteX4" fmla="*/ 1069346 w 2141134"/>
              <a:gd name="connsiteY4" fmla="*/ 1217742 h 1219202"/>
              <a:gd name="connsiteX5" fmla="*/ 1581 w 2141134"/>
              <a:gd name="connsiteY5" fmla="*/ 682413 h 1219202"/>
              <a:gd name="connsiteX0" fmla="*/ 222 w 2139775"/>
              <a:gd name="connsiteY0" fmla="*/ 682413 h 936531"/>
              <a:gd name="connsiteX1" fmla="*/ 859643 w 2139775"/>
              <a:gd name="connsiteY1" fmla="*/ 31337 h 936531"/>
              <a:gd name="connsiteX2" fmla="*/ 2095241 w 2139775"/>
              <a:gd name="connsiteY2" fmla="*/ 161552 h 936531"/>
              <a:gd name="connsiteX3" fmla="*/ 1846384 w 2139775"/>
              <a:gd name="connsiteY3" fmla="*/ 818417 h 936531"/>
              <a:gd name="connsiteX4" fmla="*/ 934879 w 2139775"/>
              <a:gd name="connsiteY4" fmla="*/ 905225 h 936531"/>
              <a:gd name="connsiteX5" fmla="*/ 222 w 2139775"/>
              <a:gd name="connsiteY5" fmla="*/ 682413 h 936531"/>
              <a:gd name="connsiteX0" fmla="*/ 108 w 2139661"/>
              <a:gd name="connsiteY0" fmla="*/ 682413 h 1070566"/>
              <a:gd name="connsiteX1" fmla="*/ 859529 w 2139661"/>
              <a:gd name="connsiteY1" fmla="*/ 31337 h 1070566"/>
              <a:gd name="connsiteX2" fmla="*/ 2095127 w 2139661"/>
              <a:gd name="connsiteY2" fmla="*/ 161552 h 1070566"/>
              <a:gd name="connsiteX3" fmla="*/ 1846270 w 2139661"/>
              <a:gd name="connsiteY3" fmla="*/ 818417 h 1070566"/>
              <a:gd name="connsiteX4" fmla="*/ 911616 w 2139661"/>
              <a:gd name="connsiteY4" fmla="*/ 1067271 h 1070566"/>
              <a:gd name="connsiteX5" fmla="*/ 108 w 2139661"/>
              <a:gd name="connsiteY5" fmla="*/ 682413 h 1070566"/>
              <a:gd name="connsiteX0" fmla="*/ 33 w 2139586"/>
              <a:gd name="connsiteY0" fmla="*/ 589900 h 978053"/>
              <a:gd name="connsiteX1" fmla="*/ 882604 w 2139586"/>
              <a:gd name="connsiteY1" fmla="*/ 77720 h 978053"/>
              <a:gd name="connsiteX2" fmla="*/ 2095052 w 2139586"/>
              <a:gd name="connsiteY2" fmla="*/ 69039 h 978053"/>
              <a:gd name="connsiteX3" fmla="*/ 1846195 w 2139586"/>
              <a:gd name="connsiteY3" fmla="*/ 725904 h 978053"/>
              <a:gd name="connsiteX4" fmla="*/ 911541 w 2139586"/>
              <a:gd name="connsiteY4" fmla="*/ 974758 h 978053"/>
              <a:gd name="connsiteX5" fmla="*/ 33 w 2139586"/>
              <a:gd name="connsiteY5" fmla="*/ 589900 h 978053"/>
              <a:gd name="connsiteX0" fmla="*/ 270 w 2139823"/>
              <a:gd name="connsiteY0" fmla="*/ 682414 h 1070567"/>
              <a:gd name="connsiteX1" fmla="*/ 830754 w 2139823"/>
              <a:gd name="connsiteY1" fmla="*/ 31337 h 1070567"/>
              <a:gd name="connsiteX2" fmla="*/ 2095289 w 2139823"/>
              <a:gd name="connsiteY2" fmla="*/ 161553 h 1070567"/>
              <a:gd name="connsiteX3" fmla="*/ 1846432 w 2139823"/>
              <a:gd name="connsiteY3" fmla="*/ 818418 h 1070567"/>
              <a:gd name="connsiteX4" fmla="*/ 911778 w 2139823"/>
              <a:gd name="connsiteY4" fmla="*/ 1067272 h 1070567"/>
              <a:gd name="connsiteX5" fmla="*/ 270 w 2139823"/>
              <a:gd name="connsiteY5" fmla="*/ 682414 h 1070567"/>
              <a:gd name="connsiteX0" fmla="*/ 261 w 2045033"/>
              <a:gd name="connsiteY0" fmla="*/ 740327 h 1128480"/>
              <a:gd name="connsiteX1" fmla="*/ 830745 w 2045033"/>
              <a:gd name="connsiteY1" fmla="*/ 89250 h 1128480"/>
              <a:gd name="connsiteX2" fmla="*/ 1979533 w 2045033"/>
              <a:gd name="connsiteY2" fmla="*/ 74782 h 1128480"/>
              <a:gd name="connsiteX3" fmla="*/ 1846423 w 2045033"/>
              <a:gd name="connsiteY3" fmla="*/ 876331 h 1128480"/>
              <a:gd name="connsiteX4" fmla="*/ 911769 w 2045033"/>
              <a:gd name="connsiteY4" fmla="*/ 1125185 h 1128480"/>
              <a:gd name="connsiteX5" fmla="*/ 261 w 2045033"/>
              <a:gd name="connsiteY5" fmla="*/ 740327 h 1128480"/>
              <a:gd name="connsiteX0" fmla="*/ 1265 w 2046037"/>
              <a:gd name="connsiteY0" fmla="*/ 758259 h 1146412"/>
              <a:gd name="connsiteX1" fmla="*/ 744939 w 2046037"/>
              <a:gd name="connsiteY1" fmla="*/ 72458 h 1146412"/>
              <a:gd name="connsiteX2" fmla="*/ 1980537 w 2046037"/>
              <a:gd name="connsiteY2" fmla="*/ 92714 h 1146412"/>
              <a:gd name="connsiteX3" fmla="*/ 1847427 w 2046037"/>
              <a:gd name="connsiteY3" fmla="*/ 894263 h 1146412"/>
              <a:gd name="connsiteX4" fmla="*/ 912773 w 2046037"/>
              <a:gd name="connsiteY4" fmla="*/ 1143117 h 1146412"/>
              <a:gd name="connsiteX5" fmla="*/ 1265 w 2046037"/>
              <a:gd name="connsiteY5" fmla="*/ 758259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037" h="1146412">
                <a:moveTo>
                  <a:pt x="1265" y="758259"/>
                </a:moveTo>
                <a:cubicBezTo>
                  <a:pt x="-26707" y="579816"/>
                  <a:pt x="415060" y="183382"/>
                  <a:pt x="744939" y="72458"/>
                </a:cubicBezTo>
                <a:cubicBezTo>
                  <a:pt x="1074818" y="-38466"/>
                  <a:pt x="1841159" y="-14352"/>
                  <a:pt x="1980537" y="92714"/>
                </a:cubicBezTo>
                <a:cubicBezTo>
                  <a:pt x="2119915" y="199780"/>
                  <a:pt x="2018636" y="718231"/>
                  <a:pt x="1847427" y="894263"/>
                </a:cubicBezTo>
                <a:cubicBezTo>
                  <a:pt x="1676218" y="1070295"/>
                  <a:pt x="1220467" y="1165784"/>
                  <a:pt x="912773" y="1143117"/>
                </a:cubicBezTo>
                <a:cubicBezTo>
                  <a:pt x="605079" y="1120450"/>
                  <a:pt x="29237" y="936702"/>
                  <a:pt x="1265" y="758259"/>
                </a:cubicBez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062" y="5526911"/>
            <a:ext cx="215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Regulatory quality, 2010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428" y="1707266"/>
            <a:ext cx="189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GDP per capita, 2010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830011" y="2529068"/>
            <a:ext cx="422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252487" y="2898400"/>
            <a:ext cx="179407" cy="215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12411" y="3570468"/>
            <a:ext cx="528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7" idx="3"/>
          </p:cNvCxnSpPr>
          <p:nvPr/>
        </p:nvCxnSpPr>
        <p:spPr bwMode="auto">
          <a:xfrm flipV="1">
            <a:off x="2240987" y="3663387"/>
            <a:ext cx="467489" cy="91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93811" y="3976868"/>
            <a:ext cx="528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00263" y="4166886"/>
            <a:ext cx="293548" cy="57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7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561975"/>
          </a:xfrm>
        </p:spPr>
        <p:txBody>
          <a:bodyPr/>
          <a:lstStyle/>
          <a:p>
            <a:pPr algn="ctr" eaLnBrk="1" hangingPunct="1"/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Same result with WB governance indicator</a:t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GB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EU27 plus neighbours </a:t>
            </a:r>
            <a: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n-GB" altLang="en-US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n-GB" sz="2600" dirty="0" smtClean="0">
              <a:solidFill>
                <a:srgbClr val="B80028"/>
              </a:solidFill>
            </a:endParaRP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730C2-8BCC-4711-A2B3-DFC5EDBD3D6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274638" y="1267427"/>
            <a:ext cx="8869362" cy="5111147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6" y="1516284"/>
            <a:ext cx="7592992" cy="407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1" y="6378576"/>
            <a:ext cx="51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ECFIN presentation on convergence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90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BS 2005-2006">
  <a:themeElements>
    <a:clrScheme name="template SBS 2005-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ademiqu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SBS 2005-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BS 2005-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BS 2005-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BS 2005-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BS 2005-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BS 2005-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SBS 2005-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24643</TotalTime>
  <Words>1239</Words>
  <Application>Microsoft Office PowerPoint</Application>
  <PresentationFormat>On-screen Show (4:3)</PresentationFormat>
  <Paragraphs>269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Wingdings</vt:lpstr>
      <vt:lpstr>template SBS 2005-2006</vt:lpstr>
      <vt:lpstr>The political economy of structural reforms: Lessons from Europe</vt:lpstr>
      <vt:lpstr>The EU as a laboratory</vt:lpstr>
      <vt:lpstr>From 6 to 28 members, with increasing heterogeneity</vt:lpstr>
      <vt:lpstr>Convergence in the 11 Central and Eastern European Countries who joined the EU in/after 2004 (GDP per capita at PPP, EU15 =100) </vt:lpstr>
      <vt:lpstr>But the EU15/US gap is not closing – Large countries (GDP per capita at PPP, US =100) </vt:lpstr>
      <vt:lpstr>Escaping the middle income trap GDP per capita growth trajectories, 1950-2010 (selected EU countries)</vt:lpstr>
      <vt:lpstr>Despite convergence, GDP per capita still varies a lot (EU28, excl. Lux, PPP$, 2010) </vt:lpstr>
      <vt:lpstr>GDP per capita strongly correlates with regulatory quality EU28 (excl. Lux)</vt:lpstr>
      <vt:lpstr>Same result with WB governance indicator EU27 plus neighbours  </vt:lpstr>
      <vt:lpstr>Reform process: EU and national levels</vt:lpstr>
      <vt:lpstr>Reform and convergence in Europe’s transition countries </vt:lpstr>
      <vt:lpstr>Reform process: EU and national levels</vt:lpstr>
      <vt:lpstr>Overview of 2015 country specific recommendations</vt:lpstr>
      <vt:lpstr>Reform process: EU and national levels</vt:lpstr>
      <vt:lpstr>How to make reform happen - OECD’s Going for Growth   </vt:lpstr>
      <vt:lpstr>Bold reforms also require a sense of national urgency  that the status quo is not viable   </vt:lpstr>
      <vt:lpstr>Labour market reforms are politically the most difficult But they are key in EU15: Going for Growth priorities   </vt:lpstr>
      <vt:lpstr>Big diversity of labour market &amp; social models, 2004 EU15</vt:lpstr>
      <vt:lpstr>Big diversity of labour market &amp; social models, 2004 EU15</vt:lpstr>
      <vt:lpstr>EU countries need to modernize their LM&amp;S models </vt:lpstr>
      <vt:lpstr>Lots of labour reforms, especially in crisis countries 2000-07 and 2008-13  </vt:lpstr>
      <vt:lpstr>Some changes in LM&amp;S, 2014 vs. 2004 EU15  </vt:lpstr>
      <vt:lpstr>Some final remarks</vt:lpstr>
      <vt:lpstr>Readings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Cavalieri</dc:title>
  <dc:creator>Andre Sapir</dc:creator>
  <cp:lastModifiedBy>Lusaka, Jillian Lisa</cp:lastModifiedBy>
  <cp:revision>3259</cp:revision>
  <cp:lastPrinted>2015-05-03T14:47:15Z</cp:lastPrinted>
  <dcterms:created xsi:type="dcterms:W3CDTF">2005-04-05T10:07:54Z</dcterms:created>
  <dcterms:modified xsi:type="dcterms:W3CDTF">2016-01-29T17:23:27Z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-322088967</vt:i4>
  </property>
  <property fmtid="{D5CDD505-2E9C-101B-9397-08002B2CF9AE}" pid="3" name="_NewReviewCycle">
    <vt:lpwstr/>
  </property>
  <property fmtid="{D5CDD505-2E9C-101B-9397-08002B2CF9AE}" pid="4" name="_EmailSubject">
    <vt:lpwstr>For posting on conference website - Panel Speakers</vt:lpwstr>
  </property>
  <property fmtid="{D5CDD505-2E9C-101B-9397-08002B2CF9AE}" pid="5" name="_AuthorEmail">
    <vt:lpwstr>JThakoor@imf.org</vt:lpwstr>
  </property>
  <property fmtid="{D5CDD505-2E9C-101B-9397-08002B2CF9AE}" pid="6" name="_AuthorEmailDisplayName">
    <vt:lpwstr>Thakoor, Vimal</vt:lpwstr>
  </property>
</Properties>
</file>