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theme/themeOverride12.xml" ContentType="application/vnd.openxmlformats-officedocument.themeOverr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theme/themeOverride5.xml" ContentType="application/vnd.openxmlformats-officedocument.themeOverride+xml"/>
  <Override PartName="/ppt/drawings/drawing2.xml" ContentType="application/vnd.openxmlformats-officedocument.drawingml.chartshapes+xml"/>
  <Override PartName="/ppt/charts/chart28.xml" ContentType="application/vnd.openxmlformats-officedocument.drawingml.char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charts/chart17.xml" ContentType="application/vnd.openxmlformats-officedocument.drawingml.char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charts/chart13.xml" ContentType="application/vnd.openxmlformats-officedocument.drawingml.chart+xml"/>
  <Override PartName="/ppt/notesSlides/notesSlide16.xml" ContentType="application/vnd.openxmlformats-officedocument.presentationml.notesSlide+xml"/>
  <Override PartName="/ppt/charts/chart24.xml" ContentType="application/vnd.openxmlformats-officedocument.drawingml.char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docProps/custom.xml" ContentType="application/vnd.openxmlformats-officedocument.custom-properties+xml"/>
  <Override PartName="/ppt/charts/chart7.xml" ContentType="application/vnd.openxmlformats-officedocument.drawingml.chart+xml"/>
  <Override PartName="/ppt/notesSlides/notesSlide12.xml" ContentType="application/vnd.openxmlformats-officedocument.presentationml.notesSlide+xml"/>
  <Override PartName="/ppt/charts/chart20.xml" ContentType="application/vnd.openxmlformats-officedocument.drawingml.chart+xml"/>
  <Override PartName="/ppt/theme/themeOverride17.xml" ContentType="application/vnd.openxmlformats-officedocument.themeOverride+xml"/>
  <Override PartName="/ppt/charts/chart3.xml" ContentType="application/vnd.openxmlformats-officedocument.drawingml.chart+xml"/>
  <Default Extension="xlsx" ContentType="application/vnd.openxmlformats-officedocument.spreadsheetml.sheet"/>
  <Override PartName="/ppt/notesSlides/notesSlide7.xml" ContentType="application/vnd.openxmlformats-officedocument.presentationml.notesSlide+xml"/>
  <Override PartName="/ppt/diagrams/layout1.xml" ContentType="application/vnd.openxmlformats-officedocument.drawingml.diagramLayout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Override13.xml" ContentType="application/vnd.openxmlformats-officedocument.themeOverr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drawings/drawing3.xml" ContentType="application/vnd.openxmlformats-officedocument.drawingml.chartshapes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theme/themeOverride6.xml" ContentType="application/vnd.openxmlformats-officedocument.themeOverride+xml"/>
  <Override PartName="/ppt/charts/chart18.xml" ContentType="application/vnd.openxmlformats-officedocument.drawingml.char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heme/themeOverride4.xml" ContentType="application/vnd.openxmlformats-officedocument.themeOverride+xml"/>
  <Override PartName="/ppt/charts/chart16.xml" ContentType="application/vnd.openxmlformats-officedocument.drawingml.chart+xml"/>
  <Override PartName="/ppt/notesSlides/notesSlide17.xml" ContentType="application/vnd.openxmlformats-officedocument.presentationml.notesSlide+xml"/>
  <Override PartName="/ppt/diagrams/quickStyle1.xml" ContentType="application/vnd.openxmlformats-officedocument.drawingml.diagramStyle+xml"/>
  <Override PartName="/ppt/charts/chart25.xml" ContentType="application/vnd.openxmlformats-officedocument.drawingml.chart+xml"/>
  <Default Extension="emf" ContentType="image/x-emf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2.xml" ContentType="application/vnd.openxmlformats-officedocument.themeOverride+xml"/>
  <Override PartName="/ppt/notesSlides/notesSlide15.xml" ContentType="application/vnd.openxmlformats-officedocument.presentationml.notesSlide+xml"/>
  <Override PartName="/ppt/charts/chart14.xml" ContentType="application/vnd.openxmlformats-officedocument.drawingml.chart+xml"/>
  <Override PartName="/ppt/charts/chart23.xml" ContentType="application/vnd.openxmlformats-officedocument.drawingml.chart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charts/chart8.xml" ContentType="application/vnd.openxmlformats-officedocument.drawingml.chart+xml"/>
  <Override PartName="/ppt/charts/chart12.xml" ContentType="application/vnd.openxmlformats-officedocument.drawingml.chart+xml"/>
  <Override PartName="/ppt/charts/chart21.xml" ContentType="application/vnd.openxmlformats-officedocument.drawingml.chart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0.xml" ContentType="application/vnd.openxmlformats-officedocument.drawingml.chart+xml"/>
  <Override PartName="/ppt/notesSlides/notesSlide20.xml" ContentType="application/vnd.openxmlformats-officedocument.presentationml.notesSlide+xml"/>
  <Override PartName="/ppt/charts/chart4.xml" ContentType="application/vnd.openxmlformats-officedocument.drawingml.chart+xml"/>
  <Override PartName="/ppt/notesSlides/notesSlide6.xml" ContentType="application/vnd.openxmlformats-officedocument.presentationml.notesSlide+xml"/>
  <Override PartName="/ppt/theme/themeOverride16.xml" ContentType="application/vnd.openxmlformats-officedocument.themeOverr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theme/themeOverride9.xml" ContentType="application/vnd.openxmlformats-officedocument.themeOverride+xml"/>
  <Override PartName="/ppt/diagrams/data1.xml" ContentType="application/vnd.openxmlformats-officedocument.drawingml.diagramData+xml"/>
  <Override PartName="/ppt/theme/themeOverride14.xml" ContentType="application/vnd.openxmlformats-officedocument.themeOverr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theme/themeOverride7.xml" ContentType="application/vnd.openxmlformats-officedocument.themeOverr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charts/chart19.xml" ContentType="application/vnd.openxmlformats-officedocument.drawingml.chart+xml"/>
  <Override PartName="/ppt/theme/themeOverride10.xml" ContentType="application/vnd.openxmlformats-officedocument.themeOverrid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theme/themeOverride3.xml" ContentType="application/vnd.openxmlformats-officedocument.themeOverride+xml"/>
  <Override PartName="/ppt/notesSlides/notesSlide18.xml" ContentType="application/vnd.openxmlformats-officedocument.presentationml.notesSlide+xml"/>
  <Override PartName="/ppt/charts/chart26.xml" ContentType="application/vnd.openxmlformats-officedocument.drawingml.char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charts/chart15.xml" ContentType="application/vnd.openxmlformats-officedocument.drawingml.char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charts/chart22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5.xml" ContentType="application/vnd.openxmlformats-officedocument.drawingml.chart+xml"/>
  <Override PartName="/ppt/notesSlides/notesSlide10.xml" ContentType="application/vnd.openxmlformats-officedocument.presentationml.notesSlide+xml"/>
  <Override PartName="/ppt/theme/themeOverride15.xml" ContentType="application/vnd.openxmlformats-officedocument.themeOverr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notesSlides/notesSlide1.xml" ContentType="application/vnd.openxmlformats-officedocument.presentationml.notesSlide+xml"/>
  <Override PartName="/ppt/theme/themeOverride8.xml" ContentType="application/vnd.openxmlformats-officedocument.themeOverride+xml"/>
  <Override PartName="/ppt/theme/themeOverride11.xml" ContentType="application/vnd.openxmlformats-officedocument.themeOverr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drawings/drawing1.xml" ContentType="application/vnd.openxmlformats-officedocument.drawingml.chartshapes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charts/chart27.xml" ContentType="application/vnd.openxmlformats-officedocument.drawingml.char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256" r:id="rId2"/>
    <p:sldId id="257" r:id="rId3"/>
    <p:sldId id="314" r:id="rId4"/>
    <p:sldId id="303" r:id="rId5"/>
    <p:sldId id="304" r:id="rId6"/>
    <p:sldId id="306" r:id="rId7"/>
    <p:sldId id="305" r:id="rId8"/>
    <p:sldId id="307" r:id="rId9"/>
    <p:sldId id="308" r:id="rId10"/>
    <p:sldId id="309" r:id="rId11"/>
    <p:sldId id="263" r:id="rId12"/>
    <p:sldId id="264" r:id="rId13"/>
    <p:sldId id="299" r:id="rId14"/>
    <p:sldId id="275" r:id="rId15"/>
    <p:sldId id="286" r:id="rId16"/>
    <p:sldId id="296" r:id="rId17"/>
    <p:sldId id="285" r:id="rId18"/>
    <p:sldId id="276" r:id="rId19"/>
    <p:sldId id="300" r:id="rId20"/>
    <p:sldId id="258" r:id="rId21"/>
    <p:sldId id="295" r:id="rId22"/>
    <p:sldId id="298" r:id="rId23"/>
    <p:sldId id="294" r:id="rId24"/>
    <p:sldId id="271" r:id="rId25"/>
    <p:sldId id="274" r:id="rId26"/>
    <p:sldId id="259" r:id="rId27"/>
    <p:sldId id="260" r:id="rId28"/>
    <p:sldId id="302" r:id="rId29"/>
    <p:sldId id="262" r:id="rId30"/>
    <p:sldId id="277" r:id="rId31"/>
    <p:sldId id="278" r:id="rId32"/>
    <p:sldId id="279" r:id="rId33"/>
    <p:sldId id="280" r:id="rId34"/>
    <p:sldId id="281" r:id="rId35"/>
    <p:sldId id="283" r:id="rId36"/>
    <p:sldId id="282" r:id="rId37"/>
    <p:sldId id="284" r:id="rId38"/>
    <p:sldId id="270" r:id="rId39"/>
    <p:sldId id="291" r:id="rId40"/>
    <p:sldId id="292" r:id="rId41"/>
  </p:sldIdLst>
  <p:sldSz cx="9144000" cy="6858000" type="screen4x3"/>
  <p:notesSz cx="7026275" cy="93122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933">
          <p15:clr>
            <a:srgbClr val="A4A3A4"/>
          </p15:clr>
        </p15:guide>
        <p15:guide id="2" pos="2213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76" autoAdjust="0"/>
    <p:restoredTop sz="94660"/>
  </p:normalViewPr>
  <p:slideViewPr>
    <p:cSldViewPr>
      <p:cViewPr>
        <p:scale>
          <a:sx n="66" d="100"/>
          <a:sy n="66" d="100"/>
        </p:scale>
        <p:origin x="-1590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3" d="100"/>
          <a:sy n="83" d="100"/>
        </p:scale>
        <p:origin x="-3786" y="-102"/>
      </p:cViewPr>
      <p:guideLst>
        <p:guide orient="horz" pos="2933"/>
        <p:guide pos="2213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IMF1S\VOL1\UTIL\EDSS\EDSS.XLS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\\Data2\afr\DATA\Regional%20Studies\Presentations\SMICs%20MinZhu%20January%202016\Charts%20and%20tables%20for%20SMICs%20presentation.xlsx" TargetMode="Externa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jzhang3\Downloads\us_concentdiversindices_82250857591749.xls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zhang3\Downloads\us_concentdiversindices_82250857591749.xls" TargetMode="External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oleObject" Target="file:///\\DATA2\AFR\DATA\Regional%20Studies\Presentations\SMICs%20MinZhu%20January%202016\Revised%20Poverty%20GINI%20and%20employment.xls" TargetMode="External"/><Relationship Id="rId1" Type="http://schemas.openxmlformats.org/officeDocument/2006/relationships/themeOverride" Target="../theme/themeOverride6.xml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Office_Excel_Worksheet4.xlsx"/><Relationship Id="rId1" Type="http://schemas.openxmlformats.org/officeDocument/2006/relationships/themeOverride" Target="../theme/themeOverride7.xm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file:///\\DATA2\AFR\DATA\Regional%20Studies\Presentations\SMICs%20MinZhu%20January%202016\public%20employment.xlsx" TargetMode="Externa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file:///\\data4\users6\GCAMPBELL\Requests\SMIC%20Charts.xlsx" TargetMode="Externa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oleObject" Target="file:///\\data4\users6\GCAMPBELL\Requests\SMIC%20Charts.xlsx" TargetMode="Externa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package" Target="../embeddings/Microsoft_Office_Excel_Worksheet5.xlsx"/><Relationship Id="rId1" Type="http://schemas.openxmlformats.org/officeDocument/2006/relationships/themeOverride" Target="../theme/themeOverride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3.xml"/><Relationship Id="rId2" Type="http://schemas.openxmlformats.org/officeDocument/2006/relationships/package" Target="../embeddings/Microsoft_Office_Excel_Worksheet6.xlsx"/><Relationship Id="rId1" Type="http://schemas.openxmlformats.org/officeDocument/2006/relationships/themeOverride" Target="../theme/themeOverride9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data3\users5\tfeyzioglu\My%20Documents\PROJ%20Zhu%20Min\Peterson%20Institute\PPT%20data%20and%20charts%20for%20DMDv2.xlsm" TargetMode="External"/></Relationships>
</file>

<file path=ppt/charts/_rels/chart20.xml.rels><?xml version="1.0" encoding="UTF-8" standalone="yes"?>
<Relationships xmlns="http://schemas.openxmlformats.org/package/2006/relationships"><Relationship Id="rId2" Type="http://schemas.openxmlformats.org/officeDocument/2006/relationships/oleObject" Target="file:///\\DATA2\AFR\DATA\Regional%20Studies\Presentations\SMICs%20MinZhu%20January%202016\Revised%20Poverty%20GINI%20and%20employment.xls" TargetMode="External"/><Relationship Id="rId1" Type="http://schemas.openxmlformats.org/officeDocument/2006/relationships/themeOverride" Target="../theme/themeOverride10.xml"/></Relationships>
</file>

<file path=ppt/charts/_rels/chart21.xml.rels><?xml version="1.0" encoding="UTF-8" standalone="yes"?>
<Relationships xmlns="http://schemas.openxmlformats.org/package/2006/relationships"><Relationship Id="rId2" Type="http://schemas.openxmlformats.org/officeDocument/2006/relationships/oleObject" Target="file:///\\DATA2\AFR\DATA\Regional%20Studies\Presentations\SMICs%20MinZhu%20January%202016\Government%20effectiveness.xlsx" TargetMode="External"/><Relationship Id="rId1" Type="http://schemas.openxmlformats.org/officeDocument/2006/relationships/themeOverride" Target="../theme/themeOverride11.xml"/></Relationships>
</file>

<file path=ppt/charts/_rels/chart2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Office_Excel_Worksheet7.xlsx"/><Relationship Id="rId1" Type="http://schemas.openxmlformats.org/officeDocument/2006/relationships/themeOverride" Target="../theme/themeOverride12.xml"/></Relationships>
</file>

<file path=ppt/charts/_rels/chart23.xml.rels><?xml version="1.0" encoding="UTF-8" standalone="yes"?>
<Relationships xmlns="http://schemas.openxmlformats.org/package/2006/relationships"><Relationship Id="rId2" Type="http://schemas.openxmlformats.org/officeDocument/2006/relationships/oleObject" Target="file:///\\DATA2\AFR\DATA\Regional%20Studies\Presentations\SMICs%20MinZhu%20January%202016\Doing%20business.xlsx" TargetMode="External"/><Relationship Id="rId1" Type="http://schemas.openxmlformats.org/officeDocument/2006/relationships/themeOverride" Target="../theme/themeOverride13.xml"/></Relationships>
</file>

<file path=ppt/charts/_rels/chart24.xml.rels><?xml version="1.0" encoding="UTF-8" standalone="yes"?>
<Relationships xmlns="http://schemas.openxmlformats.org/package/2006/relationships"><Relationship Id="rId2" Type="http://schemas.openxmlformats.org/officeDocument/2006/relationships/oleObject" Target="file:///\\DATA2\AFR\DATA\Regional%20Studies\Presentations\SMICs%20MinZhu%20January%202016\Credit%20to%20the%20private%20sectorxls.xls" TargetMode="External"/><Relationship Id="rId1" Type="http://schemas.openxmlformats.org/officeDocument/2006/relationships/themeOverride" Target="../theme/themeOverride14.xml"/></Relationships>
</file>

<file path=ppt/charts/_rels/chart25.xml.rels><?xml version="1.0" encoding="UTF-8" standalone="yes"?>
<Relationships xmlns="http://schemas.openxmlformats.org/package/2006/relationships"><Relationship Id="rId2" Type="http://schemas.openxmlformats.org/officeDocument/2006/relationships/oleObject" Target="file:///\\DATA2\AFR\DATA\Regional%20Studies\Presentations\SMICs%20MinZhu%20January%202016\Revised%20Poverty%20GINI%20and%20employment.xls" TargetMode="External"/><Relationship Id="rId1" Type="http://schemas.openxmlformats.org/officeDocument/2006/relationships/themeOverride" Target="../theme/themeOverride15.xml"/></Relationships>
</file>

<file path=ppt/charts/_rels/chart26.xml.rels><?xml version="1.0" encoding="UTF-8" standalone="yes"?>
<Relationships xmlns="http://schemas.openxmlformats.org/package/2006/relationships"><Relationship Id="rId2" Type="http://schemas.openxmlformats.org/officeDocument/2006/relationships/oleObject" Target="file:///\\DATA2\AFR\DATA\Regional%20Studies\Presentations\SMICs%20MinZhu%20January%202016\Revised%20Poverty%20GINI%20and%20employment.xls" TargetMode="External"/><Relationship Id="rId1" Type="http://schemas.openxmlformats.org/officeDocument/2006/relationships/themeOverride" Target="../theme/themeOverride16.xml"/></Relationships>
</file>

<file path=ppt/charts/_rels/chart2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Office_Excel_Worksheet8.xlsx"/><Relationship Id="rId1" Type="http://schemas.openxmlformats.org/officeDocument/2006/relationships/themeOverride" Target="../theme/themeOverride17.xml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oleObject" Target="file:///\\Data2\afr\DATA\Regional%20Studies\Presentations\SMICs%20MinZhu%20January%202016\Spider%20charts%20doing%20business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1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Office_Excel_Worksheet2.xlsx"/><Relationship Id="rId1" Type="http://schemas.openxmlformats.org/officeDocument/2006/relationships/themeOverride" Target="../theme/themeOverride1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Office_Excel_Worksheet3.xlsx"/><Relationship Id="rId1" Type="http://schemas.openxmlformats.org/officeDocument/2006/relationships/themeOverride" Target="../theme/themeOverride2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file:///\\DATA2\AFR\DATA\Regional%20Studies\Presentations\SMICs%20MinZhu%20January%202016\SACU.xlsx" TargetMode="External"/><Relationship Id="rId1" Type="http://schemas.openxmlformats.org/officeDocument/2006/relationships/themeOverride" Target="../theme/themeOverride3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oleObject" Target="file:///\\DATA2\AFR\DATA\AREO\Fall_2015-REO\Outreach\Charts%20Redone%20Properly.xlsx" TargetMode="External"/><Relationship Id="rId1" Type="http://schemas.openxmlformats.org/officeDocument/2006/relationships/themeOverride" Target="../theme/themeOverride4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oleObject" Target="file:///\\DATA2\AFR\DATA\Regional%20Studies\Presentations\SMICs%20MinZhu%20January%202016\Charts%20and%20tables%20for%20SMICs%20presentation.xlsx" TargetMode="External"/><Relationship Id="rId1" Type="http://schemas.openxmlformats.org/officeDocument/2006/relationships/themeOverride" Target="../theme/themeOverride5.xm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\\DATA2\AFR\DATA\Regional%20Studies\Presentations\SMICs%20MinZhu%20January%202016\Charts%20and%20tables%20for%20SMICs%20presentation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 sz="2800"/>
            </a:pPr>
            <a:r>
              <a:rPr lang="en-US" sz="2800" dirty="0"/>
              <a:t>Investment</a:t>
            </a:r>
          </a:p>
          <a:p>
            <a:pPr>
              <a:defRPr sz="2800"/>
            </a:pPr>
            <a:r>
              <a:rPr lang="en-US" sz="2400" b="0" i="1" dirty="0"/>
              <a:t>(Share of GDP)</a:t>
            </a:r>
          </a:p>
        </c:rich>
      </c:tx>
      <c:layout>
        <c:manualLayout>
          <c:xMode val="edge"/>
          <c:yMode val="edge"/>
          <c:x val="0.36703606964769614"/>
          <c:y val="1.2946855536709193E-2"/>
        </c:manualLayout>
      </c:layout>
      <c:overlay val="1"/>
    </c:title>
    <c:plotArea>
      <c:layout>
        <c:manualLayout>
          <c:layoutTarget val="inner"/>
          <c:xMode val="edge"/>
          <c:yMode val="edge"/>
          <c:x val="3.7979360605969598E-2"/>
          <c:y val="0.19361920511404196"/>
          <c:w val="0.94590025973774206"/>
          <c:h val="0.68242892524618171"/>
        </c:manualLayout>
      </c:layout>
      <c:barChart>
        <c:barDir val="col"/>
        <c:grouping val="clustered"/>
        <c:ser>
          <c:idx val="0"/>
          <c:order val="0"/>
          <c:tx>
            <c:strRef>
              <c:f>EDSS2!$O$36</c:f>
              <c:strCache>
                <c:ptCount val="1"/>
                <c:pt idx="0">
                  <c:v>2007</c:v>
                </c:pt>
              </c:strCache>
            </c:strRef>
          </c:tx>
          <c:cat>
            <c:strRef>
              <c:f>EDSS2!$M$37:$N$46</c:f>
              <c:strCache>
                <c:ptCount val="10"/>
                <c:pt idx="0">
                  <c:v>United States</c:v>
                </c:pt>
                <c:pt idx="1">
                  <c:v>Euro Area</c:v>
                </c:pt>
                <c:pt idx="2">
                  <c:v>Japan</c:v>
                </c:pt>
                <c:pt idx="3">
                  <c:v>United Kingdom</c:v>
                </c:pt>
                <c:pt idx="4">
                  <c:v>Germany</c:v>
                </c:pt>
                <c:pt idx="6">
                  <c:v>Brazil</c:v>
                </c:pt>
                <c:pt idx="7">
                  <c:v>China</c:v>
                </c:pt>
                <c:pt idx="8">
                  <c:v>India</c:v>
                </c:pt>
                <c:pt idx="9">
                  <c:v>Russian Federation</c:v>
                </c:pt>
              </c:strCache>
            </c:strRef>
          </c:cat>
          <c:val>
            <c:numRef>
              <c:f>EDSS2!$O$37:$O$46</c:f>
              <c:numCache>
                <c:formatCode>0.0</c:formatCode>
                <c:ptCount val="10"/>
                <c:pt idx="0">
                  <c:v>22.113433660562421</c:v>
                </c:pt>
                <c:pt idx="1">
                  <c:v>23.121241803332087</c:v>
                </c:pt>
                <c:pt idx="2">
                  <c:v>22.57054532070946</c:v>
                </c:pt>
                <c:pt idx="3">
                  <c:v>18.484681516533822</c:v>
                </c:pt>
                <c:pt idx="4">
                  <c:v>20.096728828617071</c:v>
                </c:pt>
                <c:pt idx="6">
                  <c:v>18.068741673659979</c:v>
                </c:pt>
                <c:pt idx="7">
                  <c:v>38.990595637187063</c:v>
                </c:pt>
                <c:pt idx="8">
                  <c:v>32.989240153181044</c:v>
                </c:pt>
                <c:pt idx="9">
                  <c:v>20.995262801714333</c:v>
                </c:pt>
              </c:numCache>
            </c:numRef>
          </c:val>
        </c:ser>
        <c:ser>
          <c:idx val="1"/>
          <c:order val="1"/>
          <c:tx>
            <c:strRef>
              <c:f>EDSS2!$P$36</c:f>
              <c:strCache>
                <c:ptCount val="1"/>
                <c:pt idx="0">
                  <c:v>2013</c:v>
                </c:pt>
              </c:strCache>
            </c:strRef>
          </c:tx>
          <c:cat>
            <c:strRef>
              <c:f>EDSS2!$M$37:$N$46</c:f>
              <c:strCache>
                <c:ptCount val="10"/>
                <c:pt idx="0">
                  <c:v>United States</c:v>
                </c:pt>
                <c:pt idx="1">
                  <c:v>Euro Area</c:v>
                </c:pt>
                <c:pt idx="2">
                  <c:v>Japan</c:v>
                </c:pt>
                <c:pt idx="3">
                  <c:v>United Kingdom</c:v>
                </c:pt>
                <c:pt idx="4">
                  <c:v>Germany</c:v>
                </c:pt>
                <c:pt idx="6">
                  <c:v>Brazil</c:v>
                </c:pt>
                <c:pt idx="7">
                  <c:v>China</c:v>
                </c:pt>
                <c:pt idx="8">
                  <c:v>India</c:v>
                </c:pt>
                <c:pt idx="9">
                  <c:v>Russian Federation</c:v>
                </c:pt>
              </c:strCache>
            </c:strRef>
          </c:cat>
          <c:val>
            <c:numRef>
              <c:f>EDSS2!$P$37:$P$46</c:f>
              <c:numCache>
                <c:formatCode>0.0</c:formatCode>
                <c:ptCount val="10"/>
                <c:pt idx="0">
                  <c:v>18.906491810317789</c:v>
                </c:pt>
                <c:pt idx="1">
                  <c:v>19.544687807831089</c:v>
                </c:pt>
                <c:pt idx="2">
                  <c:v>21.727243208635276</c:v>
                </c:pt>
                <c:pt idx="3">
                  <c:v>16.466019349468311</c:v>
                </c:pt>
                <c:pt idx="4">
                  <c:v>19.784088158662811</c:v>
                </c:pt>
                <c:pt idx="6">
                  <c:v>20.873288689903319</c:v>
                </c:pt>
                <c:pt idx="7">
                  <c:v>45.864620573252729</c:v>
                </c:pt>
                <c:pt idx="8">
                  <c:v>29.685660543002829</c:v>
                </c:pt>
                <c:pt idx="9">
                  <c:v>21.88637287234274</c:v>
                </c:pt>
              </c:numCache>
            </c:numRef>
          </c:val>
        </c:ser>
        <c:axId val="177206400"/>
        <c:axId val="177207936"/>
      </c:barChart>
      <c:catAx>
        <c:axId val="177206400"/>
        <c:scaling>
          <c:orientation val="minMax"/>
        </c:scaling>
        <c:axPos val="b"/>
        <c:numFmt formatCode="General" sourceLinked="0"/>
        <c:majorTickMark val="none"/>
        <c:tickLblPos val="nextTo"/>
        <c:crossAx val="177207936"/>
        <c:crosses val="autoZero"/>
        <c:auto val="1"/>
        <c:lblAlgn val="ctr"/>
        <c:lblOffset val="100"/>
      </c:catAx>
      <c:valAx>
        <c:axId val="177207936"/>
        <c:scaling>
          <c:orientation val="minMax"/>
        </c:scaling>
        <c:axPos val="l"/>
        <c:majorGridlines/>
        <c:numFmt formatCode="0.0" sourceLinked="1"/>
        <c:majorTickMark val="none"/>
        <c:tickLblPos val="nextTo"/>
        <c:crossAx val="177206400"/>
        <c:crosses val="autoZero"/>
        <c:crossBetween val="between"/>
      </c:valAx>
    </c:plotArea>
    <c:legend>
      <c:legendPos val="b"/>
      <c:layout/>
    </c:legend>
    <c:plotVisOnly val="1"/>
    <c:dispBlanksAs val="gap"/>
  </c:chart>
  <c:spPr>
    <a:ln>
      <a:noFill/>
    </a:ln>
  </c:spPr>
  <c:txPr>
    <a:bodyPr/>
    <a:lstStyle/>
    <a:p>
      <a:pPr>
        <a:defRPr>
          <a:solidFill>
            <a:schemeClr val="tx2">
              <a:lumMod val="75000"/>
            </a:schemeClr>
          </a:solidFill>
        </a:defRPr>
      </a:pPr>
      <a:endParaRPr lang="en-US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>
        <c:manualLayout>
          <c:layoutTarget val="inner"/>
          <c:xMode val="edge"/>
          <c:yMode val="edge"/>
          <c:x val="0.1454018152311114"/>
          <c:y val="4.8119924975082717E-2"/>
          <c:w val="0.8240425958205605"/>
          <c:h val="0.84900981293925826"/>
        </c:manualLayout>
      </c:layout>
      <c:lineChart>
        <c:grouping val="standard"/>
        <c:ser>
          <c:idx val="0"/>
          <c:order val="0"/>
          <c:tx>
            <c:strRef>
              <c:f>'RGDP per capita'!$A$33</c:f>
              <c:strCache>
                <c:ptCount val="1"/>
                <c:pt idx="0">
                  <c:v>Botswana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'RGDP per capita'!$H$27:$BA$27</c:f>
              <c:numCache>
                <c:formatCode>General</c:formatCode>
                <c:ptCount val="46"/>
                <c:pt idx="0">
                  <c:v>1970</c:v>
                </c:pt>
                <c:pt idx="1">
                  <c:v>1971</c:v>
                </c:pt>
                <c:pt idx="2">
                  <c:v>1972</c:v>
                </c:pt>
                <c:pt idx="3">
                  <c:v>1973</c:v>
                </c:pt>
                <c:pt idx="4">
                  <c:v>1974</c:v>
                </c:pt>
                <c:pt idx="5">
                  <c:v>1975</c:v>
                </c:pt>
                <c:pt idx="6">
                  <c:v>1976</c:v>
                </c:pt>
                <c:pt idx="7">
                  <c:v>1977</c:v>
                </c:pt>
                <c:pt idx="8">
                  <c:v>1978</c:v>
                </c:pt>
                <c:pt idx="9">
                  <c:v>1979</c:v>
                </c:pt>
                <c:pt idx="10">
                  <c:v>1980</c:v>
                </c:pt>
                <c:pt idx="11">
                  <c:v>1981</c:v>
                </c:pt>
                <c:pt idx="12">
                  <c:v>1982</c:v>
                </c:pt>
                <c:pt idx="13">
                  <c:v>1983</c:v>
                </c:pt>
                <c:pt idx="14">
                  <c:v>1984</c:v>
                </c:pt>
                <c:pt idx="15">
                  <c:v>1985</c:v>
                </c:pt>
                <c:pt idx="16">
                  <c:v>1986</c:v>
                </c:pt>
                <c:pt idx="17">
                  <c:v>1987</c:v>
                </c:pt>
                <c:pt idx="18">
                  <c:v>1988</c:v>
                </c:pt>
                <c:pt idx="19">
                  <c:v>1989</c:v>
                </c:pt>
                <c:pt idx="20">
                  <c:v>1990</c:v>
                </c:pt>
                <c:pt idx="21">
                  <c:v>1991</c:v>
                </c:pt>
                <c:pt idx="22">
                  <c:v>1992</c:v>
                </c:pt>
                <c:pt idx="23">
                  <c:v>1993</c:v>
                </c:pt>
                <c:pt idx="24">
                  <c:v>1994</c:v>
                </c:pt>
                <c:pt idx="25">
                  <c:v>1995</c:v>
                </c:pt>
                <c:pt idx="26">
                  <c:v>1996</c:v>
                </c:pt>
                <c:pt idx="27">
                  <c:v>1997</c:v>
                </c:pt>
                <c:pt idx="28">
                  <c:v>1998</c:v>
                </c:pt>
                <c:pt idx="29">
                  <c:v>1999</c:v>
                </c:pt>
                <c:pt idx="30">
                  <c:v>2000</c:v>
                </c:pt>
                <c:pt idx="31">
                  <c:v>2001</c:v>
                </c:pt>
                <c:pt idx="32">
                  <c:v>2002</c:v>
                </c:pt>
                <c:pt idx="33">
                  <c:v>2003</c:v>
                </c:pt>
                <c:pt idx="34">
                  <c:v>2004</c:v>
                </c:pt>
                <c:pt idx="35">
                  <c:v>2005</c:v>
                </c:pt>
                <c:pt idx="36">
                  <c:v>2006</c:v>
                </c:pt>
                <c:pt idx="37">
                  <c:v>2007</c:v>
                </c:pt>
                <c:pt idx="38">
                  <c:v>2008</c:v>
                </c:pt>
                <c:pt idx="39">
                  <c:v>2009</c:v>
                </c:pt>
                <c:pt idx="40">
                  <c:v>2010</c:v>
                </c:pt>
                <c:pt idx="41">
                  <c:v>2011</c:v>
                </c:pt>
                <c:pt idx="42">
                  <c:v>2012</c:v>
                </c:pt>
                <c:pt idx="43">
                  <c:v>2013</c:v>
                </c:pt>
                <c:pt idx="44">
                  <c:v>2014</c:v>
                </c:pt>
                <c:pt idx="45">
                  <c:v>2015</c:v>
                </c:pt>
              </c:numCache>
            </c:numRef>
          </c:cat>
          <c:val>
            <c:numRef>
              <c:f>'RGDP per capita'!$H$55:$BA$55</c:f>
              <c:numCache>
                <c:formatCode>General</c:formatCode>
                <c:ptCount val="46"/>
                <c:pt idx="0">
                  <c:v>12.39772432631832</c:v>
                </c:pt>
                <c:pt idx="1">
                  <c:v>10.91263094227032</c:v>
                </c:pt>
                <c:pt idx="2">
                  <c:v>9.1271789370229115</c:v>
                </c:pt>
                <c:pt idx="3">
                  <c:v>7.9307536392085174</c:v>
                </c:pt>
                <c:pt idx="4">
                  <c:v>7.3092551699569945</c:v>
                </c:pt>
                <c:pt idx="5">
                  <c:v>7.0070134984969652</c:v>
                </c:pt>
                <c:pt idx="6">
                  <c:v>6.3218890941509294</c:v>
                </c:pt>
                <c:pt idx="7">
                  <c:v>6.0261169847672145</c:v>
                </c:pt>
                <c:pt idx="8">
                  <c:v>5.6015823116186141</c:v>
                </c:pt>
                <c:pt idx="9">
                  <c:v>5.2677100661526941</c:v>
                </c:pt>
                <c:pt idx="10">
                  <c:v>4.9751888847126509</c:v>
                </c:pt>
                <c:pt idx="11">
                  <c:v>4.7370184535996724</c:v>
                </c:pt>
                <c:pt idx="12">
                  <c:v>4.2030376976075869</c:v>
                </c:pt>
                <c:pt idx="13">
                  <c:v>4.0042538279361075</c:v>
                </c:pt>
                <c:pt idx="14">
                  <c:v>4.0483000938760814</c:v>
                </c:pt>
                <c:pt idx="15">
                  <c:v>4.0147517209326162</c:v>
                </c:pt>
                <c:pt idx="16">
                  <c:v>3.9145769011159284</c:v>
                </c:pt>
                <c:pt idx="17">
                  <c:v>3.6310161748281273</c:v>
                </c:pt>
                <c:pt idx="18">
                  <c:v>3.1679299422389415</c:v>
                </c:pt>
                <c:pt idx="19">
                  <c:v>3.2323932911102449</c:v>
                </c:pt>
                <c:pt idx="20">
                  <c:v>3.1444389528610652</c:v>
                </c:pt>
                <c:pt idx="21">
                  <c:v>3.0574542384834942</c:v>
                </c:pt>
                <c:pt idx="22">
                  <c:v>3.186761706865151</c:v>
                </c:pt>
                <c:pt idx="23">
                  <c:v>3.1622589733205544</c:v>
                </c:pt>
                <c:pt idx="24">
                  <c:v>3.3494570394487186</c:v>
                </c:pt>
                <c:pt idx="25">
                  <c:v>3.2554336879385426</c:v>
                </c:pt>
                <c:pt idx="26">
                  <c:v>3.225715473151427</c:v>
                </c:pt>
                <c:pt idx="27">
                  <c:v>3.1444074626658272</c:v>
                </c:pt>
                <c:pt idx="28">
                  <c:v>3.2495583846853688</c:v>
                </c:pt>
                <c:pt idx="29">
                  <c:v>3.0988384048549538</c:v>
                </c:pt>
                <c:pt idx="30">
                  <c:v>3.195486796216489</c:v>
                </c:pt>
                <c:pt idx="31">
                  <c:v>3.2556162404411411</c:v>
                </c:pt>
                <c:pt idx="32">
                  <c:v>3.1400755292671949</c:v>
                </c:pt>
                <c:pt idx="33">
                  <c:v>3.0789666530814017</c:v>
                </c:pt>
                <c:pt idx="34">
                  <c:v>3.1134570969030397</c:v>
                </c:pt>
                <c:pt idx="35">
                  <c:v>3.078759360081047</c:v>
                </c:pt>
                <c:pt idx="36">
                  <c:v>2.9501091034199329</c:v>
                </c:pt>
                <c:pt idx="37">
                  <c:v>2.8168987919420427</c:v>
                </c:pt>
                <c:pt idx="38">
                  <c:v>2.6756420710830549</c:v>
                </c:pt>
                <c:pt idx="39">
                  <c:v>2.8153506584924552</c:v>
                </c:pt>
                <c:pt idx="40">
                  <c:v>2.6888933482309798</c:v>
                </c:pt>
                <c:pt idx="41">
                  <c:v>2.6010820823346048</c:v>
                </c:pt>
                <c:pt idx="42">
                  <c:v>2.5286034365686882</c:v>
                </c:pt>
                <c:pt idx="43">
                  <c:v>2.355004940707262</c:v>
                </c:pt>
                <c:pt idx="44">
                  <c:v>2.3094079425392935</c:v>
                </c:pt>
                <c:pt idx="45">
                  <c:v>2.3107894755331042</c:v>
                </c:pt>
              </c:numCache>
            </c:numRef>
          </c:val>
        </c:ser>
        <c:ser>
          <c:idx val="1"/>
          <c:order val="1"/>
          <c:tx>
            <c:strRef>
              <c:f>'RGDP per capita'!$A$34</c:f>
              <c:strCache>
                <c:ptCount val="1"/>
                <c:pt idx="0">
                  <c:v>Cabo Verde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'RGDP per capita'!$H$27:$BA$27</c:f>
              <c:numCache>
                <c:formatCode>General</c:formatCode>
                <c:ptCount val="46"/>
                <c:pt idx="0">
                  <c:v>1970</c:v>
                </c:pt>
                <c:pt idx="1">
                  <c:v>1971</c:v>
                </c:pt>
                <c:pt idx="2">
                  <c:v>1972</c:v>
                </c:pt>
                <c:pt idx="3">
                  <c:v>1973</c:v>
                </c:pt>
                <c:pt idx="4">
                  <c:v>1974</c:v>
                </c:pt>
                <c:pt idx="5">
                  <c:v>1975</c:v>
                </c:pt>
                <c:pt idx="6">
                  <c:v>1976</c:v>
                </c:pt>
                <c:pt idx="7">
                  <c:v>1977</c:v>
                </c:pt>
                <c:pt idx="8">
                  <c:v>1978</c:v>
                </c:pt>
                <c:pt idx="9">
                  <c:v>1979</c:v>
                </c:pt>
                <c:pt idx="10">
                  <c:v>1980</c:v>
                </c:pt>
                <c:pt idx="11">
                  <c:v>1981</c:v>
                </c:pt>
                <c:pt idx="12">
                  <c:v>1982</c:v>
                </c:pt>
                <c:pt idx="13">
                  <c:v>1983</c:v>
                </c:pt>
                <c:pt idx="14">
                  <c:v>1984</c:v>
                </c:pt>
                <c:pt idx="15">
                  <c:v>1985</c:v>
                </c:pt>
                <c:pt idx="16">
                  <c:v>1986</c:v>
                </c:pt>
                <c:pt idx="17">
                  <c:v>1987</c:v>
                </c:pt>
                <c:pt idx="18">
                  <c:v>1988</c:v>
                </c:pt>
                <c:pt idx="19">
                  <c:v>1989</c:v>
                </c:pt>
                <c:pt idx="20">
                  <c:v>1990</c:v>
                </c:pt>
                <c:pt idx="21">
                  <c:v>1991</c:v>
                </c:pt>
                <c:pt idx="22">
                  <c:v>1992</c:v>
                </c:pt>
                <c:pt idx="23">
                  <c:v>1993</c:v>
                </c:pt>
                <c:pt idx="24">
                  <c:v>1994</c:v>
                </c:pt>
                <c:pt idx="25">
                  <c:v>1995</c:v>
                </c:pt>
                <c:pt idx="26">
                  <c:v>1996</c:v>
                </c:pt>
                <c:pt idx="27">
                  <c:v>1997</c:v>
                </c:pt>
                <c:pt idx="28">
                  <c:v>1998</c:v>
                </c:pt>
                <c:pt idx="29">
                  <c:v>1999</c:v>
                </c:pt>
                <c:pt idx="30">
                  <c:v>2000</c:v>
                </c:pt>
                <c:pt idx="31">
                  <c:v>2001</c:v>
                </c:pt>
                <c:pt idx="32">
                  <c:v>2002</c:v>
                </c:pt>
                <c:pt idx="33">
                  <c:v>2003</c:v>
                </c:pt>
                <c:pt idx="34">
                  <c:v>2004</c:v>
                </c:pt>
                <c:pt idx="35">
                  <c:v>2005</c:v>
                </c:pt>
                <c:pt idx="36">
                  <c:v>2006</c:v>
                </c:pt>
                <c:pt idx="37">
                  <c:v>2007</c:v>
                </c:pt>
                <c:pt idx="38">
                  <c:v>2008</c:v>
                </c:pt>
                <c:pt idx="39">
                  <c:v>2009</c:v>
                </c:pt>
                <c:pt idx="40">
                  <c:v>2010</c:v>
                </c:pt>
                <c:pt idx="41">
                  <c:v>2011</c:v>
                </c:pt>
                <c:pt idx="42">
                  <c:v>2012</c:v>
                </c:pt>
                <c:pt idx="43">
                  <c:v>2013</c:v>
                </c:pt>
                <c:pt idx="44">
                  <c:v>2014</c:v>
                </c:pt>
                <c:pt idx="45">
                  <c:v>2015</c:v>
                </c:pt>
              </c:numCache>
            </c:numRef>
          </c:cat>
          <c:val>
            <c:numRef>
              <c:f>'RGDP per capita'!$H$56:$BA$56</c:f>
              <c:numCache>
                <c:formatCode>General</c:formatCode>
                <c:ptCount val="46"/>
                <c:pt idx="10">
                  <c:v>11.673820618512678</c:v>
                </c:pt>
                <c:pt idx="11">
                  <c:v>11.051853671056334</c:v>
                </c:pt>
                <c:pt idx="12">
                  <c:v>10.853551197429956</c:v>
                </c:pt>
                <c:pt idx="13">
                  <c:v>10.294300924919776</c:v>
                </c:pt>
                <c:pt idx="14">
                  <c:v>10.521279262864915</c:v>
                </c:pt>
                <c:pt idx="15">
                  <c:v>10.187829363986181</c:v>
                </c:pt>
                <c:pt idx="16">
                  <c:v>10.328588241402784</c:v>
                </c:pt>
                <c:pt idx="17">
                  <c:v>10.391933286573519</c:v>
                </c:pt>
                <c:pt idx="18">
                  <c:v>10.400093856637524</c:v>
                </c:pt>
                <c:pt idx="19">
                  <c:v>10.360807825606605</c:v>
                </c:pt>
                <c:pt idx="20">
                  <c:v>10.736172007351643</c:v>
                </c:pt>
                <c:pt idx="21">
                  <c:v>10.87177824529633</c:v>
                </c:pt>
                <c:pt idx="22">
                  <c:v>10.922479366973922</c:v>
                </c:pt>
                <c:pt idx="23">
                  <c:v>10.468061497329144</c:v>
                </c:pt>
                <c:pt idx="24">
                  <c:v>10.258610594597052</c:v>
                </c:pt>
                <c:pt idx="25">
                  <c:v>9.9301586376982502</c:v>
                </c:pt>
                <c:pt idx="26">
                  <c:v>9.7532497335032247</c:v>
                </c:pt>
                <c:pt idx="27">
                  <c:v>9.5302024335063962</c:v>
                </c:pt>
                <c:pt idx="28">
                  <c:v>9.1406387177701909</c:v>
                </c:pt>
                <c:pt idx="29">
                  <c:v>8.5467784048227688</c:v>
                </c:pt>
                <c:pt idx="30">
                  <c:v>8.3944573642265272</c:v>
                </c:pt>
                <c:pt idx="31">
                  <c:v>8.1087984229873182</c:v>
                </c:pt>
                <c:pt idx="32">
                  <c:v>7.9200763039636994</c:v>
                </c:pt>
                <c:pt idx="33">
                  <c:v>7.5940032492829248</c:v>
                </c:pt>
                <c:pt idx="34">
                  <c:v>7.5324141251830463</c:v>
                </c:pt>
                <c:pt idx="35">
                  <c:v>7.3461320724640915</c:v>
                </c:pt>
                <c:pt idx="36">
                  <c:v>6.9451120484924616</c:v>
                </c:pt>
                <c:pt idx="37">
                  <c:v>6.507562067165189</c:v>
                </c:pt>
                <c:pt idx="38">
                  <c:v>6.0834162002235885</c:v>
                </c:pt>
                <c:pt idx="39">
                  <c:v>5.9184564182782395</c:v>
                </c:pt>
                <c:pt idx="40">
                  <c:v>5.9944690790332817</c:v>
                </c:pt>
                <c:pt idx="41">
                  <c:v>5.8806986689973639</c:v>
                </c:pt>
                <c:pt idx="42">
                  <c:v>6.0437128010731671</c:v>
                </c:pt>
                <c:pt idx="43">
                  <c:v>6.0933656610710223</c:v>
                </c:pt>
                <c:pt idx="44">
                  <c:v>6.1298326206974485</c:v>
                </c:pt>
                <c:pt idx="45">
                  <c:v>6.0851392405888616</c:v>
                </c:pt>
              </c:numCache>
            </c:numRef>
          </c:val>
        </c:ser>
        <c:ser>
          <c:idx val="2"/>
          <c:order val="2"/>
          <c:tx>
            <c:strRef>
              <c:f>'RGDP per capita'!$A$35</c:f>
              <c:strCache>
                <c:ptCount val="1"/>
                <c:pt idx="0">
                  <c:v>Lesotho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'RGDP per capita'!$H$27:$BA$27</c:f>
              <c:numCache>
                <c:formatCode>General</c:formatCode>
                <c:ptCount val="46"/>
                <c:pt idx="0">
                  <c:v>1970</c:v>
                </c:pt>
                <c:pt idx="1">
                  <c:v>1971</c:v>
                </c:pt>
                <c:pt idx="2">
                  <c:v>1972</c:v>
                </c:pt>
                <c:pt idx="3">
                  <c:v>1973</c:v>
                </c:pt>
                <c:pt idx="4">
                  <c:v>1974</c:v>
                </c:pt>
                <c:pt idx="5">
                  <c:v>1975</c:v>
                </c:pt>
                <c:pt idx="6">
                  <c:v>1976</c:v>
                </c:pt>
                <c:pt idx="7">
                  <c:v>1977</c:v>
                </c:pt>
                <c:pt idx="8">
                  <c:v>1978</c:v>
                </c:pt>
                <c:pt idx="9">
                  <c:v>1979</c:v>
                </c:pt>
                <c:pt idx="10">
                  <c:v>1980</c:v>
                </c:pt>
                <c:pt idx="11">
                  <c:v>1981</c:v>
                </c:pt>
                <c:pt idx="12">
                  <c:v>1982</c:v>
                </c:pt>
                <c:pt idx="13">
                  <c:v>1983</c:v>
                </c:pt>
                <c:pt idx="14">
                  <c:v>1984</c:v>
                </c:pt>
                <c:pt idx="15">
                  <c:v>1985</c:v>
                </c:pt>
                <c:pt idx="16">
                  <c:v>1986</c:v>
                </c:pt>
                <c:pt idx="17">
                  <c:v>1987</c:v>
                </c:pt>
                <c:pt idx="18">
                  <c:v>1988</c:v>
                </c:pt>
                <c:pt idx="19">
                  <c:v>1989</c:v>
                </c:pt>
                <c:pt idx="20">
                  <c:v>1990</c:v>
                </c:pt>
                <c:pt idx="21">
                  <c:v>1991</c:v>
                </c:pt>
                <c:pt idx="22">
                  <c:v>1992</c:v>
                </c:pt>
                <c:pt idx="23">
                  <c:v>1993</c:v>
                </c:pt>
                <c:pt idx="24">
                  <c:v>1994</c:v>
                </c:pt>
                <c:pt idx="25">
                  <c:v>1995</c:v>
                </c:pt>
                <c:pt idx="26">
                  <c:v>1996</c:v>
                </c:pt>
                <c:pt idx="27">
                  <c:v>1997</c:v>
                </c:pt>
                <c:pt idx="28">
                  <c:v>1998</c:v>
                </c:pt>
                <c:pt idx="29">
                  <c:v>1999</c:v>
                </c:pt>
                <c:pt idx="30">
                  <c:v>2000</c:v>
                </c:pt>
                <c:pt idx="31">
                  <c:v>2001</c:v>
                </c:pt>
                <c:pt idx="32">
                  <c:v>2002</c:v>
                </c:pt>
                <c:pt idx="33">
                  <c:v>2003</c:v>
                </c:pt>
                <c:pt idx="34">
                  <c:v>2004</c:v>
                </c:pt>
                <c:pt idx="35">
                  <c:v>2005</c:v>
                </c:pt>
                <c:pt idx="36">
                  <c:v>2006</c:v>
                </c:pt>
                <c:pt idx="37">
                  <c:v>2007</c:v>
                </c:pt>
                <c:pt idx="38">
                  <c:v>2008</c:v>
                </c:pt>
                <c:pt idx="39">
                  <c:v>2009</c:v>
                </c:pt>
                <c:pt idx="40">
                  <c:v>2010</c:v>
                </c:pt>
                <c:pt idx="41">
                  <c:v>2011</c:v>
                </c:pt>
                <c:pt idx="42">
                  <c:v>2012</c:v>
                </c:pt>
                <c:pt idx="43">
                  <c:v>2013</c:v>
                </c:pt>
                <c:pt idx="44">
                  <c:v>2014</c:v>
                </c:pt>
                <c:pt idx="45">
                  <c:v>2015</c:v>
                </c:pt>
              </c:numCache>
            </c:numRef>
          </c:cat>
          <c:val>
            <c:numRef>
              <c:f>'RGDP per capita'!$H$57:$BA$57</c:f>
              <c:numCache>
                <c:formatCode>General</c:formatCode>
                <c:ptCount val="46"/>
                <c:pt idx="0">
                  <c:v>13.497101452030249</c:v>
                </c:pt>
                <c:pt idx="1">
                  <c:v>13.209332544340523</c:v>
                </c:pt>
                <c:pt idx="2">
                  <c:v>13.351812803964506</c:v>
                </c:pt>
                <c:pt idx="3">
                  <c:v>13.759836515202446</c:v>
                </c:pt>
                <c:pt idx="4">
                  <c:v>13.187865614192543</c:v>
                </c:pt>
                <c:pt idx="5">
                  <c:v>13.168778974261123</c:v>
                </c:pt>
                <c:pt idx="6">
                  <c:v>13.177582836409503</c:v>
                </c:pt>
                <c:pt idx="7">
                  <c:v>19.974583294004493</c:v>
                </c:pt>
                <c:pt idx="8">
                  <c:v>17.110813489514051</c:v>
                </c:pt>
                <c:pt idx="9">
                  <c:v>19.152317942925983</c:v>
                </c:pt>
                <c:pt idx="10">
                  <c:v>20.276182659960782</c:v>
                </c:pt>
                <c:pt idx="11">
                  <c:v>20.41430052679684</c:v>
                </c:pt>
                <c:pt idx="12">
                  <c:v>19.669165283644237</c:v>
                </c:pt>
                <c:pt idx="13">
                  <c:v>19.944123083873109</c:v>
                </c:pt>
                <c:pt idx="14">
                  <c:v>19.488433725037954</c:v>
                </c:pt>
                <c:pt idx="15">
                  <c:v>19.888168207885169</c:v>
                </c:pt>
                <c:pt idx="16">
                  <c:v>20.008549328141466</c:v>
                </c:pt>
                <c:pt idx="17">
                  <c:v>21.080654017512156</c:v>
                </c:pt>
                <c:pt idx="18">
                  <c:v>20.877492968535087</c:v>
                </c:pt>
                <c:pt idx="19">
                  <c:v>20.976805968764531</c:v>
                </c:pt>
                <c:pt idx="20">
                  <c:v>20.91467840035153</c:v>
                </c:pt>
                <c:pt idx="21">
                  <c:v>20.303705366298459</c:v>
                </c:pt>
                <c:pt idx="22">
                  <c:v>20.083169199989367</c:v>
                </c:pt>
                <c:pt idx="23">
                  <c:v>19.888759870131249</c:v>
                </c:pt>
                <c:pt idx="24">
                  <c:v>19.891452210662457</c:v>
                </c:pt>
                <c:pt idx="25">
                  <c:v>20.63070082301267</c:v>
                </c:pt>
                <c:pt idx="26">
                  <c:v>19.974715218073829</c:v>
                </c:pt>
                <c:pt idx="27">
                  <c:v>19.925528812731244</c:v>
                </c:pt>
                <c:pt idx="28">
                  <c:v>20.080881265137229</c:v>
                </c:pt>
                <c:pt idx="29">
                  <c:v>20.333259636693228</c:v>
                </c:pt>
                <c:pt idx="30">
                  <c:v>20.090042351295526</c:v>
                </c:pt>
                <c:pt idx="31">
                  <c:v>19.62239064773561</c:v>
                </c:pt>
                <c:pt idx="32">
                  <c:v>19.553813710578954</c:v>
                </c:pt>
                <c:pt idx="33">
                  <c:v>19.091409607084568</c:v>
                </c:pt>
                <c:pt idx="34">
                  <c:v>19.180471072358273</c:v>
                </c:pt>
                <c:pt idx="35">
                  <c:v>19.039964242466429</c:v>
                </c:pt>
                <c:pt idx="36">
                  <c:v>18.569468017532888</c:v>
                </c:pt>
                <c:pt idx="37">
                  <c:v>18.078879599929799</c:v>
                </c:pt>
                <c:pt idx="38">
                  <c:v>17.157254998272254</c:v>
                </c:pt>
                <c:pt idx="39">
                  <c:v>15.774973391337964</c:v>
                </c:pt>
                <c:pt idx="40">
                  <c:v>15.14857631169396</c:v>
                </c:pt>
                <c:pt idx="41">
                  <c:v>14.730959996095898</c:v>
                </c:pt>
                <c:pt idx="42">
                  <c:v>14.127576773601863</c:v>
                </c:pt>
                <c:pt idx="43">
                  <c:v>13.759487424795839</c:v>
                </c:pt>
                <c:pt idx="44">
                  <c:v>13.494321898473713</c:v>
                </c:pt>
                <c:pt idx="45">
                  <c:v>13.375175174774439</c:v>
                </c:pt>
              </c:numCache>
            </c:numRef>
          </c:val>
        </c:ser>
        <c:ser>
          <c:idx val="3"/>
          <c:order val="3"/>
          <c:tx>
            <c:strRef>
              <c:f>'RGDP per capita'!$A$36</c:f>
              <c:strCache>
                <c:ptCount val="1"/>
                <c:pt idx="0">
                  <c:v>Mauritius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'RGDP per capita'!$H$27:$BA$27</c:f>
              <c:numCache>
                <c:formatCode>General</c:formatCode>
                <c:ptCount val="46"/>
                <c:pt idx="0">
                  <c:v>1970</c:v>
                </c:pt>
                <c:pt idx="1">
                  <c:v>1971</c:v>
                </c:pt>
                <c:pt idx="2">
                  <c:v>1972</c:v>
                </c:pt>
                <c:pt idx="3">
                  <c:v>1973</c:v>
                </c:pt>
                <c:pt idx="4">
                  <c:v>1974</c:v>
                </c:pt>
                <c:pt idx="5">
                  <c:v>1975</c:v>
                </c:pt>
                <c:pt idx="6">
                  <c:v>1976</c:v>
                </c:pt>
                <c:pt idx="7">
                  <c:v>1977</c:v>
                </c:pt>
                <c:pt idx="8">
                  <c:v>1978</c:v>
                </c:pt>
                <c:pt idx="9">
                  <c:v>1979</c:v>
                </c:pt>
                <c:pt idx="10">
                  <c:v>1980</c:v>
                </c:pt>
                <c:pt idx="11">
                  <c:v>1981</c:v>
                </c:pt>
                <c:pt idx="12">
                  <c:v>1982</c:v>
                </c:pt>
                <c:pt idx="13">
                  <c:v>1983</c:v>
                </c:pt>
                <c:pt idx="14">
                  <c:v>1984</c:v>
                </c:pt>
                <c:pt idx="15">
                  <c:v>1985</c:v>
                </c:pt>
                <c:pt idx="16">
                  <c:v>1986</c:v>
                </c:pt>
                <c:pt idx="17">
                  <c:v>1987</c:v>
                </c:pt>
                <c:pt idx="18">
                  <c:v>1988</c:v>
                </c:pt>
                <c:pt idx="19">
                  <c:v>1989</c:v>
                </c:pt>
                <c:pt idx="20">
                  <c:v>1990</c:v>
                </c:pt>
                <c:pt idx="21">
                  <c:v>1991</c:v>
                </c:pt>
                <c:pt idx="22">
                  <c:v>1992</c:v>
                </c:pt>
                <c:pt idx="23">
                  <c:v>1993</c:v>
                </c:pt>
                <c:pt idx="24">
                  <c:v>1994</c:v>
                </c:pt>
                <c:pt idx="25">
                  <c:v>1995</c:v>
                </c:pt>
                <c:pt idx="26">
                  <c:v>1996</c:v>
                </c:pt>
                <c:pt idx="27">
                  <c:v>1997</c:v>
                </c:pt>
                <c:pt idx="28">
                  <c:v>1998</c:v>
                </c:pt>
                <c:pt idx="29">
                  <c:v>1999</c:v>
                </c:pt>
                <c:pt idx="30">
                  <c:v>2000</c:v>
                </c:pt>
                <c:pt idx="31">
                  <c:v>2001</c:v>
                </c:pt>
                <c:pt idx="32">
                  <c:v>2002</c:v>
                </c:pt>
                <c:pt idx="33">
                  <c:v>2003</c:v>
                </c:pt>
                <c:pt idx="34">
                  <c:v>2004</c:v>
                </c:pt>
                <c:pt idx="35">
                  <c:v>2005</c:v>
                </c:pt>
                <c:pt idx="36">
                  <c:v>2006</c:v>
                </c:pt>
                <c:pt idx="37">
                  <c:v>2007</c:v>
                </c:pt>
                <c:pt idx="38">
                  <c:v>2008</c:v>
                </c:pt>
                <c:pt idx="39">
                  <c:v>2009</c:v>
                </c:pt>
                <c:pt idx="40">
                  <c:v>2010</c:v>
                </c:pt>
                <c:pt idx="41">
                  <c:v>2011</c:v>
                </c:pt>
                <c:pt idx="42">
                  <c:v>2012</c:v>
                </c:pt>
                <c:pt idx="43">
                  <c:v>2013</c:v>
                </c:pt>
                <c:pt idx="44">
                  <c:v>2014</c:v>
                </c:pt>
                <c:pt idx="45">
                  <c:v>2015</c:v>
                </c:pt>
              </c:numCache>
            </c:numRef>
          </c:cat>
          <c:val>
            <c:numRef>
              <c:f>'RGDP per capita'!$H$58:$BA$58</c:f>
              <c:numCache>
                <c:formatCode>General</c:formatCode>
                <c:ptCount val="46"/>
                <c:pt idx="0">
                  <c:v>5.1586653665120386</c:v>
                </c:pt>
                <c:pt idx="1">
                  <c:v>5.1676788801640425</c:v>
                </c:pt>
                <c:pt idx="2">
                  <c:v>5.0585739664438254</c:v>
                </c:pt>
                <c:pt idx="3">
                  <c:v>4.7892228299702131</c:v>
                </c:pt>
                <c:pt idx="4">
                  <c:v>4.4631477334014482</c:v>
                </c:pt>
                <c:pt idx="5">
                  <c:v>4.4731606773506734</c:v>
                </c:pt>
                <c:pt idx="6">
                  <c:v>4.1943722242004133</c:v>
                </c:pt>
                <c:pt idx="7">
                  <c:v>4.1155842243415544</c:v>
                </c:pt>
                <c:pt idx="8">
                  <c:v>4.1694401129255203</c:v>
                </c:pt>
                <c:pt idx="9">
                  <c:v>4.1953065717074889</c:v>
                </c:pt>
                <c:pt idx="10">
                  <c:v>4.7904583485289045</c:v>
                </c:pt>
                <c:pt idx="11">
                  <c:v>4.6431336823535121</c:v>
                </c:pt>
                <c:pt idx="12">
                  <c:v>4.4172028795067355</c:v>
                </c:pt>
                <c:pt idx="13">
                  <c:v>4.5207160003034375</c:v>
                </c:pt>
                <c:pt idx="14">
                  <c:v>4.5233769013062268</c:v>
                </c:pt>
                <c:pt idx="15">
                  <c:v>4.3984224844304416</c:v>
                </c:pt>
                <c:pt idx="16">
                  <c:v>4.1308169338884921</c:v>
                </c:pt>
                <c:pt idx="17">
                  <c:v>3.8953401739799767</c:v>
                </c:pt>
                <c:pt idx="18">
                  <c:v>3.7997216560810023</c:v>
                </c:pt>
                <c:pt idx="19">
                  <c:v>3.7773151612155642</c:v>
                </c:pt>
                <c:pt idx="20">
                  <c:v>3.6208393441896636</c:v>
                </c:pt>
                <c:pt idx="21">
                  <c:v>3.5148875766888508</c:v>
                </c:pt>
                <c:pt idx="22">
                  <c:v>3.3800468732420983</c:v>
                </c:pt>
                <c:pt idx="23">
                  <c:v>3.2650465460082043</c:v>
                </c:pt>
                <c:pt idx="24">
                  <c:v>3.2512926272231417</c:v>
                </c:pt>
                <c:pt idx="25">
                  <c:v>3.2025299013381883</c:v>
                </c:pt>
                <c:pt idx="26">
                  <c:v>3.142340873077381</c:v>
                </c:pt>
                <c:pt idx="27">
                  <c:v>3.0952546276050179</c:v>
                </c:pt>
                <c:pt idx="28">
                  <c:v>3.0057737559466631</c:v>
                </c:pt>
                <c:pt idx="29">
                  <c:v>3.0361242182080992</c:v>
                </c:pt>
                <c:pt idx="30">
                  <c:v>2.9301213127952845</c:v>
                </c:pt>
                <c:pt idx="31">
                  <c:v>2.8841882500902196</c:v>
                </c:pt>
                <c:pt idx="32">
                  <c:v>2.8828214927754865</c:v>
                </c:pt>
                <c:pt idx="33">
                  <c:v>2.7769233985861019</c:v>
                </c:pt>
                <c:pt idx="34">
                  <c:v>2.7493136383618815</c:v>
                </c:pt>
                <c:pt idx="35">
                  <c:v>2.783277244222981</c:v>
                </c:pt>
                <c:pt idx="36">
                  <c:v>2.7412760752776992</c:v>
                </c:pt>
                <c:pt idx="37">
                  <c:v>2.6516331426910082</c:v>
                </c:pt>
                <c:pt idx="38">
                  <c:v>2.5097860953306275</c:v>
                </c:pt>
                <c:pt idx="39">
                  <c:v>2.3408424847476512</c:v>
                </c:pt>
                <c:pt idx="40">
                  <c:v>2.3075688192130577</c:v>
                </c:pt>
                <c:pt idx="41">
                  <c:v>2.2555765510601615</c:v>
                </c:pt>
                <c:pt idx="42">
                  <c:v>2.2067903344183035</c:v>
                </c:pt>
                <c:pt idx="43">
                  <c:v>2.1567505859914919</c:v>
                </c:pt>
                <c:pt idx="44">
                  <c:v>2.1068805634109875</c:v>
                </c:pt>
                <c:pt idx="45">
                  <c:v>2.0723483873789244</c:v>
                </c:pt>
              </c:numCache>
            </c:numRef>
          </c:val>
        </c:ser>
        <c:ser>
          <c:idx val="4"/>
          <c:order val="4"/>
          <c:tx>
            <c:strRef>
              <c:f>'RGDP per capita'!$A$37</c:f>
              <c:strCache>
                <c:ptCount val="1"/>
                <c:pt idx="0">
                  <c:v>Namibia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numRef>
              <c:f>'RGDP per capita'!$H$27:$BA$27</c:f>
              <c:numCache>
                <c:formatCode>General</c:formatCode>
                <c:ptCount val="46"/>
                <c:pt idx="0">
                  <c:v>1970</c:v>
                </c:pt>
                <c:pt idx="1">
                  <c:v>1971</c:v>
                </c:pt>
                <c:pt idx="2">
                  <c:v>1972</c:v>
                </c:pt>
                <c:pt idx="3">
                  <c:v>1973</c:v>
                </c:pt>
                <c:pt idx="4">
                  <c:v>1974</c:v>
                </c:pt>
                <c:pt idx="5">
                  <c:v>1975</c:v>
                </c:pt>
                <c:pt idx="6">
                  <c:v>1976</c:v>
                </c:pt>
                <c:pt idx="7">
                  <c:v>1977</c:v>
                </c:pt>
                <c:pt idx="8">
                  <c:v>1978</c:v>
                </c:pt>
                <c:pt idx="9">
                  <c:v>1979</c:v>
                </c:pt>
                <c:pt idx="10">
                  <c:v>1980</c:v>
                </c:pt>
                <c:pt idx="11">
                  <c:v>1981</c:v>
                </c:pt>
                <c:pt idx="12">
                  <c:v>1982</c:v>
                </c:pt>
                <c:pt idx="13">
                  <c:v>1983</c:v>
                </c:pt>
                <c:pt idx="14">
                  <c:v>1984</c:v>
                </c:pt>
                <c:pt idx="15">
                  <c:v>1985</c:v>
                </c:pt>
                <c:pt idx="16">
                  <c:v>1986</c:v>
                </c:pt>
                <c:pt idx="17">
                  <c:v>1987</c:v>
                </c:pt>
                <c:pt idx="18">
                  <c:v>1988</c:v>
                </c:pt>
                <c:pt idx="19">
                  <c:v>1989</c:v>
                </c:pt>
                <c:pt idx="20">
                  <c:v>1990</c:v>
                </c:pt>
                <c:pt idx="21">
                  <c:v>1991</c:v>
                </c:pt>
                <c:pt idx="22">
                  <c:v>1992</c:v>
                </c:pt>
                <c:pt idx="23">
                  <c:v>1993</c:v>
                </c:pt>
                <c:pt idx="24">
                  <c:v>1994</c:v>
                </c:pt>
                <c:pt idx="25">
                  <c:v>1995</c:v>
                </c:pt>
                <c:pt idx="26">
                  <c:v>1996</c:v>
                </c:pt>
                <c:pt idx="27">
                  <c:v>1997</c:v>
                </c:pt>
                <c:pt idx="28">
                  <c:v>1998</c:v>
                </c:pt>
                <c:pt idx="29">
                  <c:v>1999</c:v>
                </c:pt>
                <c:pt idx="30">
                  <c:v>2000</c:v>
                </c:pt>
                <c:pt idx="31">
                  <c:v>2001</c:v>
                </c:pt>
                <c:pt idx="32">
                  <c:v>2002</c:v>
                </c:pt>
                <c:pt idx="33">
                  <c:v>2003</c:v>
                </c:pt>
                <c:pt idx="34">
                  <c:v>2004</c:v>
                </c:pt>
                <c:pt idx="35">
                  <c:v>2005</c:v>
                </c:pt>
                <c:pt idx="36">
                  <c:v>2006</c:v>
                </c:pt>
                <c:pt idx="37">
                  <c:v>2007</c:v>
                </c:pt>
                <c:pt idx="38">
                  <c:v>2008</c:v>
                </c:pt>
                <c:pt idx="39">
                  <c:v>2009</c:v>
                </c:pt>
                <c:pt idx="40">
                  <c:v>2010</c:v>
                </c:pt>
                <c:pt idx="41">
                  <c:v>2011</c:v>
                </c:pt>
                <c:pt idx="42">
                  <c:v>2012</c:v>
                </c:pt>
                <c:pt idx="43">
                  <c:v>2013</c:v>
                </c:pt>
                <c:pt idx="44">
                  <c:v>2014</c:v>
                </c:pt>
                <c:pt idx="45">
                  <c:v>2015</c:v>
                </c:pt>
              </c:numCache>
            </c:numRef>
          </c:cat>
          <c:val>
            <c:numRef>
              <c:f>'RGDP per capita'!$H$59:$BA$59</c:f>
              <c:numCache>
                <c:formatCode>General</c:formatCode>
                <c:ptCount val="46"/>
                <c:pt idx="20">
                  <c:v>4.2520690908994574</c:v>
                </c:pt>
                <c:pt idx="21">
                  <c:v>4.2216184337724014</c:v>
                </c:pt>
                <c:pt idx="22">
                  <c:v>4.0512867650501594</c:v>
                </c:pt>
                <c:pt idx="23">
                  <c:v>4.2724054459373502</c:v>
                </c:pt>
                <c:pt idx="24">
                  <c:v>4.3736204465475774</c:v>
                </c:pt>
                <c:pt idx="25">
                  <c:v>4.3851848605969712</c:v>
                </c:pt>
                <c:pt idx="26">
                  <c:v>4.485457904679401</c:v>
                </c:pt>
                <c:pt idx="27">
                  <c:v>4.5744205487190941</c:v>
                </c:pt>
                <c:pt idx="28">
                  <c:v>4.6586101086469895</c:v>
                </c:pt>
                <c:pt idx="29">
                  <c:v>4.7696600347847795</c:v>
                </c:pt>
                <c:pt idx="30">
                  <c:v>4.8253022871197055</c:v>
                </c:pt>
                <c:pt idx="31">
                  <c:v>4.7465959705729555</c:v>
                </c:pt>
                <c:pt idx="32">
                  <c:v>4.5663405139481794</c:v>
                </c:pt>
                <c:pt idx="33">
                  <c:v>4.5471479011379765</c:v>
                </c:pt>
                <c:pt idx="34">
                  <c:v>4.4498299544051712</c:v>
                </c:pt>
                <c:pt idx="35">
                  <c:v>4.4174516815637794</c:v>
                </c:pt>
                <c:pt idx="36">
                  <c:v>4.4320241262183728</c:v>
                </c:pt>
                <c:pt idx="37">
                  <c:v>4.3573937521391004</c:v>
                </c:pt>
                <c:pt idx="38">
                  <c:v>4.2873931518525366</c:v>
                </c:pt>
                <c:pt idx="39">
                  <c:v>4.1591298743643561</c:v>
                </c:pt>
                <c:pt idx="40">
                  <c:v>4.0757402799470475</c:v>
                </c:pt>
                <c:pt idx="41">
                  <c:v>3.9897384395055977</c:v>
                </c:pt>
                <c:pt idx="42">
                  <c:v>3.8750950973207128</c:v>
                </c:pt>
                <c:pt idx="43">
                  <c:v>3.7614636041338074</c:v>
                </c:pt>
                <c:pt idx="44">
                  <c:v>3.6950199866039077</c:v>
                </c:pt>
                <c:pt idx="45">
                  <c:v>3.6072652509363392</c:v>
                </c:pt>
              </c:numCache>
            </c:numRef>
          </c:val>
        </c:ser>
        <c:ser>
          <c:idx val="5"/>
          <c:order val="5"/>
          <c:tx>
            <c:strRef>
              <c:f>'RGDP per capita'!$A$38</c:f>
              <c:strCache>
                <c:ptCount val="1"/>
                <c:pt idx="0">
                  <c:v>Seychelles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numRef>
              <c:f>'RGDP per capita'!$H$27:$BA$27</c:f>
              <c:numCache>
                <c:formatCode>General</c:formatCode>
                <c:ptCount val="46"/>
                <c:pt idx="0">
                  <c:v>1970</c:v>
                </c:pt>
                <c:pt idx="1">
                  <c:v>1971</c:v>
                </c:pt>
                <c:pt idx="2">
                  <c:v>1972</c:v>
                </c:pt>
                <c:pt idx="3">
                  <c:v>1973</c:v>
                </c:pt>
                <c:pt idx="4">
                  <c:v>1974</c:v>
                </c:pt>
                <c:pt idx="5">
                  <c:v>1975</c:v>
                </c:pt>
                <c:pt idx="6">
                  <c:v>1976</c:v>
                </c:pt>
                <c:pt idx="7">
                  <c:v>1977</c:v>
                </c:pt>
                <c:pt idx="8">
                  <c:v>1978</c:v>
                </c:pt>
                <c:pt idx="9">
                  <c:v>1979</c:v>
                </c:pt>
                <c:pt idx="10">
                  <c:v>1980</c:v>
                </c:pt>
                <c:pt idx="11">
                  <c:v>1981</c:v>
                </c:pt>
                <c:pt idx="12">
                  <c:v>1982</c:v>
                </c:pt>
                <c:pt idx="13">
                  <c:v>1983</c:v>
                </c:pt>
                <c:pt idx="14">
                  <c:v>1984</c:v>
                </c:pt>
                <c:pt idx="15">
                  <c:v>1985</c:v>
                </c:pt>
                <c:pt idx="16">
                  <c:v>1986</c:v>
                </c:pt>
                <c:pt idx="17">
                  <c:v>1987</c:v>
                </c:pt>
                <c:pt idx="18">
                  <c:v>1988</c:v>
                </c:pt>
                <c:pt idx="19">
                  <c:v>1989</c:v>
                </c:pt>
                <c:pt idx="20">
                  <c:v>1990</c:v>
                </c:pt>
                <c:pt idx="21">
                  <c:v>1991</c:v>
                </c:pt>
                <c:pt idx="22">
                  <c:v>1992</c:v>
                </c:pt>
                <c:pt idx="23">
                  <c:v>1993</c:v>
                </c:pt>
                <c:pt idx="24">
                  <c:v>1994</c:v>
                </c:pt>
                <c:pt idx="25">
                  <c:v>1995</c:v>
                </c:pt>
                <c:pt idx="26">
                  <c:v>1996</c:v>
                </c:pt>
                <c:pt idx="27">
                  <c:v>1997</c:v>
                </c:pt>
                <c:pt idx="28">
                  <c:v>1998</c:v>
                </c:pt>
                <c:pt idx="29">
                  <c:v>1999</c:v>
                </c:pt>
                <c:pt idx="30">
                  <c:v>2000</c:v>
                </c:pt>
                <c:pt idx="31">
                  <c:v>2001</c:v>
                </c:pt>
                <c:pt idx="32">
                  <c:v>2002</c:v>
                </c:pt>
                <c:pt idx="33">
                  <c:v>2003</c:v>
                </c:pt>
                <c:pt idx="34">
                  <c:v>2004</c:v>
                </c:pt>
                <c:pt idx="35">
                  <c:v>2005</c:v>
                </c:pt>
                <c:pt idx="36">
                  <c:v>2006</c:v>
                </c:pt>
                <c:pt idx="37">
                  <c:v>2007</c:v>
                </c:pt>
                <c:pt idx="38">
                  <c:v>2008</c:v>
                </c:pt>
                <c:pt idx="39">
                  <c:v>2009</c:v>
                </c:pt>
                <c:pt idx="40">
                  <c:v>2010</c:v>
                </c:pt>
                <c:pt idx="41">
                  <c:v>2011</c:v>
                </c:pt>
                <c:pt idx="42">
                  <c:v>2012</c:v>
                </c:pt>
                <c:pt idx="43">
                  <c:v>2013</c:v>
                </c:pt>
                <c:pt idx="44">
                  <c:v>2014</c:v>
                </c:pt>
                <c:pt idx="45">
                  <c:v>2015</c:v>
                </c:pt>
              </c:numCache>
            </c:numRef>
          </c:cat>
          <c:val>
            <c:numRef>
              <c:f>'RGDP per capita'!$H$60:$BA$60</c:f>
              <c:numCache>
                <c:formatCode>General</c:formatCode>
                <c:ptCount val="46"/>
                <c:pt idx="0">
                  <c:v>2.4255760074499602</c:v>
                </c:pt>
                <c:pt idx="1">
                  <c:v>2.3526222833974177</c:v>
                </c:pt>
                <c:pt idx="2">
                  <c:v>2.3781742441957414</c:v>
                </c:pt>
                <c:pt idx="3">
                  <c:v>2.4730969356245347</c:v>
                </c:pt>
                <c:pt idx="4">
                  <c:v>2.3704894979221587</c:v>
                </c:pt>
                <c:pt idx="5">
                  <c:v>2.3473025057549339</c:v>
                </c:pt>
                <c:pt idx="6">
                  <c:v>2.3494140472516896</c:v>
                </c:pt>
                <c:pt idx="7">
                  <c:v>2.2785140285533299</c:v>
                </c:pt>
                <c:pt idx="8">
                  <c:v>2.2447158155199682</c:v>
                </c:pt>
                <c:pt idx="9">
                  <c:v>2.0119726022097453</c:v>
                </c:pt>
                <c:pt idx="10">
                  <c:v>2.0254992533679492</c:v>
                </c:pt>
                <c:pt idx="11">
                  <c:v>2.1643649023701377</c:v>
                </c:pt>
                <c:pt idx="12">
                  <c:v>2.1913571099344447</c:v>
                </c:pt>
                <c:pt idx="13">
                  <c:v>2.2444708549134442</c:v>
                </c:pt>
                <c:pt idx="14">
                  <c:v>2.2479701418748652</c:v>
                </c:pt>
                <c:pt idx="15">
                  <c:v>2.116453856980391</c:v>
                </c:pt>
                <c:pt idx="16">
                  <c:v>2.158923284809855</c:v>
                </c:pt>
                <c:pt idx="17">
                  <c:v>2.207894324346134</c:v>
                </c:pt>
                <c:pt idx="18">
                  <c:v>2.1857851963506909</c:v>
                </c:pt>
                <c:pt idx="19">
                  <c:v>2.054598121629303</c:v>
                </c:pt>
                <c:pt idx="20">
                  <c:v>1.9602462294272165</c:v>
                </c:pt>
                <c:pt idx="21">
                  <c:v>1.9391393439524136</c:v>
                </c:pt>
                <c:pt idx="22">
                  <c:v>1.8372322097468001</c:v>
                </c:pt>
                <c:pt idx="23">
                  <c:v>1.7553831085695106</c:v>
                </c:pt>
                <c:pt idx="24">
                  <c:v>1.8911381002750851</c:v>
                </c:pt>
                <c:pt idx="25">
                  <c:v>1.937622351506471</c:v>
                </c:pt>
                <c:pt idx="26">
                  <c:v>1.83054249031889</c:v>
                </c:pt>
                <c:pt idx="27">
                  <c:v>1.6998525927685821</c:v>
                </c:pt>
                <c:pt idx="28">
                  <c:v>1.7244684173081695</c:v>
                </c:pt>
                <c:pt idx="29">
                  <c:v>1.771391732959221</c:v>
                </c:pt>
                <c:pt idx="30">
                  <c:v>1.7724552517366721</c:v>
                </c:pt>
                <c:pt idx="31">
                  <c:v>1.8264624416738515</c:v>
                </c:pt>
                <c:pt idx="32">
                  <c:v>1.8561547253489949</c:v>
                </c:pt>
                <c:pt idx="33">
                  <c:v>2.0003837804844262</c:v>
                </c:pt>
                <c:pt idx="34">
                  <c:v>2.1051506156737143</c:v>
                </c:pt>
                <c:pt idx="35">
                  <c:v>1.980788582324938</c:v>
                </c:pt>
                <c:pt idx="36">
                  <c:v>1.8941212544217081</c:v>
                </c:pt>
                <c:pt idx="37">
                  <c:v>1.7580280597365641</c:v>
                </c:pt>
                <c:pt idx="38">
                  <c:v>1.8280403041264053</c:v>
                </c:pt>
                <c:pt idx="39">
                  <c:v>1.7789007790957521</c:v>
                </c:pt>
                <c:pt idx="40">
                  <c:v>1.7676543219631164</c:v>
                </c:pt>
                <c:pt idx="41">
                  <c:v>1.680021085606032</c:v>
                </c:pt>
                <c:pt idx="42">
                  <c:v>1.605285028971138</c:v>
                </c:pt>
                <c:pt idx="43">
                  <c:v>1.540642832256724</c:v>
                </c:pt>
                <c:pt idx="44">
                  <c:v>1.5263873537879677</c:v>
                </c:pt>
                <c:pt idx="45">
                  <c:v>1.5132983116978238</c:v>
                </c:pt>
              </c:numCache>
            </c:numRef>
          </c:val>
        </c:ser>
        <c:ser>
          <c:idx val="6"/>
          <c:order val="6"/>
          <c:tx>
            <c:strRef>
              <c:f>'RGDP per capita'!$A$39</c:f>
              <c:strCache>
                <c:ptCount val="1"/>
                <c:pt idx="0">
                  <c:v>Swaziland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'RGDP per capita'!$H$27:$BA$27</c:f>
              <c:numCache>
                <c:formatCode>General</c:formatCode>
                <c:ptCount val="46"/>
                <c:pt idx="0">
                  <c:v>1970</c:v>
                </c:pt>
                <c:pt idx="1">
                  <c:v>1971</c:v>
                </c:pt>
                <c:pt idx="2">
                  <c:v>1972</c:v>
                </c:pt>
                <c:pt idx="3">
                  <c:v>1973</c:v>
                </c:pt>
                <c:pt idx="4">
                  <c:v>1974</c:v>
                </c:pt>
                <c:pt idx="5">
                  <c:v>1975</c:v>
                </c:pt>
                <c:pt idx="6">
                  <c:v>1976</c:v>
                </c:pt>
                <c:pt idx="7">
                  <c:v>1977</c:v>
                </c:pt>
                <c:pt idx="8">
                  <c:v>1978</c:v>
                </c:pt>
                <c:pt idx="9">
                  <c:v>1979</c:v>
                </c:pt>
                <c:pt idx="10">
                  <c:v>1980</c:v>
                </c:pt>
                <c:pt idx="11">
                  <c:v>1981</c:v>
                </c:pt>
                <c:pt idx="12">
                  <c:v>1982</c:v>
                </c:pt>
                <c:pt idx="13">
                  <c:v>1983</c:v>
                </c:pt>
                <c:pt idx="14">
                  <c:v>1984</c:v>
                </c:pt>
                <c:pt idx="15">
                  <c:v>1985</c:v>
                </c:pt>
                <c:pt idx="16">
                  <c:v>1986</c:v>
                </c:pt>
                <c:pt idx="17">
                  <c:v>1987</c:v>
                </c:pt>
                <c:pt idx="18">
                  <c:v>1988</c:v>
                </c:pt>
                <c:pt idx="19">
                  <c:v>1989</c:v>
                </c:pt>
                <c:pt idx="20">
                  <c:v>1990</c:v>
                </c:pt>
                <c:pt idx="21">
                  <c:v>1991</c:v>
                </c:pt>
                <c:pt idx="22">
                  <c:v>1992</c:v>
                </c:pt>
                <c:pt idx="23">
                  <c:v>1993</c:v>
                </c:pt>
                <c:pt idx="24">
                  <c:v>1994</c:v>
                </c:pt>
                <c:pt idx="25">
                  <c:v>1995</c:v>
                </c:pt>
                <c:pt idx="26">
                  <c:v>1996</c:v>
                </c:pt>
                <c:pt idx="27">
                  <c:v>1997</c:v>
                </c:pt>
                <c:pt idx="28">
                  <c:v>1998</c:v>
                </c:pt>
                <c:pt idx="29">
                  <c:v>1999</c:v>
                </c:pt>
                <c:pt idx="30">
                  <c:v>2000</c:v>
                </c:pt>
                <c:pt idx="31">
                  <c:v>2001</c:v>
                </c:pt>
                <c:pt idx="32">
                  <c:v>2002</c:v>
                </c:pt>
                <c:pt idx="33">
                  <c:v>2003</c:v>
                </c:pt>
                <c:pt idx="34">
                  <c:v>2004</c:v>
                </c:pt>
                <c:pt idx="35">
                  <c:v>2005</c:v>
                </c:pt>
                <c:pt idx="36">
                  <c:v>2006</c:v>
                </c:pt>
                <c:pt idx="37">
                  <c:v>2007</c:v>
                </c:pt>
                <c:pt idx="38">
                  <c:v>2008</c:v>
                </c:pt>
                <c:pt idx="39">
                  <c:v>2009</c:v>
                </c:pt>
                <c:pt idx="40">
                  <c:v>2010</c:v>
                </c:pt>
                <c:pt idx="41">
                  <c:v>2011</c:v>
                </c:pt>
                <c:pt idx="42">
                  <c:v>2012</c:v>
                </c:pt>
                <c:pt idx="43">
                  <c:v>2013</c:v>
                </c:pt>
                <c:pt idx="44">
                  <c:v>2014</c:v>
                </c:pt>
                <c:pt idx="45">
                  <c:v>2015</c:v>
                </c:pt>
              </c:numCache>
            </c:numRef>
          </c:cat>
          <c:val>
            <c:numRef>
              <c:f>'RGDP per capita'!$H$61:$BA$61</c:f>
              <c:numCache>
                <c:formatCode>General</c:formatCode>
                <c:ptCount val="46"/>
                <c:pt idx="0">
                  <c:v>5.5605371610340217</c:v>
                </c:pt>
                <c:pt idx="1">
                  <c:v>5.4983273053160104</c:v>
                </c:pt>
                <c:pt idx="2">
                  <c:v>5.5923508015019774</c:v>
                </c:pt>
                <c:pt idx="3">
                  <c:v>5.7734999298904714</c:v>
                </c:pt>
                <c:pt idx="4">
                  <c:v>5.6328573173092273</c:v>
                </c:pt>
                <c:pt idx="5">
                  <c:v>5.6037226892588512</c:v>
                </c:pt>
                <c:pt idx="6">
                  <c:v>5.61926606621922</c:v>
                </c:pt>
                <c:pt idx="7">
                  <c:v>5.7191507885693538</c:v>
                </c:pt>
                <c:pt idx="8">
                  <c:v>5.3940749464033706</c:v>
                </c:pt>
                <c:pt idx="9">
                  <c:v>5.7135701341984353</c:v>
                </c:pt>
                <c:pt idx="10">
                  <c:v>6.1898953718895147</c:v>
                </c:pt>
                <c:pt idx="11">
                  <c:v>5.6216309459111784</c:v>
                </c:pt>
                <c:pt idx="12">
                  <c:v>5.6683399732265416</c:v>
                </c:pt>
                <c:pt idx="13">
                  <c:v>5.8662928761872033</c:v>
                </c:pt>
                <c:pt idx="14">
                  <c:v>5.9117687996571249</c:v>
                </c:pt>
                <c:pt idx="15">
                  <c:v>6.0547354184676863</c:v>
                </c:pt>
                <c:pt idx="16">
                  <c:v>5.6969777474679857</c:v>
                </c:pt>
                <c:pt idx="17">
                  <c:v>5.2912829560131724</c:v>
                </c:pt>
                <c:pt idx="18">
                  <c:v>5.3402315233149125</c:v>
                </c:pt>
                <c:pt idx="19">
                  <c:v>5.0363598162115881</c:v>
                </c:pt>
                <c:pt idx="20">
                  <c:v>4.8233144688947345</c:v>
                </c:pt>
                <c:pt idx="21">
                  <c:v>4.8675459618554191</c:v>
                </c:pt>
                <c:pt idx="22">
                  <c:v>4.8886880649935724</c:v>
                </c:pt>
                <c:pt idx="23">
                  <c:v>4.8866287119739882</c:v>
                </c:pt>
                <c:pt idx="24">
                  <c:v>4.9580253046923826</c:v>
                </c:pt>
                <c:pt idx="25">
                  <c:v>4.9330487443522122</c:v>
                </c:pt>
                <c:pt idx="26">
                  <c:v>4.9794058261891836</c:v>
                </c:pt>
                <c:pt idx="27">
                  <c:v>5.087824899527237</c:v>
                </c:pt>
                <c:pt idx="28">
                  <c:v>5.1697342186304267</c:v>
                </c:pt>
                <c:pt idx="29">
                  <c:v>5.252671735308911</c:v>
                </c:pt>
                <c:pt idx="30">
                  <c:v>5.3729442354065062</c:v>
                </c:pt>
                <c:pt idx="31">
                  <c:v>5.3640288641346316</c:v>
                </c:pt>
                <c:pt idx="32">
                  <c:v>5.2778735008745103</c:v>
                </c:pt>
                <c:pt idx="33">
                  <c:v>5.1505284667207043</c:v>
                </c:pt>
                <c:pt idx="34">
                  <c:v>5.0839085455050945</c:v>
                </c:pt>
                <c:pt idx="35">
                  <c:v>4.9959374441210453</c:v>
                </c:pt>
                <c:pt idx="36">
                  <c:v>4.9610321844489516</c:v>
                </c:pt>
                <c:pt idx="37">
                  <c:v>4.437769935353522</c:v>
                </c:pt>
                <c:pt idx="38">
                  <c:v>4.2811768274376885</c:v>
                </c:pt>
                <c:pt idx="39">
                  <c:v>4.0733384053305643</c:v>
                </c:pt>
                <c:pt idx="40">
                  <c:v>4.1576863198222069</c:v>
                </c:pt>
                <c:pt idx="41">
                  <c:v>4.2136821206266744</c:v>
                </c:pt>
                <c:pt idx="42">
                  <c:v>4.1685909107606696</c:v>
                </c:pt>
                <c:pt idx="43">
                  <c:v>4.1233350651265406</c:v>
                </c:pt>
                <c:pt idx="44">
                  <c:v>4.1218614172137054</c:v>
                </c:pt>
                <c:pt idx="45">
                  <c:v>4.1524053414860385</c:v>
                </c:pt>
              </c:numCache>
            </c:numRef>
          </c:val>
        </c:ser>
        <c:marker val="1"/>
        <c:axId val="198777472"/>
        <c:axId val="198783360"/>
      </c:lineChart>
      <c:catAx>
        <c:axId val="198777472"/>
        <c:scaling>
          <c:orientation val="minMax"/>
        </c:scaling>
        <c:axPos val="b"/>
        <c:numFmt formatCode="General" sourceLinked="1"/>
        <c:majorTickMark val="in"/>
        <c:tickLblPos val="nextTo"/>
        <c:spPr>
          <a:noFill/>
          <a:ln w="9525" cap="flat" cmpd="sng" algn="ctr">
            <a:solidFill>
              <a:schemeClr val="bg1">
                <a:lumMod val="6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n-US"/>
          </a:p>
        </c:txPr>
        <c:crossAx val="198783360"/>
        <c:crosses val="autoZero"/>
        <c:auto val="1"/>
        <c:lblAlgn val="ctr"/>
        <c:lblOffset val="100"/>
        <c:tickLblSkip val="5"/>
      </c:catAx>
      <c:valAx>
        <c:axId val="198783360"/>
        <c:scaling>
          <c:orientation val="minMax"/>
        </c:scaling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r>
                  <a:rPr lang="en-US" sz="1200">
                    <a:solidFill>
                      <a:schemeClr val="tx1"/>
                    </a:solidFill>
                  </a:rPr>
                  <a:t>OECD average GDP per capita as multiple of SMICs</a:t>
                </a:r>
              </a:p>
            </c:rich>
          </c:tx>
          <c:layout>
            <c:manualLayout>
              <c:xMode val="edge"/>
              <c:yMode val="edge"/>
              <c:x val="4.9286881592631171E-3"/>
              <c:y val="7.8065817153167183E-2"/>
            </c:manualLayout>
          </c:layout>
          <c:spPr>
            <a:noFill/>
            <a:ln>
              <a:noFill/>
            </a:ln>
            <a:effectLst/>
          </c:spPr>
        </c:title>
        <c:numFmt formatCode="#,##0" sourceLinked="0"/>
        <c:majorTickMark val="in"/>
        <c:tickLblPos val="nextTo"/>
        <c:spPr>
          <a:noFill/>
          <a:ln>
            <a:solidFill>
              <a:schemeClr val="bg1">
                <a:lumMod val="6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n-US"/>
          </a:p>
        </c:txPr>
        <c:crossAx val="198777472"/>
        <c:crosses val="autoZero"/>
        <c:crossBetween val="between"/>
      </c:valAx>
      <c:spPr>
        <a:noFill/>
        <a:ln>
          <a:solidFill>
            <a:schemeClr val="bg1">
              <a:lumMod val="65000"/>
            </a:schemeClr>
          </a:solidFill>
        </a:ln>
        <a:effectLst/>
      </c:spPr>
    </c:plotArea>
    <c:legend>
      <c:legendPos val="t"/>
      <c:layout>
        <c:manualLayout>
          <c:xMode val="edge"/>
          <c:yMode val="edge"/>
          <c:x val="0.14767295597484267"/>
          <c:y val="6.7344783861467708E-2"/>
          <c:w val="0.85232704402515724"/>
          <c:h val="9.238431688460548E-2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latin typeface="Arial Narrow" panose="020B0606020202030204" pitchFamily="34" charset="0"/>
        </a:defRPr>
      </a:pPr>
      <a:endParaRPr lang="en-US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>
        <c:manualLayout>
          <c:layoutTarget val="inner"/>
          <c:xMode val="edge"/>
          <c:yMode val="edge"/>
          <c:x val="0.21921860785242486"/>
          <c:y val="0.10360199004975125"/>
          <c:w val="0.77773038342152678"/>
          <c:h val="0.79226544443138669"/>
        </c:manualLayout>
      </c:layout>
      <c:barChart>
        <c:barDir val="col"/>
        <c:grouping val="stacked"/>
        <c:ser>
          <c:idx val="0"/>
          <c:order val="0"/>
          <c:tx>
            <c:strRef>
              <c:f>Sheet1!$D$3</c:f>
              <c:strCache>
                <c:ptCount val="1"/>
                <c:pt idx="0">
                  <c:v>Agricuture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</c:spPr>
          <c:cat>
            <c:strRef>
              <c:f>Sheet1!$E$2:$K$2</c:f>
              <c:strCache>
                <c:ptCount val="7"/>
                <c:pt idx="0">
                  <c:v>BWA</c:v>
                </c:pt>
                <c:pt idx="1">
                  <c:v>CPV</c:v>
                </c:pt>
                <c:pt idx="2">
                  <c:v>LSO</c:v>
                </c:pt>
                <c:pt idx="3">
                  <c:v>MUS</c:v>
                </c:pt>
                <c:pt idx="4">
                  <c:v>NAM</c:v>
                </c:pt>
                <c:pt idx="5">
                  <c:v>SYC</c:v>
                </c:pt>
                <c:pt idx="6">
                  <c:v>SWZ</c:v>
                </c:pt>
              </c:strCache>
            </c:strRef>
          </c:cat>
          <c:val>
            <c:numRef>
              <c:f>Sheet1!$E$3:$K$3</c:f>
              <c:numCache>
                <c:formatCode>General</c:formatCode>
                <c:ptCount val="7"/>
                <c:pt idx="0">
                  <c:v>1.9000000000000001</c:v>
                </c:pt>
                <c:pt idx="1">
                  <c:v>9.9</c:v>
                </c:pt>
                <c:pt idx="2">
                  <c:v>5.4</c:v>
                </c:pt>
                <c:pt idx="3">
                  <c:v>4.4000000000000004</c:v>
                </c:pt>
                <c:pt idx="4">
                  <c:v>6.3</c:v>
                </c:pt>
                <c:pt idx="5">
                  <c:v>3</c:v>
                </c:pt>
                <c:pt idx="6">
                  <c:v>11.9</c:v>
                </c:pt>
              </c:numCache>
            </c:numRef>
          </c:val>
        </c:ser>
        <c:ser>
          <c:idx val="1"/>
          <c:order val="1"/>
          <c:tx>
            <c:strRef>
              <c:f>Sheet1!$D$4</c:f>
              <c:strCache>
                <c:ptCount val="1"/>
                <c:pt idx="0">
                  <c:v>Industry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</c:spPr>
          <c:cat>
            <c:strRef>
              <c:f>Sheet1!$E$2:$K$2</c:f>
              <c:strCache>
                <c:ptCount val="7"/>
                <c:pt idx="0">
                  <c:v>BWA</c:v>
                </c:pt>
                <c:pt idx="1">
                  <c:v>CPV</c:v>
                </c:pt>
                <c:pt idx="2">
                  <c:v>LSO</c:v>
                </c:pt>
                <c:pt idx="3">
                  <c:v>MUS</c:v>
                </c:pt>
                <c:pt idx="4">
                  <c:v>NAM</c:v>
                </c:pt>
                <c:pt idx="5">
                  <c:v>SYC</c:v>
                </c:pt>
                <c:pt idx="6">
                  <c:v>SWZ</c:v>
                </c:pt>
              </c:strCache>
            </c:strRef>
          </c:cat>
          <c:val>
            <c:numRef>
              <c:f>Sheet1!$E$4:$K$4</c:f>
              <c:numCache>
                <c:formatCode>General</c:formatCode>
                <c:ptCount val="7"/>
                <c:pt idx="0">
                  <c:v>34.200000000000003</c:v>
                </c:pt>
                <c:pt idx="1">
                  <c:v>18.399999999999999</c:v>
                </c:pt>
                <c:pt idx="2">
                  <c:v>28.6</c:v>
                </c:pt>
                <c:pt idx="3">
                  <c:v>22.3</c:v>
                </c:pt>
                <c:pt idx="4">
                  <c:v>29.9</c:v>
                </c:pt>
                <c:pt idx="5">
                  <c:v>14.6</c:v>
                </c:pt>
                <c:pt idx="6">
                  <c:v>46.8</c:v>
                </c:pt>
              </c:numCache>
            </c:numRef>
          </c:val>
        </c:ser>
        <c:ser>
          <c:idx val="2"/>
          <c:order val="2"/>
          <c:tx>
            <c:strRef>
              <c:f>Sheet1!$D$5</c:f>
              <c:strCache>
                <c:ptCount val="1"/>
                <c:pt idx="0">
                  <c:v>Services</c:v>
                </c:pt>
              </c:strCache>
            </c:strRef>
          </c:tx>
          <c:spPr>
            <a:solidFill>
              <a:schemeClr val="accent2"/>
            </a:solidFill>
          </c:spPr>
          <c:cat>
            <c:strRef>
              <c:f>Sheet1!$E$2:$K$2</c:f>
              <c:strCache>
                <c:ptCount val="7"/>
                <c:pt idx="0">
                  <c:v>BWA</c:v>
                </c:pt>
                <c:pt idx="1">
                  <c:v>CPV</c:v>
                </c:pt>
                <c:pt idx="2">
                  <c:v>LSO</c:v>
                </c:pt>
                <c:pt idx="3">
                  <c:v>MUS</c:v>
                </c:pt>
                <c:pt idx="4">
                  <c:v>NAM</c:v>
                </c:pt>
                <c:pt idx="5">
                  <c:v>SYC</c:v>
                </c:pt>
                <c:pt idx="6">
                  <c:v>SWZ</c:v>
                </c:pt>
              </c:strCache>
            </c:strRef>
          </c:cat>
          <c:val>
            <c:numRef>
              <c:f>Sheet1!$E$5:$K$5</c:f>
              <c:numCache>
                <c:formatCode>General</c:formatCode>
                <c:ptCount val="7"/>
                <c:pt idx="0">
                  <c:v>63.9</c:v>
                </c:pt>
                <c:pt idx="1">
                  <c:v>71.8</c:v>
                </c:pt>
                <c:pt idx="2">
                  <c:v>66</c:v>
                </c:pt>
                <c:pt idx="3">
                  <c:v>73.2</c:v>
                </c:pt>
                <c:pt idx="4">
                  <c:v>63.8</c:v>
                </c:pt>
                <c:pt idx="5">
                  <c:v>82.4</c:v>
                </c:pt>
                <c:pt idx="6">
                  <c:v>41.3</c:v>
                </c:pt>
              </c:numCache>
            </c:numRef>
          </c:val>
        </c:ser>
        <c:overlap val="100"/>
        <c:axId val="198823936"/>
        <c:axId val="198825472"/>
      </c:barChart>
      <c:catAx>
        <c:axId val="198823936"/>
        <c:scaling>
          <c:orientation val="minMax"/>
        </c:scaling>
        <c:axPos val="b"/>
        <c:numFmt formatCode="General" sourceLinked="0"/>
        <c:tickLblPos val="nextTo"/>
        <c:crossAx val="198825472"/>
        <c:crosses val="autoZero"/>
        <c:auto val="1"/>
        <c:lblAlgn val="ctr"/>
        <c:lblOffset val="100"/>
      </c:catAx>
      <c:valAx>
        <c:axId val="198825472"/>
        <c:scaling>
          <c:orientation val="minMax"/>
          <c:max val="100"/>
        </c:scaling>
        <c:axPos val="l"/>
        <c:numFmt formatCode="General" sourceLinked="1"/>
        <c:tickLblPos val="nextTo"/>
        <c:crossAx val="198823936"/>
        <c:crosses val="autoZero"/>
        <c:crossBetween val="between"/>
        <c:majorUnit val="20"/>
      </c:valAx>
      <c:spPr>
        <a:ln>
          <a:solidFill>
            <a:schemeClr val="bg1">
              <a:lumMod val="75000"/>
            </a:schemeClr>
          </a:solidFill>
        </a:ln>
      </c:spPr>
    </c:plotArea>
    <c:legend>
      <c:legendPos val="r"/>
      <c:layout>
        <c:manualLayout>
          <c:xMode val="edge"/>
          <c:yMode val="edge"/>
          <c:x val="0.32522162577779123"/>
          <c:y val="7.3647510479100961E-5"/>
          <c:w val="0.54945691163604549"/>
          <c:h val="0.11226268591426072"/>
        </c:manualLayout>
      </c:layout>
    </c:legend>
    <c:plotVisOnly val="1"/>
    <c:dispBlanksAs val="gap"/>
  </c:chart>
  <c:spPr>
    <a:ln>
      <a:noFill/>
    </a:ln>
  </c:spPr>
  <c:txPr>
    <a:bodyPr/>
    <a:lstStyle/>
    <a:p>
      <a:pPr>
        <a:defRPr sz="1400">
          <a:latin typeface="Arial Narrow" pitchFamily="34" charset="0"/>
        </a:defRPr>
      </a:pPr>
      <a:endParaRPr lang="en-US"/>
    </a:p>
  </c:txPr>
  <c:externalData r:id="rId1"/>
  <c:userShapes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>
        <c:manualLayout>
          <c:layoutTarget val="inner"/>
          <c:xMode val="edge"/>
          <c:yMode val="edge"/>
          <c:x val="0.21441746308429097"/>
          <c:y val="5.1400510420068463E-2"/>
          <c:w val="0.71237362505259372"/>
          <c:h val="0.8326195683872849"/>
        </c:manualLayout>
      </c:layout>
      <c:lineChart>
        <c:grouping val="standard"/>
        <c:ser>
          <c:idx val="0"/>
          <c:order val="0"/>
          <c:tx>
            <c:strRef>
              <c:f>us_concentdiversindices_8225085!$A$22</c:f>
              <c:strCache>
                <c:ptCount val="1"/>
                <c:pt idx="0">
                  <c:v>BWA</c:v>
                </c:pt>
              </c:strCache>
            </c:strRef>
          </c:tx>
          <c:marker>
            <c:symbol val="none"/>
          </c:marker>
          <c:cat>
            <c:strRef>
              <c:f>us_concentdiversindices_8225085!$B$21:$P$21</c:f>
              <c:strCache>
                <c:ptCount val="15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</c:strCache>
            </c:strRef>
          </c:cat>
          <c:val>
            <c:numRef>
              <c:f>us_concentdiversindices_8225085!$B$22:$P$22</c:f>
              <c:numCache>
                <c:formatCode>General</c:formatCode>
                <c:ptCount val="15"/>
                <c:pt idx="0">
                  <c:v>0.85101541890000065</c:v>
                </c:pt>
                <c:pt idx="1">
                  <c:v>0.88297474359999994</c:v>
                </c:pt>
                <c:pt idx="2">
                  <c:v>0.90269656919999997</c:v>
                </c:pt>
                <c:pt idx="3">
                  <c:v>0.92173354330000001</c:v>
                </c:pt>
                <c:pt idx="4">
                  <c:v>0.91247931140000005</c:v>
                </c:pt>
                <c:pt idx="5">
                  <c:v>0.91596881230000171</c:v>
                </c:pt>
                <c:pt idx="6">
                  <c:v>0.91180933180000001</c:v>
                </c:pt>
                <c:pt idx="7">
                  <c:v>0.88698602679999949</c:v>
                </c:pt>
                <c:pt idx="8">
                  <c:v>0.85973017290000064</c:v>
                </c:pt>
                <c:pt idx="9">
                  <c:v>0.7940741509</c:v>
                </c:pt>
                <c:pt idx="10">
                  <c:v>0.84397716540000001</c:v>
                </c:pt>
                <c:pt idx="11">
                  <c:v>0.87948015010000002</c:v>
                </c:pt>
                <c:pt idx="12">
                  <c:v>0.88429379809999997</c:v>
                </c:pt>
                <c:pt idx="13">
                  <c:v>0.91404677300000003</c:v>
                </c:pt>
                <c:pt idx="14">
                  <c:v>0.91740728289999951</c:v>
                </c:pt>
              </c:numCache>
            </c:numRef>
          </c:val>
        </c:ser>
        <c:ser>
          <c:idx val="1"/>
          <c:order val="1"/>
          <c:tx>
            <c:strRef>
              <c:f>us_concentdiversindices_8225085!$A$23</c:f>
              <c:strCache>
                <c:ptCount val="1"/>
                <c:pt idx="0">
                  <c:v>CPV</c:v>
                </c:pt>
              </c:strCache>
            </c:strRef>
          </c:tx>
          <c:spPr>
            <a:ln>
              <a:prstDash val="sysDash"/>
            </a:ln>
          </c:spPr>
          <c:marker>
            <c:symbol val="none"/>
          </c:marker>
          <c:cat>
            <c:strRef>
              <c:f>us_concentdiversindices_8225085!$B$21:$P$21</c:f>
              <c:strCache>
                <c:ptCount val="15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</c:strCache>
            </c:strRef>
          </c:cat>
          <c:val>
            <c:numRef>
              <c:f>us_concentdiversindices_8225085!$B$23:$P$23</c:f>
              <c:numCache>
                <c:formatCode>General</c:formatCode>
                <c:ptCount val="15"/>
                <c:pt idx="0">
                  <c:v>0.66352319720000064</c:v>
                </c:pt>
                <c:pt idx="1">
                  <c:v>0.68641443589999951</c:v>
                </c:pt>
                <c:pt idx="2">
                  <c:v>0.68280474199999996</c:v>
                </c:pt>
                <c:pt idx="3">
                  <c:v>0.62497448520000065</c:v>
                </c:pt>
                <c:pt idx="4">
                  <c:v>0.67186014650000159</c:v>
                </c:pt>
                <c:pt idx="5">
                  <c:v>0.71428584080000002</c:v>
                </c:pt>
                <c:pt idx="6">
                  <c:v>0.71079782290000171</c:v>
                </c:pt>
                <c:pt idx="7">
                  <c:v>0.69725293440000002</c:v>
                </c:pt>
                <c:pt idx="8">
                  <c:v>0.67886116830000065</c:v>
                </c:pt>
                <c:pt idx="9">
                  <c:v>0.70288269020000005</c:v>
                </c:pt>
                <c:pt idx="10">
                  <c:v>0.71732727850000122</c:v>
                </c:pt>
                <c:pt idx="11">
                  <c:v>0.71591492820000002</c:v>
                </c:pt>
                <c:pt idx="12">
                  <c:v>0.65743958250000134</c:v>
                </c:pt>
                <c:pt idx="13">
                  <c:v>0.74998313850000065</c:v>
                </c:pt>
                <c:pt idx="14">
                  <c:v>0.69983633739999995</c:v>
                </c:pt>
              </c:numCache>
            </c:numRef>
          </c:val>
        </c:ser>
        <c:ser>
          <c:idx val="2"/>
          <c:order val="2"/>
          <c:tx>
            <c:strRef>
              <c:f>us_concentdiversindices_8225085!$A$24</c:f>
              <c:strCache>
                <c:ptCount val="1"/>
                <c:pt idx="0">
                  <c:v>LSO</c:v>
                </c:pt>
              </c:strCache>
            </c:strRef>
          </c:tx>
          <c:marker>
            <c:symbol val="none"/>
          </c:marker>
          <c:cat>
            <c:strRef>
              <c:f>us_concentdiversindices_8225085!$B$21:$P$21</c:f>
              <c:strCache>
                <c:ptCount val="15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</c:strCache>
            </c:strRef>
          </c:cat>
          <c:val>
            <c:numRef>
              <c:f>us_concentdiversindices_8225085!$B$24:$P$24</c:f>
              <c:numCache>
                <c:formatCode>General</c:formatCode>
                <c:ptCount val="15"/>
                <c:pt idx="0">
                  <c:v>0.81079975620000244</c:v>
                </c:pt>
                <c:pt idx="1">
                  <c:v>0.8295359846</c:v>
                </c:pt>
                <c:pt idx="2">
                  <c:v>0.76162629030000184</c:v>
                </c:pt>
                <c:pt idx="3">
                  <c:v>0.84817929960000171</c:v>
                </c:pt>
                <c:pt idx="4">
                  <c:v>0.85643871000000005</c:v>
                </c:pt>
                <c:pt idx="5">
                  <c:v>0.84857014519999996</c:v>
                </c:pt>
                <c:pt idx="6">
                  <c:v>0.84954650389999997</c:v>
                </c:pt>
                <c:pt idx="7">
                  <c:v>0.84809133800000158</c:v>
                </c:pt>
                <c:pt idx="8">
                  <c:v>0.75847588730000171</c:v>
                </c:pt>
                <c:pt idx="9">
                  <c:v>0.74182293330000171</c:v>
                </c:pt>
                <c:pt idx="10">
                  <c:v>0.77480020670000171</c:v>
                </c:pt>
                <c:pt idx="11">
                  <c:v>0.83383556450000063</c:v>
                </c:pt>
                <c:pt idx="12">
                  <c:v>0.81149747210000134</c:v>
                </c:pt>
                <c:pt idx="13">
                  <c:v>0.84899444570000004</c:v>
                </c:pt>
                <c:pt idx="14">
                  <c:v>0.85028906599999998</c:v>
                </c:pt>
              </c:numCache>
            </c:numRef>
          </c:val>
        </c:ser>
        <c:ser>
          <c:idx val="3"/>
          <c:order val="3"/>
          <c:tx>
            <c:strRef>
              <c:f>us_concentdiversindices_8225085!$A$25</c:f>
              <c:strCache>
                <c:ptCount val="1"/>
                <c:pt idx="0">
                  <c:v>MUS</c:v>
                </c:pt>
              </c:strCache>
            </c:strRef>
          </c:tx>
          <c:spPr>
            <a:ln>
              <a:prstDash val="sysDash"/>
            </a:ln>
          </c:spPr>
          <c:marker>
            <c:symbol val="none"/>
          </c:marker>
          <c:cat>
            <c:strRef>
              <c:f>us_concentdiversindices_8225085!$B$21:$P$21</c:f>
              <c:strCache>
                <c:ptCount val="15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</c:strCache>
            </c:strRef>
          </c:cat>
          <c:val>
            <c:numRef>
              <c:f>us_concentdiversindices_8225085!$B$25:$P$25</c:f>
              <c:numCache>
                <c:formatCode>General</c:formatCode>
                <c:ptCount val="15"/>
                <c:pt idx="0">
                  <c:v>0.83634383990000005</c:v>
                </c:pt>
                <c:pt idx="1">
                  <c:v>0.81128525979999999</c:v>
                </c:pt>
                <c:pt idx="2">
                  <c:v>0.77334642540000065</c:v>
                </c:pt>
                <c:pt idx="3">
                  <c:v>0.74795825480000122</c:v>
                </c:pt>
                <c:pt idx="4">
                  <c:v>0.72125774129999998</c:v>
                </c:pt>
                <c:pt idx="5">
                  <c:v>0.70291711620000064</c:v>
                </c:pt>
                <c:pt idx="6">
                  <c:v>0.67905754929999995</c:v>
                </c:pt>
                <c:pt idx="7">
                  <c:v>0.70038086420000001</c:v>
                </c:pt>
                <c:pt idx="8">
                  <c:v>0.72387494080000003</c:v>
                </c:pt>
                <c:pt idx="9">
                  <c:v>0.70667189440000244</c:v>
                </c:pt>
                <c:pt idx="10">
                  <c:v>0.70837668040000001</c:v>
                </c:pt>
                <c:pt idx="11">
                  <c:v>0.70231566710000004</c:v>
                </c:pt>
                <c:pt idx="12">
                  <c:v>0.69781542330000135</c:v>
                </c:pt>
                <c:pt idx="13">
                  <c:v>0.69370104590000004</c:v>
                </c:pt>
                <c:pt idx="14">
                  <c:v>0.68774142220000256</c:v>
                </c:pt>
              </c:numCache>
            </c:numRef>
          </c:val>
        </c:ser>
        <c:ser>
          <c:idx val="4"/>
          <c:order val="4"/>
          <c:tx>
            <c:strRef>
              <c:f>us_concentdiversindices_8225085!$A$26</c:f>
              <c:strCache>
                <c:ptCount val="1"/>
                <c:pt idx="0">
                  <c:v>NAM</c:v>
                </c:pt>
              </c:strCache>
            </c:strRef>
          </c:tx>
          <c:spPr>
            <a:ln>
              <a:prstDash val="sysDash"/>
            </a:ln>
          </c:spPr>
          <c:marker>
            <c:symbol val="none"/>
          </c:marker>
          <c:cat>
            <c:strRef>
              <c:f>us_concentdiversindices_8225085!$B$21:$P$21</c:f>
              <c:strCache>
                <c:ptCount val="15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</c:strCache>
            </c:strRef>
          </c:cat>
          <c:val>
            <c:numRef>
              <c:f>us_concentdiversindices_8225085!$B$26:$P$26</c:f>
              <c:numCache>
                <c:formatCode>General</c:formatCode>
                <c:ptCount val="15"/>
                <c:pt idx="0">
                  <c:v>0.7831170267999995</c:v>
                </c:pt>
                <c:pt idx="1">
                  <c:v>0.81396694579999829</c:v>
                </c:pt>
                <c:pt idx="2">
                  <c:v>0.77902530000000159</c:v>
                </c:pt>
                <c:pt idx="3">
                  <c:v>0.73768665590000004</c:v>
                </c:pt>
                <c:pt idx="4">
                  <c:v>0.7711663661</c:v>
                </c:pt>
                <c:pt idx="5">
                  <c:v>0.80657283230000065</c:v>
                </c:pt>
                <c:pt idx="6">
                  <c:v>0.83657904199999999</c:v>
                </c:pt>
                <c:pt idx="7">
                  <c:v>0.81750501900000005</c:v>
                </c:pt>
                <c:pt idx="8">
                  <c:v>0.78998380999999951</c:v>
                </c:pt>
                <c:pt idx="9">
                  <c:v>0.74453069830000063</c:v>
                </c:pt>
                <c:pt idx="10">
                  <c:v>0.76473034070000001</c:v>
                </c:pt>
                <c:pt idx="11">
                  <c:v>0.78133589050000063</c:v>
                </c:pt>
                <c:pt idx="12">
                  <c:v>0.77113115220000183</c:v>
                </c:pt>
                <c:pt idx="13">
                  <c:v>0.75965936010000135</c:v>
                </c:pt>
                <c:pt idx="14">
                  <c:v>0.72515921660000282</c:v>
                </c:pt>
              </c:numCache>
            </c:numRef>
          </c:val>
        </c:ser>
        <c:ser>
          <c:idx val="5"/>
          <c:order val="5"/>
          <c:tx>
            <c:strRef>
              <c:f>us_concentdiversindices_8225085!$A$27</c:f>
              <c:strCache>
                <c:ptCount val="1"/>
                <c:pt idx="0">
                  <c:v>SYC</c:v>
                </c:pt>
              </c:strCache>
            </c:strRef>
          </c:tx>
          <c:marker>
            <c:symbol val="none"/>
          </c:marker>
          <c:cat>
            <c:strRef>
              <c:f>us_concentdiversindices_8225085!$B$21:$P$21</c:f>
              <c:strCache>
                <c:ptCount val="15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</c:strCache>
            </c:strRef>
          </c:cat>
          <c:val>
            <c:numRef>
              <c:f>us_concentdiversindices_8225085!$B$27:$P$27</c:f>
              <c:numCache>
                <c:formatCode>General</c:formatCode>
                <c:ptCount val="15"/>
                <c:pt idx="0">
                  <c:v>0.82412118040000004</c:v>
                </c:pt>
                <c:pt idx="1">
                  <c:v>0.81035431830000004</c:v>
                </c:pt>
                <c:pt idx="2">
                  <c:v>0.84276773630000135</c:v>
                </c:pt>
                <c:pt idx="3">
                  <c:v>0.83253490289999998</c:v>
                </c:pt>
                <c:pt idx="4">
                  <c:v>0.77918170140000065</c:v>
                </c:pt>
                <c:pt idx="5">
                  <c:v>0.84053616039999957</c:v>
                </c:pt>
                <c:pt idx="6">
                  <c:v>0.85023712799999951</c:v>
                </c:pt>
                <c:pt idx="7">
                  <c:v>0.79987311520000004</c:v>
                </c:pt>
                <c:pt idx="8">
                  <c:v>0.74534130880000005</c:v>
                </c:pt>
                <c:pt idx="9">
                  <c:v>0.83857393440000005</c:v>
                </c:pt>
                <c:pt idx="10">
                  <c:v>0.80541216659999959</c:v>
                </c:pt>
                <c:pt idx="11">
                  <c:v>0.83379103580000158</c:v>
                </c:pt>
                <c:pt idx="12">
                  <c:v>0.82778695530000002</c:v>
                </c:pt>
                <c:pt idx="13">
                  <c:v>0.82787458860000063</c:v>
                </c:pt>
                <c:pt idx="14">
                  <c:v>0.83121230109999877</c:v>
                </c:pt>
              </c:numCache>
            </c:numRef>
          </c:val>
        </c:ser>
        <c:ser>
          <c:idx val="6"/>
          <c:order val="6"/>
          <c:tx>
            <c:strRef>
              <c:f>us_concentdiversindices_8225085!$A$28</c:f>
              <c:strCache>
                <c:ptCount val="1"/>
                <c:pt idx="0">
                  <c:v>SWZ</c:v>
                </c:pt>
              </c:strCache>
            </c:strRef>
          </c:tx>
          <c:spPr>
            <a:ln>
              <a:solidFill>
                <a:schemeClr val="tx1"/>
              </a:solidFill>
              <a:prstDash val="sysDash"/>
            </a:ln>
          </c:spPr>
          <c:marker>
            <c:symbol val="none"/>
          </c:marker>
          <c:cat>
            <c:strRef>
              <c:f>us_concentdiversindices_8225085!$B$21:$P$21</c:f>
              <c:strCache>
                <c:ptCount val="15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</c:strCache>
            </c:strRef>
          </c:cat>
          <c:val>
            <c:numRef>
              <c:f>us_concentdiversindices_8225085!$B$28:$P$28</c:f>
              <c:numCache>
                <c:formatCode>General</c:formatCode>
                <c:ptCount val="15"/>
                <c:pt idx="0">
                  <c:v>0.7615957261000017</c:v>
                </c:pt>
                <c:pt idx="1">
                  <c:v>0.76482681990000134</c:v>
                </c:pt>
                <c:pt idx="2">
                  <c:v>0.76517416700000063</c:v>
                </c:pt>
                <c:pt idx="3">
                  <c:v>0.78211635729999951</c:v>
                </c:pt>
                <c:pt idx="4">
                  <c:v>0.77909745620000292</c:v>
                </c:pt>
                <c:pt idx="5">
                  <c:v>0.76283113160000171</c:v>
                </c:pt>
                <c:pt idx="6">
                  <c:v>0.74838077060000063</c:v>
                </c:pt>
                <c:pt idx="7">
                  <c:v>0.75022858360000122</c:v>
                </c:pt>
                <c:pt idx="8">
                  <c:v>0.73333934760000064</c:v>
                </c:pt>
                <c:pt idx="9">
                  <c:v>0.72034379760000133</c:v>
                </c:pt>
                <c:pt idx="10">
                  <c:v>0.73236082169999994</c:v>
                </c:pt>
                <c:pt idx="11">
                  <c:v>0.75074224110000065</c:v>
                </c:pt>
                <c:pt idx="12">
                  <c:v>0.7387540975000022</c:v>
                </c:pt>
                <c:pt idx="13">
                  <c:v>0.74268548740000184</c:v>
                </c:pt>
                <c:pt idx="14">
                  <c:v>0.75302200150000065</c:v>
                </c:pt>
              </c:numCache>
            </c:numRef>
          </c:val>
        </c:ser>
        <c:marker val="1"/>
        <c:axId val="198899968"/>
        <c:axId val="198905856"/>
      </c:lineChart>
      <c:catAx>
        <c:axId val="198899968"/>
        <c:scaling>
          <c:orientation val="minMax"/>
        </c:scaling>
        <c:axPos val="b"/>
        <c:numFmt formatCode="General" sourceLinked="0"/>
        <c:tickLblPos val="nextTo"/>
        <c:crossAx val="198905856"/>
        <c:crosses val="autoZero"/>
        <c:auto val="1"/>
        <c:lblAlgn val="ctr"/>
        <c:lblOffset val="100"/>
        <c:tickLblSkip val="2"/>
        <c:tickMarkSkip val="2"/>
      </c:catAx>
      <c:valAx>
        <c:axId val="198905856"/>
        <c:scaling>
          <c:orientation val="minMax"/>
          <c:max val="1"/>
          <c:min val="0.4"/>
        </c:scaling>
        <c:axPos val="l"/>
        <c:numFmt formatCode="General" sourceLinked="1"/>
        <c:tickLblPos val="nextTo"/>
        <c:crossAx val="198899968"/>
        <c:crosses val="autoZero"/>
        <c:crossBetween val="between"/>
        <c:majorUnit val="0.1"/>
      </c:valAx>
      <c:spPr>
        <a:ln>
          <a:solidFill>
            <a:sysClr val="window" lastClr="FFFFFF">
              <a:lumMod val="65000"/>
            </a:sysClr>
          </a:solidFill>
        </a:ln>
      </c:spPr>
    </c:plotArea>
    <c:legend>
      <c:legendPos val="r"/>
      <c:layout>
        <c:manualLayout>
          <c:xMode val="edge"/>
          <c:yMode val="edge"/>
          <c:x val="0.29362554680664932"/>
          <c:y val="0.6955270707440635"/>
          <c:w val="0.61378186060075957"/>
          <c:h val="0.15265951405197156"/>
        </c:manualLayout>
      </c:layout>
    </c:legend>
    <c:plotVisOnly val="1"/>
    <c:dispBlanksAs val="gap"/>
  </c:chart>
  <c:spPr>
    <a:ln>
      <a:noFill/>
    </a:ln>
  </c:spPr>
  <c:txPr>
    <a:bodyPr/>
    <a:lstStyle/>
    <a:p>
      <a:pPr>
        <a:defRPr sz="1400">
          <a:latin typeface="Arial Narrow" pitchFamily="34" charset="0"/>
        </a:defRPr>
      </a:pPr>
      <a:endParaRPr lang="en-US"/>
    </a:p>
  </c:tx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511260496131662"/>
          <c:y val="2.6957959478957811E-2"/>
          <c:w val="0.82250293159731447"/>
          <c:h val="0.73029023304300156"/>
        </c:manualLayout>
      </c:layout>
      <c:barChart>
        <c:barDir val="col"/>
        <c:grouping val="clustered"/>
        <c:ser>
          <c:idx val="0"/>
          <c:order val="0"/>
          <c:tx>
            <c:v>Unemployment</c:v>
          </c:tx>
          <c:spPr>
            <a:solidFill>
              <a:srgbClr val="C0504D"/>
            </a:solidFill>
            <a:ln w="25400">
              <a:noFill/>
            </a:ln>
          </c:spPr>
          <c:dPt>
            <c:idx val="6"/>
            <c:spPr>
              <a:solidFill>
                <a:srgbClr val="9BBB59">
                  <a:lumMod val="60000"/>
                  <a:lumOff val="40000"/>
                </a:srgbClr>
              </a:solidFill>
              <a:ln w="25400">
                <a:noFill/>
              </a:ln>
            </c:spPr>
          </c:dPt>
          <c:cat>
            <c:strRef>
              <c:f>unemployment!$AG$2:$AG$9</c:f>
              <c:strCache>
                <c:ptCount val="8"/>
                <c:pt idx="0">
                  <c:v>Lesotho</c:v>
                </c:pt>
                <c:pt idx="1">
                  <c:v>Swaziland</c:v>
                </c:pt>
                <c:pt idx="2">
                  <c:v>Namibia</c:v>
                </c:pt>
                <c:pt idx="3">
                  <c:v>Botswana</c:v>
                </c:pt>
                <c:pt idx="4">
                  <c:v>Mauritius</c:v>
                </c:pt>
                <c:pt idx="5">
                  <c:v>Cabo Verde</c:v>
                </c:pt>
                <c:pt idx="6">
                  <c:v>OECD</c:v>
                </c:pt>
                <c:pt idx="7">
                  <c:v>Seychelles</c:v>
                </c:pt>
              </c:strCache>
            </c:strRef>
          </c:cat>
          <c:val>
            <c:numRef>
              <c:f>unemployment!$AH$2:$AH$9</c:f>
              <c:numCache>
                <c:formatCode>General</c:formatCode>
                <c:ptCount val="8"/>
                <c:pt idx="0">
                  <c:v>30.994737022801427</c:v>
                </c:pt>
                <c:pt idx="1">
                  <c:v>22.663157814427421</c:v>
                </c:pt>
                <c:pt idx="2">
                  <c:v>21.27368404990748</c:v>
                </c:pt>
                <c:pt idx="3">
                  <c:v>20.478947288111584</c:v>
                </c:pt>
                <c:pt idx="4">
                  <c:v>8.2473683859172287</c:v>
                </c:pt>
                <c:pt idx="5">
                  <c:v>7.1315788218849585</c:v>
                </c:pt>
                <c:pt idx="6">
                  <c:v>7.0309984933365728</c:v>
                </c:pt>
                <c:pt idx="7">
                  <c:v>6.4700001080830924</c:v>
                </c:pt>
              </c:numCache>
            </c:numRef>
          </c:val>
        </c:ser>
        <c:gapWidth val="104"/>
        <c:overlap val="-27"/>
        <c:axId val="198847104"/>
        <c:axId val="198919296"/>
      </c:barChart>
      <c:catAx>
        <c:axId val="198847104"/>
        <c:scaling>
          <c:orientation val="minMax"/>
        </c:scaling>
        <c:axPos val="b"/>
        <c:numFmt formatCode="General" sourceLinked="1"/>
        <c:majorTickMark val="in"/>
        <c:tickLblPos val="nextTo"/>
        <c:spPr>
          <a:noFill/>
          <a:ln w="9525" cap="flat" cmpd="sng" algn="ctr">
            <a:solidFill>
              <a:schemeClr val="bg1">
                <a:lumMod val="65000"/>
              </a:schemeClr>
            </a:solidFill>
            <a:round/>
          </a:ln>
          <a:effectLst/>
        </c:spPr>
        <c:txPr>
          <a:bodyPr rot="-5400000" vert="horz"/>
          <a:lstStyle/>
          <a:p>
            <a:pPr>
              <a:defRPr/>
            </a:pPr>
            <a:endParaRPr lang="en-US"/>
          </a:p>
        </c:txPr>
        <c:crossAx val="198919296"/>
        <c:crosses val="autoZero"/>
        <c:auto val="1"/>
        <c:lblAlgn val="ctr"/>
        <c:lblOffset val="100"/>
        <c:tickLblSkip val="1"/>
      </c:catAx>
      <c:valAx>
        <c:axId val="198919296"/>
        <c:scaling>
          <c:orientation val="minMax"/>
        </c:scaling>
        <c:axPos val="l"/>
        <c:title>
          <c:tx>
            <c:rich>
              <a:bodyPr/>
              <a:lstStyle/>
              <a:p>
                <a:pPr>
                  <a:defRPr b="0"/>
                </a:pPr>
                <a:r>
                  <a:rPr lang="en-US" b="0"/>
                  <a:t>Percent of labor force</a:t>
                </a:r>
              </a:p>
            </c:rich>
          </c:tx>
          <c:layout>
            <c:manualLayout>
              <c:xMode val="edge"/>
              <c:yMode val="edge"/>
              <c:x val="1.0057524059492565E-2"/>
              <c:y val="0.23381598133566667"/>
            </c:manualLayout>
          </c:layout>
        </c:title>
        <c:numFmt formatCode="General" sourceLinked="1"/>
        <c:majorTickMark val="in"/>
        <c:tickLblPos val="nextTo"/>
        <c:spPr>
          <a:noFill/>
          <a:ln>
            <a:solidFill>
              <a:schemeClr val="bg1">
                <a:lumMod val="65000"/>
              </a:schemeClr>
            </a:solidFill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98847104"/>
        <c:crosses val="autoZero"/>
        <c:crossBetween val="between"/>
      </c:valAx>
      <c:spPr>
        <a:noFill/>
        <a:ln>
          <a:solidFill>
            <a:schemeClr val="bg1">
              <a:lumMod val="65000"/>
            </a:schemeClr>
          </a:solidFill>
        </a:ln>
        <a:effectLst/>
      </c:spPr>
    </c:plotArea>
    <c:plotVisOnly val="1"/>
    <c:dispBlanksAs val="gap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latin typeface="Arial Narrow" panose="020B0606020202030204" pitchFamily="34" charset="0"/>
        </a:defRPr>
      </a:pPr>
      <a:endParaRPr lang="en-US"/>
    </a:p>
  </c:txPr>
  <c:externalData r:id="rId2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6996499601258941"/>
          <c:y val="5.0925925925925923E-2"/>
          <c:w val="0.81088569219624163"/>
          <c:h val="0.70395986239582042"/>
        </c:manualLayout>
      </c:layout>
      <c:barChart>
        <c:barDir val="col"/>
        <c:grouping val="clustered"/>
        <c:ser>
          <c:idx val="0"/>
          <c:order val="0"/>
          <c:tx>
            <c:v>wage bill</c:v>
          </c:tx>
          <c:spPr>
            <a:solidFill>
              <a:schemeClr val="accent1"/>
            </a:solidFill>
            <a:ln>
              <a:noFill/>
            </a:ln>
            <a:effectLst/>
          </c:spPr>
          <c:dPt>
            <c:idx val="7"/>
            <c:spPr>
              <a:solidFill>
                <a:schemeClr val="accent2"/>
              </a:solidFill>
              <a:ln>
                <a:noFill/>
              </a:ln>
              <a:effectLst/>
            </c:spPr>
          </c:dPt>
          <c:cat>
            <c:strRef>
              <c:f>'Wage bill'!$AE$46:$AE$53</c:f>
              <c:strCache>
                <c:ptCount val="8"/>
                <c:pt idx="0">
                  <c:v>Lesotho</c:v>
                </c:pt>
                <c:pt idx="1">
                  <c:v>Namibia</c:v>
                </c:pt>
                <c:pt idx="2">
                  <c:v>Swaziland</c:v>
                </c:pt>
                <c:pt idx="3">
                  <c:v>Botswana</c:v>
                </c:pt>
                <c:pt idx="4">
                  <c:v>Cabo Verde</c:v>
                </c:pt>
                <c:pt idx="5">
                  <c:v>Seychelles</c:v>
                </c:pt>
                <c:pt idx="6">
                  <c:v>Mauritius</c:v>
                </c:pt>
                <c:pt idx="7">
                  <c:v>OECD</c:v>
                </c:pt>
              </c:strCache>
            </c:strRef>
          </c:cat>
          <c:val>
            <c:numRef>
              <c:f>'Wage bill'!$AF$46:$AF$53</c:f>
              <c:numCache>
                <c:formatCode>General</c:formatCode>
                <c:ptCount val="8"/>
                <c:pt idx="0">
                  <c:v>21.64791262807573</c:v>
                </c:pt>
                <c:pt idx="1">
                  <c:v>13.744637588510468</c:v>
                </c:pt>
                <c:pt idx="2">
                  <c:v>12.432818141305768</c:v>
                </c:pt>
                <c:pt idx="3">
                  <c:v>12.054792686887559</c:v>
                </c:pt>
                <c:pt idx="4">
                  <c:v>10.953430590038346</c:v>
                </c:pt>
                <c:pt idx="5">
                  <c:v>6.778757777502638</c:v>
                </c:pt>
                <c:pt idx="6">
                  <c:v>6.2231679613737789</c:v>
                </c:pt>
                <c:pt idx="7">
                  <c:v>10.23608723480317</c:v>
                </c:pt>
              </c:numCache>
            </c:numRef>
          </c:val>
        </c:ser>
        <c:gapWidth val="75"/>
        <c:overlap val="-27"/>
        <c:axId val="199031808"/>
        <c:axId val="199181056"/>
      </c:barChart>
      <c:catAx>
        <c:axId val="199031808"/>
        <c:scaling>
          <c:orientation val="minMax"/>
        </c:scaling>
        <c:axPos val="b"/>
        <c:numFmt formatCode="General" sourceLinked="1"/>
        <c:majorTickMark val="in"/>
        <c:tickLblPos val="nextTo"/>
        <c:spPr>
          <a:noFill/>
          <a:ln w="9525" cap="flat" cmpd="sng" algn="ctr">
            <a:solidFill>
              <a:schemeClr val="bg1">
                <a:lumMod val="6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n-US"/>
          </a:p>
        </c:txPr>
        <c:crossAx val="199181056"/>
        <c:crosses val="autoZero"/>
        <c:auto val="1"/>
        <c:lblAlgn val="ctr"/>
        <c:lblOffset val="100"/>
        <c:tickLblSkip val="1"/>
      </c:catAx>
      <c:valAx>
        <c:axId val="199181056"/>
        <c:scaling>
          <c:orientation val="minMax"/>
        </c:scaling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r>
                  <a:rPr lang="en-US">
                    <a:solidFill>
                      <a:schemeClr val="tx1"/>
                    </a:solidFill>
                  </a:rPr>
                  <a:t>Percent of GDP</a:t>
                </a:r>
              </a:p>
            </c:rich>
          </c:tx>
          <c:layout>
            <c:manualLayout>
              <c:xMode val="edge"/>
              <c:yMode val="edge"/>
              <c:x val="5.5555555555555558E-3"/>
              <c:y val="0.34379629629629627"/>
            </c:manualLayout>
          </c:layout>
          <c:spPr>
            <a:noFill/>
            <a:ln>
              <a:noFill/>
            </a:ln>
            <a:effectLst/>
          </c:spPr>
        </c:title>
        <c:numFmt formatCode="0" sourceLinked="0"/>
        <c:majorTickMark val="in"/>
        <c:tickLblPos val="nextTo"/>
        <c:spPr>
          <a:noFill/>
          <a:ln>
            <a:solidFill>
              <a:schemeClr val="bg1">
                <a:lumMod val="6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n-US"/>
          </a:p>
        </c:txPr>
        <c:crossAx val="199031808"/>
        <c:crosses val="autoZero"/>
        <c:crossBetween val="between"/>
      </c:valAx>
      <c:spPr>
        <a:noFill/>
        <a:ln>
          <a:solidFill>
            <a:schemeClr val="bg1">
              <a:lumMod val="65000"/>
            </a:schemeClr>
          </a:solidFill>
        </a:ln>
        <a:effectLst/>
      </c:spPr>
    </c:plotArea>
    <c:plotVisOnly val="1"/>
    <c:dispBlanksAs val="gap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latin typeface="Arial Narrow" panose="020B0606020202030204" pitchFamily="34" charset="0"/>
        </a:defRPr>
      </a:pPr>
      <a:endParaRPr lang="en-US"/>
    </a:p>
  </c:txPr>
  <c:externalData r:id="rId2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plotArea>
      <c:layout/>
      <c:barChart>
        <c:barDir val="col"/>
        <c:grouping val="clustered"/>
        <c:ser>
          <c:idx val="0"/>
          <c:order val="0"/>
          <c:spPr>
            <a:solidFill>
              <a:srgbClr val="C00000"/>
            </a:solidFill>
            <a:ln>
              <a:solidFill>
                <a:schemeClr val="bg1">
                  <a:lumMod val="65000"/>
                  <a:alpha val="98000"/>
                </a:schemeClr>
              </a:solidFill>
            </a:ln>
            <a:effectLst/>
          </c:spPr>
          <c:dPt>
            <c:idx val="5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bg1">
                    <a:lumMod val="65000"/>
                    <a:alpha val="98000"/>
                  </a:schemeClr>
                </a:solidFill>
              </a:ln>
              <a:effectLst/>
            </c:spPr>
          </c:dPt>
          <c:cat>
            <c:strRef>
              <c:f>'data for SR panel'!$H$1:$H$6</c:f>
              <c:strCache>
                <c:ptCount val="6"/>
                <c:pt idx="0">
                  <c:v>Seychelles</c:v>
                </c:pt>
                <c:pt idx="1">
                  <c:v>Namibia</c:v>
                </c:pt>
                <c:pt idx="2">
                  <c:v>Cabo Verde </c:v>
                </c:pt>
                <c:pt idx="3">
                  <c:v>Botswana</c:v>
                </c:pt>
                <c:pt idx="4">
                  <c:v>Mauritius</c:v>
                </c:pt>
                <c:pt idx="5">
                  <c:v>OECD</c:v>
                </c:pt>
              </c:strCache>
            </c:strRef>
          </c:cat>
          <c:val>
            <c:numRef>
              <c:f>'data for SR panel'!$I$1:$I$6</c:f>
              <c:numCache>
                <c:formatCode>General</c:formatCode>
                <c:ptCount val="6"/>
                <c:pt idx="0">
                  <c:v>29.187703377408322</c:v>
                </c:pt>
                <c:pt idx="1">
                  <c:v>20.916666666666668</c:v>
                </c:pt>
                <c:pt idx="2">
                  <c:v>18.600000000000001</c:v>
                </c:pt>
                <c:pt idx="3">
                  <c:v>16.258213800945761</c:v>
                </c:pt>
                <c:pt idx="4">
                  <c:v>14.018689836559806</c:v>
                </c:pt>
                <c:pt idx="5">
                  <c:v>19.894780275037643</c:v>
                </c:pt>
              </c:numCache>
            </c:numRef>
          </c:val>
        </c:ser>
        <c:gapWidth val="219"/>
        <c:overlap val="-27"/>
        <c:axId val="199308032"/>
        <c:axId val="199309568"/>
      </c:barChart>
      <c:catAx>
        <c:axId val="199308032"/>
        <c:scaling>
          <c:orientation val="minMax"/>
        </c:scaling>
        <c:axPos val="b"/>
        <c:numFmt formatCode="General" sourceLinked="1"/>
        <c:majorTickMark val="in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99309568"/>
        <c:crosses val="autoZero"/>
        <c:auto val="1"/>
        <c:lblAlgn val="ctr"/>
        <c:lblOffset val="100"/>
      </c:catAx>
      <c:valAx>
        <c:axId val="199309568"/>
        <c:scaling>
          <c:orientation val="minMax"/>
        </c:scaling>
        <c:axPos val="l"/>
        <c:title>
          <c:tx>
            <c:rich>
              <a:bodyPr rot="-5400000" vert="horz"/>
              <a:lstStyle/>
              <a:p>
                <a:pPr>
                  <a:defRPr b="0"/>
                </a:pPr>
                <a:r>
                  <a:rPr lang="en-US" b="0"/>
                  <a:t>Percent of total</a:t>
                </a:r>
              </a:p>
            </c:rich>
          </c:tx>
          <c:layout>
            <c:manualLayout>
              <c:xMode val="edge"/>
              <c:yMode val="edge"/>
              <c:x val="1.4765597877660401E-2"/>
              <c:y val="0.32839895013123382"/>
            </c:manualLayout>
          </c:layout>
          <c:spPr>
            <a:noFill/>
            <a:ln>
              <a:noFill/>
            </a:ln>
            <a:effectLst/>
          </c:spPr>
        </c:title>
        <c:numFmt formatCode="General" sourceLinked="1"/>
        <c:majorTickMark val="in"/>
        <c:tickLblPos val="nextTo"/>
        <c:spPr>
          <a:noFill/>
          <a:ln>
            <a:solidFill>
              <a:schemeClr val="bg1">
                <a:lumMod val="65000"/>
              </a:schemeClr>
            </a:solidFill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99308032"/>
        <c:crosses val="autoZero"/>
        <c:crossBetween val="between"/>
      </c:valAx>
      <c:spPr>
        <a:noFill/>
        <a:ln>
          <a:solidFill>
            <a:schemeClr val="bg1">
              <a:lumMod val="65000"/>
            </a:schemeClr>
          </a:solidFill>
        </a:ln>
        <a:effectLst/>
      </c:spPr>
    </c:plotArea>
    <c:plotVisOnly val="1"/>
    <c:dispBlanksAs val="gap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latin typeface="Arial Narrow" panose="020B0606020202030204" pitchFamily="34" charset="0"/>
        </a:defRPr>
      </a:pPr>
      <a:endParaRPr lang="en-US"/>
    </a:p>
  </c:txPr>
  <c:externalData r:id="rId1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/>
          <a:lstStyle/>
          <a:p>
            <a:pPr>
              <a:defRPr>
                <a:solidFill>
                  <a:srgbClr val="4B82AD"/>
                </a:solidFill>
              </a:defRPr>
            </a:pPr>
            <a:r>
              <a:rPr lang="en-US" dirty="0">
                <a:solidFill>
                  <a:srgbClr val="4B82AD"/>
                </a:solidFill>
              </a:rPr>
              <a:t>Government Capital Stock</a:t>
            </a:r>
          </a:p>
          <a:p>
            <a:pPr>
              <a:defRPr>
                <a:solidFill>
                  <a:srgbClr val="4B82AD"/>
                </a:solidFill>
              </a:defRPr>
            </a:pPr>
            <a:r>
              <a:rPr lang="en-US" b="0" dirty="0">
                <a:solidFill>
                  <a:srgbClr val="4B82AD"/>
                </a:solidFill>
              </a:rPr>
              <a:t>(percent</a:t>
            </a:r>
            <a:r>
              <a:rPr lang="en-US" b="0" baseline="0" dirty="0">
                <a:solidFill>
                  <a:srgbClr val="4B82AD"/>
                </a:solidFill>
              </a:rPr>
              <a:t> of GDP)</a:t>
            </a:r>
            <a:endParaRPr lang="en-US" b="0" dirty="0">
              <a:solidFill>
                <a:srgbClr val="4B82AD"/>
              </a:solidFill>
            </a:endParaRPr>
          </a:p>
        </c:rich>
      </c:tx>
      <c:layout>
        <c:manualLayout>
          <c:xMode val="edge"/>
          <c:yMode val="edge"/>
          <c:x val="0.32932916667665496"/>
          <c:y val="2.7777777777778258E-2"/>
        </c:manualLayout>
      </c:layout>
      <c:overlay val="1"/>
    </c:title>
    <c:plotArea>
      <c:layout>
        <c:manualLayout>
          <c:layoutTarget val="inner"/>
          <c:xMode val="edge"/>
          <c:yMode val="edge"/>
          <c:x val="5.8785958005249363E-2"/>
          <c:y val="4.6783625730994163E-2"/>
          <c:w val="0.82259238845144356"/>
          <c:h val="0.89490284109222817"/>
        </c:manualLayout>
      </c:layout>
      <c:barChart>
        <c:barDir val="col"/>
        <c:grouping val="clustered"/>
        <c:ser>
          <c:idx val="0"/>
          <c:order val="0"/>
          <c:tx>
            <c:strRef>
              <c:f>'Capital Stock_GDP'!$K$50</c:f>
              <c:strCache>
                <c:ptCount val="1"/>
                <c:pt idx="0">
                  <c:v>1996-2000</c:v>
                </c:pt>
              </c:strCache>
            </c:strRef>
          </c:tx>
          <c:cat>
            <c:strRef>
              <c:f>'Capital Stock_GDP'!$L$49:$S$49</c:f>
              <c:strCache>
                <c:ptCount val="8"/>
                <c:pt idx="0">
                  <c:v>Botswana</c:v>
                </c:pt>
                <c:pt idx="1">
                  <c:v>Cabo Verde</c:v>
                </c:pt>
                <c:pt idx="2">
                  <c:v>Lesotho</c:v>
                </c:pt>
                <c:pt idx="3">
                  <c:v>Mauritius</c:v>
                </c:pt>
                <c:pt idx="4">
                  <c:v>Namibia</c:v>
                </c:pt>
                <c:pt idx="5">
                  <c:v>Seychelles</c:v>
                </c:pt>
                <c:pt idx="6">
                  <c:v>Swaziland</c:v>
                </c:pt>
                <c:pt idx="7">
                  <c:v>SMICs Average</c:v>
                </c:pt>
              </c:strCache>
            </c:strRef>
          </c:cat>
          <c:val>
            <c:numRef>
              <c:f>'Capital Stock_GDP'!$L$50:$S$50</c:f>
              <c:numCache>
                <c:formatCode>0</c:formatCode>
                <c:ptCount val="8"/>
                <c:pt idx="0">
                  <c:v>125.97836</c:v>
                </c:pt>
                <c:pt idx="1">
                  <c:v>105.6292</c:v>
                </c:pt>
                <c:pt idx="2">
                  <c:v>280.50166000000002</c:v>
                </c:pt>
                <c:pt idx="3">
                  <c:v>74.122115999999949</c:v>
                </c:pt>
                <c:pt idx="4">
                  <c:v>124.54986000000002</c:v>
                </c:pt>
                <c:pt idx="5">
                  <c:v>144.86064000000007</c:v>
                </c:pt>
                <c:pt idx="6">
                  <c:v>196.21931999999998</c:v>
                </c:pt>
                <c:pt idx="7">
                  <c:v>150.26587942857046</c:v>
                </c:pt>
              </c:numCache>
            </c:numRef>
          </c:val>
        </c:ser>
        <c:ser>
          <c:idx val="1"/>
          <c:order val="1"/>
          <c:tx>
            <c:strRef>
              <c:f>'Capital Stock_GDP'!$K$51</c:f>
              <c:strCache>
                <c:ptCount val="1"/>
                <c:pt idx="0">
                  <c:v>2000-2005</c:v>
                </c:pt>
              </c:strCache>
            </c:strRef>
          </c:tx>
          <c:cat>
            <c:strRef>
              <c:f>'Capital Stock_GDP'!$L$49:$S$49</c:f>
              <c:strCache>
                <c:ptCount val="8"/>
                <c:pt idx="0">
                  <c:v>Botswana</c:v>
                </c:pt>
                <c:pt idx="1">
                  <c:v>Cabo Verde</c:v>
                </c:pt>
                <c:pt idx="2">
                  <c:v>Lesotho</c:v>
                </c:pt>
                <c:pt idx="3">
                  <c:v>Mauritius</c:v>
                </c:pt>
                <c:pt idx="4">
                  <c:v>Namibia</c:v>
                </c:pt>
                <c:pt idx="5">
                  <c:v>Seychelles</c:v>
                </c:pt>
                <c:pt idx="6">
                  <c:v>Swaziland</c:v>
                </c:pt>
                <c:pt idx="7">
                  <c:v>SMICs Average</c:v>
                </c:pt>
              </c:strCache>
            </c:strRef>
          </c:cat>
          <c:val>
            <c:numRef>
              <c:f>'Capital Stock_GDP'!$L$51:$S$51</c:f>
              <c:numCache>
                <c:formatCode>0</c:formatCode>
                <c:ptCount val="8"/>
                <c:pt idx="0">
                  <c:v>135.31786666666665</c:v>
                </c:pt>
                <c:pt idx="1">
                  <c:v>107.94245000000002</c:v>
                </c:pt>
                <c:pt idx="2">
                  <c:v>268.10688333333786</c:v>
                </c:pt>
                <c:pt idx="3">
                  <c:v>77.733510000000024</c:v>
                </c:pt>
                <c:pt idx="4">
                  <c:v>119.79398333333334</c:v>
                </c:pt>
                <c:pt idx="5">
                  <c:v>183.95521666666664</c:v>
                </c:pt>
                <c:pt idx="6">
                  <c:v>199.86366666666655</c:v>
                </c:pt>
                <c:pt idx="7">
                  <c:v>156.10193952380951</c:v>
                </c:pt>
              </c:numCache>
            </c:numRef>
          </c:val>
        </c:ser>
        <c:ser>
          <c:idx val="2"/>
          <c:order val="2"/>
          <c:tx>
            <c:strRef>
              <c:f>'Capital Stock_GDP'!$K$52</c:f>
              <c:strCache>
                <c:ptCount val="1"/>
                <c:pt idx="0">
                  <c:v>2006-2010</c:v>
                </c:pt>
              </c:strCache>
            </c:strRef>
          </c:tx>
          <c:cat>
            <c:strRef>
              <c:f>'Capital Stock_GDP'!$L$49:$S$49</c:f>
              <c:strCache>
                <c:ptCount val="8"/>
                <c:pt idx="0">
                  <c:v>Botswana</c:v>
                </c:pt>
                <c:pt idx="1">
                  <c:v>Cabo Verde</c:v>
                </c:pt>
                <c:pt idx="2">
                  <c:v>Lesotho</c:v>
                </c:pt>
                <c:pt idx="3">
                  <c:v>Mauritius</c:v>
                </c:pt>
                <c:pt idx="4">
                  <c:v>Namibia</c:v>
                </c:pt>
                <c:pt idx="5">
                  <c:v>Seychelles</c:v>
                </c:pt>
                <c:pt idx="6">
                  <c:v>Swaziland</c:v>
                </c:pt>
                <c:pt idx="7">
                  <c:v>SMICs Average</c:v>
                </c:pt>
              </c:strCache>
            </c:strRef>
          </c:cat>
          <c:val>
            <c:numRef>
              <c:f>'Capital Stock_GDP'!$L$52:$S$52</c:f>
              <c:numCache>
                <c:formatCode>0</c:formatCode>
                <c:ptCount val="8"/>
                <c:pt idx="0">
                  <c:v>141.22884000000047</c:v>
                </c:pt>
                <c:pt idx="1">
                  <c:v>118.88206</c:v>
                </c:pt>
                <c:pt idx="2">
                  <c:v>206.45916000000003</c:v>
                </c:pt>
                <c:pt idx="3">
                  <c:v>79.238230000000001</c:v>
                </c:pt>
                <c:pt idx="4">
                  <c:v>105.59850000000002</c:v>
                </c:pt>
                <c:pt idx="5">
                  <c:v>155.41924</c:v>
                </c:pt>
                <c:pt idx="6">
                  <c:v>213.23865999999998</c:v>
                </c:pt>
                <c:pt idx="7">
                  <c:v>145.7235271428562</c:v>
                </c:pt>
              </c:numCache>
            </c:numRef>
          </c:val>
        </c:ser>
        <c:ser>
          <c:idx val="5"/>
          <c:order val="3"/>
          <c:tx>
            <c:strRef>
              <c:f>'Capital Stock_GDP'!$K$53</c:f>
              <c:strCache>
                <c:ptCount val="1"/>
                <c:pt idx="0">
                  <c:v>2011-2014</c:v>
                </c:pt>
              </c:strCache>
            </c:strRef>
          </c:tx>
          <c:cat>
            <c:strRef>
              <c:f>'Capital Stock_GDP'!$L$49:$S$49</c:f>
              <c:strCache>
                <c:ptCount val="8"/>
                <c:pt idx="0">
                  <c:v>Botswana</c:v>
                </c:pt>
                <c:pt idx="1">
                  <c:v>Cabo Verde</c:v>
                </c:pt>
                <c:pt idx="2">
                  <c:v>Lesotho</c:v>
                </c:pt>
                <c:pt idx="3">
                  <c:v>Mauritius</c:v>
                </c:pt>
                <c:pt idx="4">
                  <c:v>Namibia</c:v>
                </c:pt>
                <c:pt idx="5">
                  <c:v>Seychelles</c:v>
                </c:pt>
                <c:pt idx="6">
                  <c:v>Swaziland</c:v>
                </c:pt>
                <c:pt idx="7">
                  <c:v>SMICs Average</c:v>
                </c:pt>
              </c:strCache>
            </c:strRef>
          </c:cat>
          <c:val>
            <c:numRef>
              <c:f>'Capital Stock_GDP'!$L$53:$S$53</c:f>
              <c:numCache>
                <c:formatCode>0</c:formatCode>
                <c:ptCount val="8"/>
                <c:pt idx="0">
                  <c:v>154.90792500000001</c:v>
                </c:pt>
                <c:pt idx="1">
                  <c:v>156.90267500000002</c:v>
                </c:pt>
                <c:pt idx="2">
                  <c:v>177.981875</c:v>
                </c:pt>
                <c:pt idx="3">
                  <c:v>76.170099999999948</c:v>
                </c:pt>
                <c:pt idx="4">
                  <c:v>111.42592499999999</c:v>
                </c:pt>
                <c:pt idx="5">
                  <c:v>129.40952499999995</c:v>
                </c:pt>
                <c:pt idx="6">
                  <c:v>188.4693</c:v>
                </c:pt>
                <c:pt idx="7">
                  <c:v>142.18104642857207</c:v>
                </c:pt>
              </c:numCache>
            </c:numRef>
          </c:val>
        </c:ser>
        <c:axId val="199471872"/>
        <c:axId val="199475584"/>
      </c:barChart>
      <c:catAx>
        <c:axId val="199471872"/>
        <c:scaling>
          <c:orientation val="minMax"/>
        </c:scaling>
        <c:axPos val="b"/>
        <c:numFmt formatCode="General" sourceLinked="0"/>
        <c:tickLblPos val="nextTo"/>
        <c:crossAx val="199475584"/>
        <c:crosses val="autoZero"/>
        <c:auto val="1"/>
        <c:lblAlgn val="ctr"/>
        <c:lblOffset val="100"/>
      </c:catAx>
      <c:valAx>
        <c:axId val="199475584"/>
        <c:scaling>
          <c:orientation val="minMax"/>
        </c:scaling>
        <c:axPos val="l"/>
        <c:numFmt formatCode="0" sourceLinked="1"/>
        <c:tickLblPos val="nextTo"/>
        <c:crossAx val="19947187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6995671593682369"/>
          <c:y val="2.4416773484709865E-2"/>
          <c:w val="0.18388934935764631"/>
          <c:h val="0.27674784837941768"/>
        </c:manualLayout>
      </c:layout>
    </c:legend>
    <c:plotVisOnly val="1"/>
    <c:dispBlanksAs val="gap"/>
  </c:chart>
  <c:txPr>
    <a:bodyPr/>
    <a:lstStyle/>
    <a:p>
      <a:pPr>
        <a:defRPr sz="900">
          <a:latin typeface="Segoe UI" pitchFamily="34" charset="0"/>
          <a:ea typeface="Segoe UI" pitchFamily="34" charset="0"/>
          <a:cs typeface="Segoe UI" pitchFamily="34" charset="0"/>
        </a:defRPr>
      </a:pPr>
      <a:endParaRPr lang="en-US"/>
    </a:p>
  </c:txPr>
  <c:externalData r:id="rId1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plotArea>
      <c:layout>
        <c:manualLayout>
          <c:layoutTarget val="inner"/>
          <c:xMode val="edge"/>
          <c:yMode val="edge"/>
          <c:x val="0.14433442694663171"/>
          <c:y val="2.6685893914423563E-2"/>
          <c:w val="0.82379742115865162"/>
          <c:h val="0.81576123228353892"/>
        </c:manualLayout>
      </c:layout>
      <c:scatterChart>
        <c:scatterStyle val="lineMarker"/>
        <c:ser>
          <c:idx val="1"/>
          <c:order val="0"/>
          <c:spPr>
            <a:ln w="28575">
              <a:noFill/>
            </a:ln>
          </c:spPr>
          <c:marker>
            <c:symbol val="circle"/>
            <c:size val="7"/>
            <c:spPr>
              <a:solidFill>
                <a:srgbClr val="4B82AD"/>
              </a:solidFill>
              <a:ln>
                <a:noFill/>
              </a:ln>
            </c:spPr>
          </c:marker>
          <c:xVal>
            <c:numRef>
              <c:f>'Public Inv vs Quality'!$BL$3:$BL$35</c:f>
              <c:numCache>
                <c:formatCode>General</c:formatCode>
                <c:ptCount val="33"/>
                <c:pt idx="0">
                  <c:v>11.476198950208454</c:v>
                </c:pt>
                <c:pt idx="1">
                  <c:v>6.5537159992282845</c:v>
                </c:pt>
                <c:pt idx="3">
                  <c:v>7.9143313594051286</c:v>
                </c:pt>
                <c:pt idx="4">
                  <c:v>8.5244534748598699</c:v>
                </c:pt>
                <c:pt idx="5">
                  <c:v>4.6030552879281768</c:v>
                </c:pt>
                <c:pt idx="7">
                  <c:v>8.5876597159403296</c:v>
                </c:pt>
                <c:pt idx="8">
                  <c:v>3.7350369426242711</c:v>
                </c:pt>
                <c:pt idx="9">
                  <c:v>17.364031947155226</c:v>
                </c:pt>
                <c:pt idx="10">
                  <c:v>10.32375015066232</c:v>
                </c:pt>
                <c:pt idx="11">
                  <c:v>7.8128144816143763</c:v>
                </c:pt>
                <c:pt idx="12">
                  <c:v>6.3290193607969245</c:v>
                </c:pt>
                <c:pt idx="13">
                  <c:v>7.5558057647965455</c:v>
                </c:pt>
                <c:pt idx="14">
                  <c:v>4.9457961140069804</c:v>
                </c:pt>
                <c:pt idx="16">
                  <c:v>5.6066347075420486</c:v>
                </c:pt>
                <c:pt idx="17">
                  <c:v>8.6620351924169547</c:v>
                </c:pt>
                <c:pt idx="18">
                  <c:v>7.7749409551317754</c:v>
                </c:pt>
                <c:pt idx="20">
                  <c:v>13.832516106739472</c:v>
                </c:pt>
                <c:pt idx="22">
                  <c:v>1.9504199710363805</c:v>
                </c:pt>
                <c:pt idx="23">
                  <c:v>11.959568430218885</c:v>
                </c:pt>
                <c:pt idx="24">
                  <c:v>6.3243970109550247</c:v>
                </c:pt>
                <c:pt idx="26">
                  <c:v>6.5224911351101094</c:v>
                </c:pt>
                <c:pt idx="27">
                  <c:v>3.1623859923134057</c:v>
                </c:pt>
                <c:pt idx="29">
                  <c:v>7.9863045764303076</c:v>
                </c:pt>
                <c:pt idx="30">
                  <c:v>5.2345667041642514</c:v>
                </c:pt>
                <c:pt idx="31">
                  <c:v>3.9168163106663729</c:v>
                </c:pt>
                <c:pt idx="32">
                  <c:v>3.3119208487080862</c:v>
                </c:pt>
              </c:numCache>
            </c:numRef>
          </c:xVal>
          <c:yVal>
            <c:numRef>
              <c:f>'Public Inv vs Quality'!$BK$3:$BK$35</c:f>
              <c:numCache>
                <c:formatCode>General</c:formatCode>
                <c:ptCount val="33"/>
                <c:pt idx="0">
                  <c:v>1.501278304110332E-2</c:v>
                </c:pt>
                <c:pt idx="1">
                  <c:v>0.39477047671818538</c:v>
                </c:pt>
                <c:pt idx="3">
                  <c:v>0.21929248556827968</c:v>
                </c:pt>
                <c:pt idx="4">
                  <c:v>0.24059931216407274</c:v>
                </c:pt>
                <c:pt idx="5">
                  <c:v>0.45059660686171477</c:v>
                </c:pt>
                <c:pt idx="7">
                  <c:v>0.28754818131325466</c:v>
                </c:pt>
                <c:pt idx="8">
                  <c:v>-0.13947108763611171</c:v>
                </c:pt>
                <c:pt idx="9">
                  <c:v>0.41202055665240911</c:v>
                </c:pt>
                <c:pt idx="10">
                  <c:v>6.2367779854925975E-2</c:v>
                </c:pt>
                <c:pt idx="11">
                  <c:v>0.7866930519176325</c:v>
                </c:pt>
                <c:pt idx="12">
                  <c:v>-2.5759977950784812E-2</c:v>
                </c:pt>
                <c:pt idx="13">
                  <c:v>-6.335173691507491E-2</c:v>
                </c:pt>
                <c:pt idx="14">
                  <c:v>0.52514400157859364</c:v>
                </c:pt>
                <c:pt idx="16">
                  <c:v>0.13778484554450279</c:v>
                </c:pt>
                <c:pt idx="17">
                  <c:v>3.8202588127773246E-2</c:v>
                </c:pt>
                <c:pt idx="18">
                  <c:v>0.41414584079480632</c:v>
                </c:pt>
                <c:pt idx="20">
                  <c:v>0.11884507590143679</c:v>
                </c:pt>
                <c:pt idx="22">
                  <c:v>-0.18071396821436242</c:v>
                </c:pt>
                <c:pt idx="23">
                  <c:v>0.16177046615971236</c:v>
                </c:pt>
                <c:pt idx="24">
                  <c:v>0.15730963076695842</c:v>
                </c:pt>
                <c:pt idx="26">
                  <c:v>2.0939668449709833E-2</c:v>
                </c:pt>
                <c:pt idx="27">
                  <c:v>-0.26523904614584914</c:v>
                </c:pt>
                <c:pt idx="29">
                  <c:v>-0.32253521116378137</c:v>
                </c:pt>
                <c:pt idx="30">
                  <c:v>0.11437270590611591</c:v>
                </c:pt>
                <c:pt idx="31">
                  <c:v>0.34834959528876563</c:v>
                </c:pt>
                <c:pt idx="32">
                  <c:v>-7.5978230001132518E-2</c:v>
                </c:pt>
              </c:numCache>
            </c:numRef>
          </c:yVal>
        </c:ser>
        <c:ser>
          <c:idx val="0"/>
          <c:order val="1"/>
          <c:spPr>
            <a:ln w="28575">
              <a:noFill/>
            </a:ln>
          </c:spPr>
          <c:marker>
            <c:symbol val="diamond"/>
            <c:size val="8"/>
            <c:spPr>
              <a:solidFill>
                <a:srgbClr val="C00000"/>
              </a:solidFill>
              <a:ln>
                <a:noFill/>
              </a:ln>
            </c:spPr>
          </c:marker>
          <c:dLbls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/>
                      <a:t>BWA</a:t>
                    </a:r>
                  </a:p>
                </c:rich>
              </c:tx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en-US" dirty="0"/>
                      <a:t>CPV</a:t>
                    </a:r>
                  </a:p>
                </c:rich>
              </c:tx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15"/>
              <c:layout/>
              <c:tx>
                <c:rich>
                  <a:bodyPr/>
                  <a:lstStyle/>
                  <a:p>
                    <a:r>
                      <a:rPr lang="en-US" dirty="0"/>
                      <a:t>LSO</a:t>
                    </a:r>
                  </a:p>
                </c:rich>
              </c:tx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19"/>
              <c:layout>
                <c:manualLayout>
                  <c:x val="-3.1214561027416393E-3"/>
                  <c:y val="-2.7210884353741477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MUS</a:t>
                    </a:r>
                  </a:p>
                </c:rich>
              </c:tx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21"/>
              <c:layout>
                <c:manualLayout>
                  <c:x val="-6.2429122054832534E-3"/>
                  <c:y val="2.7210884353741477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NMB</a:t>
                    </a:r>
                  </a:p>
                </c:rich>
              </c:tx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25"/>
              <c:layout/>
              <c:tx>
                <c:rich>
                  <a:bodyPr/>
                  <a:lstStyle/>
                  <a:p>
                    <a:r>
                      <a:rPr lang="en-US" dirty="0"/>
                      <a:t>SYC</a:t>
                    </a:r>
                  </a:p>
                </c:rich>
              </c:tx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28"/>
              <c:layout/>
              <c:tx>
                <c:rich>
                  <a:bodyPr/>
                  <a:lstStyle/>
                  <a:p>
                    <a:r>
                      <a:rPr lang="en-US" dirty="0"/>
                      <a:t>SWZ</a:t>
                    </a:r>
                  </a:p>
                </c:rich>
              </c:tx>
              <c:showVal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trendline>
            <c:trendlineType val="linear"/>
          </c:trendline>
          <c:trendline>
            <c:spPr>
              <a:ln>
                <a:solidFill>
                  <a:srgbClr val="FF0000"/>
                </a:solidFill>
              </a:ln>
            </c:spPr>
            <c:trendlineType val="linear"/>
          </c:trendline>
          <c:xVal>
            <c:numRef>
              <c:f>'Public Inv vs Quality'!$BO$3:$BO$35</c:f>
              <c:numCache>
                <c:formatCode>General</c:formatCode>
                <c:ptCount val="33"/>
                <c:pt idx="2">
                  <c:v>10.409481536051976</c:v>
                </c:pt>
                <c:pt idx="6">
                  <c:v>12.674839427786894</c:v>
                </c:pt>
                <c:pt idx="15">
                  <c:v>11.897966233655024</c:v>
                </c:pt>
                <c:pt idx="19">
                  <c:v>5.7272014465096825</c:v>
                </c:pt>
                <c:pt idx="21">
                  <c:v>6.8276793509104845</c:v>
                </c:pt>
                <c:pt idx="25">
                  <c:v>9.915737934548174</c:v>
                </c:pt>
                <c:pt idx="28">
                  <c:v>3.898796889459974</c:v>
                </c:pt>
              </c:numCache>
            </c:numRef>
          </c:xVal>
          <c:yVal>
            <c:numRef>
              <c:f>'Public Inv vs Quality'!$BN$3:$BN$35</c:f>
              <c:numCache>
                <c:formatCode>General</c:formatCode>
                <c:ptCount val="33"/>
                <c:pt idx="2">
                  <c:v>6.4650932732942423E-2</c:v>
                </c:pt>
                <c:pt idx="6">
                  <c:v>2.2328132223314891E-2</c:v>
                </c:pt>
                <c:pt idx="15">
                  <c:v>0.35805919032036648</c:v>
                </c:pt>
                <c:pt idx="19">
                  <c:v>0.24770454740140879</c:v>
                </c:pt>
                <c:pt idx="21">
                  <c:v>0.10701282006622546</c:v>
                </c:pt>
                <c:pt idx="25">
                  <c:v>-3.2191968086759642E-2</c:v>
                </c:pt>
                <c:pt idx="28">
                  <c:v>-2.0074113222477126E-3</c:v>
                </c:pt>
              </c:numCache>
            </c:numRef>
          </c:yVal>
        </c:ser>
        <c:axId val="199121536"/>
        <c:axId val="199361280"/>
      </c:scatterChart>
      <c:valAx>
        <c:axId val="199121536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Average public investment (percent of GDP)</a:t>
                </a:r>
              </a:p>
            </c:rich>
          </c:tx>
          <c:layout/>
        </c:title>
        <c:numFmt formatCode="General" sourceLinked="1"/>
        <c:majorTickMark val="in"/>
        <c:tickLblPos val="nextTo"/>
        <c:crossAx val="199361280"/>
        <c:crossesAt val="-2"/>
        <c:crossBetween val="midCat"/>
      </c:valAx>
      <c:valAx>
        <c:axId val="199361280"/>
        <c:scaling>
          <c:orientation val="minMax"/>
        </c:scaling>
        <c:axPos val="l"/>
        <c:title>
          <c:tx>
            <c:rich>
              <a:bodyPr rot="-5400000" vert="horz"/>
              <a:lstStyle/>
              <a:p>
                <a:pPr>
                  <a:defRPr sz="1100" b="0" i="0"/>
                </a:pPr>
                <a:r>
                  <a:rPr lang="en-US" sz="1100" b="0" i="0" dirty="0"/>
                  <a:t>Change in quality of infrastructure score (1-7)</a:t>
                </a:r>
              </a:p>
            </c:rich>
          </c:tx>
          <c:layout>
            <c:manualLayout>
              <c:xMode val="edge"/>
              <c:yMode val="edge"/>
              <c:x val="5.5555555555555558E-3"/>
              <c:y val="3.5444973448086475E-2"/>
            </c:manualLayout>
          </c:layout>
        </c:title>
        <c:numFmt formatCode="#,##0.0" sourceLinked="0"/>
        <c:majorTickMark val="in"/>
        <c:tickLblPos val="nextTo"/>
        <c:crossAx val="199121536"/>
        <c:crosses val="autoZero"/>
        <c:crossBetween val="midCat"/>
      </c:valAx>
      <c:spPr>
        <a:noFill/>
        <a:ln w="25400">
          <a:solidFill>
            <a:schemeClr val="bg1">
              <a:lumMod val="65000"/>
            </a:schemeClr>
          </a:solidFill>
        </a:ln>
      </c:spPr>
    </c:plotArea>
    <c:plotVisOnly val="1"/>
    <c:dispBlanksAs val="gap"/>
  </c:chart>
  <c:spPr>
    <a:ln>
      <a:noFill/>
    </a:ln>
  </c:spPr>
  <c:txPr>
    <a:bodyPr/>
    <a:lstStyle/>
    <a:p>
      <a:pPr>
        <a:defRPr sz="1200">
          <a:latin typeface="Arial Narrow" pitchFamily="34" charset="0"/>
        </a:defRPr>
      </a:pPr>
      <a:endParaRPr lang="en-US"/>
    </a:p>
  </c:txPr>
  <c:externalData r:id="rId1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lrMapOvr bg1="lt1" tx1="dk1" bg2="lt2" tx2="dk2" accent1="accent1" accent2="accent2" accent3="accent3" accent4="accent4" accent5="accent5" accent6="accent6" hlink="hlink" folHlink="folHlink"/>
  <c:chart>
    <c:plotArea>
      <c:layout>
        <c:manualLayout>
          <c:layoutTarget val="inner"/>
          <c:xMode val="edge"/>
          <c:yMode val="edge"/>
          <c:x val="0.14171957020997375"/>
          <c:y val="0.10669199594570702"/>
          <c:w val="0.8187625082020995"/>
          <c:h val="0.80852404260374244"/>
        </c:manualLayout>
      </c:layout>
      <c:barChart>
        <c:barDir val="col"/>
        <c:grouping val="clustered"/>
        <c:ser>
          <c:idx val="0"/>
          <c:order val="0"/>
          <c:spPr>
            <a:solidFill>
              <a:srgbClr val="4F81BD"/>
            </a:solidFill>
            <a:ln w="3175" cmpd="sng">
              <a:noFill/>
              <a:prstDash val="solid"/>
            </a:ln>
          </c:spPr>
          <c:cat>
            <c:strRef>
              <c:f>'Relevant Data'!$A$12:$A$19</c:f>
              <c:strCache>
                <c:ptCount val="8"/>
                <c:pt idx="0">
                  <c:v>OECD</c:v>
                </c:pt>
                <c:pt idx="1">
                  <c:v>Cabo Verde</c:v>
                </c:pt>
                <c:pt idx="2">
                  <c:v>Seychelles</c:v>
                </c:pt>
                <c:pt idx="3">
                  <c:v>Mauritius</c:v>
                </c:pt>
                <c:pt idx="4">
                  <c:v>Namibia</c:v>
                </c:pt>
                <c:pt idx="5">
                  <c:v>Botswana</c:v>
                </c:pt>
                <c:pt idx="6">
                  <c:v>Swaziland</c:v>
                </c:pt>
                <c:pt idx="7">
                  <c:v>Lesotho</c:v>
                </c:pt>
              </c:strCache>
            </c:strRef>
          </c:cat>
          <c:val>
            <c:numRef>
              <c:f>'Relevant Data'!$B$12:$B$19</c:f>
              <c:numCache>
                <c:formatCode>General</c:formatCode>
                <c:ptCount val="8"/>
                <c:pt idx="0">
                  <c:v>80.157470077747789</c:v>
                </c:pt>
                <c:pt idx="1">
                  <c:v>73.3</c:v>
                </c:pt>
                <c:pt idx="2">
                  <c:v>73.099999999999994</c:v>
                </c:pt>
                <c:pt idx="3">
                  <c:v>74.400000000000006</c:v>
                </c:pt>
                <c:pt idx="4">
                  <c:v>64.8</c:v>
                </c:pt>
                <c:pt idx="5">
                  <c:v>64.5</c:v>
                </c:pt>
                <c:pt idx="6">
                  <c:v>49</c:v>
                </c:pt>
                <c:pt idx="7">
                  <c:v>49.8</c:v>
                </c:pt>
              </c:numCache>
            </c:numRef>
          </c:val>
        </c:ser>
        <c:gapWidth val="20"/>
        <c:axId val="217234816"/>
        <c:axId val="219165824"/>
      </c:barChart>
      <c:catAx>
        <c:axId val="217234816"/>
        <c:scaling>
          <c:orientation val="minMax"/>
        </c:scaling>
        <c:axPos val="b"/>
        <c:numFmt formatCode="General" sourceLinked="1"/>
        <c:majorTickMark val="in"/>
        <c:tickLblPos val="low"/>
        <c:spPr>
          <a:ln w="12700" cmpd="sng">
            <a:solidFill>
              <a:srgbClr val="B3B3B3"/>
            </a:solidFill>
            <a:prstDash val="solid"/>
          </a:ln>
        </c:spPr>
        <c:txPr>
          <a:bodyPr rot="0" vert="horz"/>
          <a:lstStyle/>
          <a:p>
            <a:pPr>
              <a:defRPr sz="900"/>
            </a:pPr>
            <a:endParaRPr lang="en-US"/>
          </a:p>
        </c:txPr>
        <c:crossAx val="219165824"/>
        <c:crosses val="autoZero"/>
        <c:auto val="1"/>
        <c:lblAlgn val="ctr"/>
        <c:lblOffset val="100"/>
        <c:tickMarkSkip val="1"/>
      </c:catAx>
      <c:valAx>
        <c:axId val="219165824"/>
        <c:scaling>
          <c:orientation val="minMax"/>
        </c:scaling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Years</a:t>
                </a:r>
              </a:p>
            </c:rich>
          </c:tx>
          <c:layout>
            <c:manualLayout>
              <c:xMode val="edge"/>
              <c:yMode val="edge"/>
              <c:x val="1.1092640808892208E-2"/>
              <c:y val="0.41590369393395604"/>
            </c:manualLayout>
          </c:layout>
        </c:title>
        <c:numFmt formatCode="General" sourceLinked="0"/>
        <c:majorTickMark val="in"/>
        <c:tickLblPos val="nextTo"/>
        <c:spPr>
          <a:ln w="12700" cmpd="sng">
            <a:solidFill>
              <a:srgbClr val="B3B3B3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217234816"/>
        <c:crosses val="autoZero"/>
        <c:crossBetween val="between"/>
      </c:valAx>
      <c:spPr>
        <a:noFill/>
        <a:ln w="12700" cmpd="sng">
          <a:solidFill>
            <a:srgbClr val="B3B3B3"/>
          </a:solidFill>
        </a:ln>
      </c:spPr>
    </c:plotArea>
    <c:plotVisOnly val="1"/>
    <c:dispBlanksAs val="span"/>
  </c:chart>
  <c:spPr>
    <a:noFill/>
    <a:ln w="9525">
      <a:noFill/>
    </a:ln>
  </c:spPr>
  <c:txPr>
    <a:bodyPr/>
    <a:lstStyle/>
    <a:p>
      <a:pPr>
        <a:defRPr sz="1400" b="0" i="0" u="none" strike="noStrike" baseline="0">
          <a:solidFill>
            <a:srgbClr val="000000"/>
          </a:solidFill>
          <a:latin typeface="Arial Narrow" panose="020B0606020202030204" pitchFamily="34" charset="0"/>
          <a:ea typeface="Frutiger LT Std 45 Light"/>
          <a:cs typeface="Segoe UI" pitchFamily="34" charset="0"/>
        </a:defRPr>
      </a:pPr>
      <a:endParaRPr lang="en-US"/>
    </a:p>
  </c:txPr>
  <c:externalData r:id="rId2"/>
  <c:userShapes r:id="rId3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lrMapOvr bg1="lt1" tx1="dk1" bg2="lt2" tx2="dk2" accent1="accent1" accent2="accent2" accent3="accent3" accent4="accent4" accent5="accent5" accent6="accent6" hlink="hlink" folHlink="folHlink"/>
  <c:chart>
    <c:plotArea>
      <c:layout>
        <c:manualLayout>
          <c:layoutTarget val="inner"/>
          <c:xMode val="edge"/>
          <c:yMode val="edge"/>
          <c:x val="0.14664900978286852"/>
          <c:y val="0.11035020728938644"/>
          <c:w val="0.81822357432593651"/>
          <c:h val="0.80488471789807636"/>
        </c:manualLayout>
      </c:layout>
      <c:barChart>
        <c:barDir val="col"/>
        <c:grouping val="clustered"/>
        <c:ser>
          <c:idx val="0"/>
          <c:order val="0"/>
          <c:cat>
            <c:strRef>
              <c:f>'Relevant Data'!$D$2:$D$8</c:f>
              <c:strCache>
                <c:ptCount val="7"/>
                <c:pt idx="0">
                  <c:v>OECD</c:v>
                </c:pt>
                <c:pt idx="1">
                  <c:v>Botswana</c:v>
                </c:pt>
                <c:pt idx="2">
                  <c:v>Seychelles</c:v>
                </c:pt>
                <c:pt idx="3">
                  <c:v>Mauritius</c:v>
                </c:pt>
                <c:pt idx="4">
                  <c:v>Namibia</c:v>
                </c:pt>
                <c:pt idx="5">
                  <c:v>Swaziland</c:v>
                </c:pt>
                <c:pt idx="6">
                  <c:v>Lesotho</c:v>
                </c:pt>
              </c:strCache>
            </c:strRef>
          </c:cat>
          <c:val>
            <c:numRef>
              <c:f>'Relevant Data'!$E$2:$E$8</c:f>
              <c:numCache>
                <c:formatCode>General</c:formatCode>
                <c:ptCount val="7"/>
                <c:pt idx="0">
                  <c:v>84.5</c:v>
                </c:pt>
                <c:pt idx="1">
                  <c:v>75.7</c:v>
                </c:pt>
                <c:pt idx="2">
                  <c:v>66.8</c:v>
                </c:pt>
                <c:pt idx="3">
                  <c:v>53.6</c:v>
                </c:pt>
                <c:pt idx="4">
                  <c:v>33.9</c:v>
                </c:pt>
                <c:pt idx="5">
                  <c:v>23.8</c:v>
                </c:pt>
                <c:pt idx="6">
                  <c:v>20.9</c:v>
                </c:pt>
              </c:numCache>
            </c:numRef>
          </c:val>
        </c:ser>
        <c:gapWidth val="20"/>
        <c:axId val="219210112"/>
        <c:axId val="219211648"/>
      </c:barChart>
      <c:catAx>
        <c:axId val="219210112"/>
        <c:scaling>
          <c:orientation val="minMax"/>
        </c:scaling>
        <c:axPos val="b"/>
        <c:numFmt formatCode="General" sourceLinked="1"/>
        <c:majorTickMark val="in"/>
        <c:tickLblPos val="low"/>
        <c:spPr>
          <a:ln w="12700" cmpd="sng">
            <a:solidFill>
              <a:srgbClr val="B3B3B3"/>
            </a:solidFill>
            <a:prstDash val="solid"/>
          </a:ln>
        </c:spPr>
        <c:txPr>
          <a:bodyPr rot="0" vert="horz"/>
          <a:lstStyle/>
          <a:p>
            <a:pPr>
              <a:defRPr sz="1000"/>
            </a:pPr>
            <a:endParaRPr lang="en-US"/>
          </a:p>
        </c:txPr>
        <c:crossAx val="219211648"/>
        <c:crosses val="autoZero"/>
        <c:auto val="1"/>
        <c:lblAlgn val="ctr"/>
        <c:lblOffset val="100"/>
        <c:tickMarkSkip val="1"/>
      </c:catAx>
      <c:valAx>
        <c:axId val="219211648"/>
        <c:scaling>
          <c:orientation val="minMax"/>
          <c:max val="100"/>
        </c:scaling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Percent ages 25 and older</a:t>
                </a:r>
              </a:p>
            </c:rich>
          </c:tx>
          <c:layout>
            <c:manualLayout>
              <c:xMode val="edge"/>
              <c:yMode val="edge"/>
              <c:x val="4.3688392854879174E-3"/>
              <c:y val="0.29531407279633531"/>
            </c:manualLayout>
          </c:layout>
        </c:title>
        <c:numFmt formatCode="General" sourceLinked="0"/>
        <c:majorTickMark val="in"/>
        <c:tickLblPos val="nextTo"/>
        <c:spPr>
          <a:ln w="12700" cmpd="sng">
            <a:solidFill>
              <a:srgbClr val="B3B3B3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219210112"/>
        <c:crosses val="autoZero"/>
        <c:crossBetween val="between"/>
      </c:valAx>
      <c:spPr>
        <a:noFill/>
        <a:ln w="12700" cmpd="sng">
          <a:solidFill>
            <a:srgbClr val="B3B3B3"/>
          </a:solidFill>
        </a:ln>
      </c:spPr>
    </c:plotArea>
    <c:plotVisOnly val="1"/>
    <c:dispBlanksAs val="span"/>
  </c:chart>
  <c:spPr>
    <a:noFill/>
    <a:ln w="9525">
      <a:noFill/>
    </a:ln>
  </c:spPr>
  <c:txPr>
    <a:bodyPr/>
    <a:lstStyle/>
    <a:p>
      <a:pPr>
        <a:defRPr sz="1400" b="0" i="0" u="none" strike="noStrike" baseline="0">
          <a:solidFill>
            <a:srgbClr val="000000"/>
          </a:solidFill>
          <a:latin typeface="Arial Narrow" panose="020B0606020202030204" pitchFamily="34" charset="0"/>
          <a:ea typeface="Frutiger LT Std 45 Light"/>
          <a:cs typeface="Segoe UI" pitchFamily="34" charset="0"/>
        </a:defRPr>
      </a:pPr>
      <a:endParaRPr lang="en-US"/>
    </a:p>
  </c:txPr>
  <c:externalData r:id="rId2"/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autoTitleDeleted val="1"/>
    <c:plotArea>
      <c:layout>
        <c:manualLayout>
          <c:layoutTarget val="inner"/>
          <c:xMode val="edge"/>
          <c:yMode val="edge"/>
          <c:x val="5.6328305430727796E-2"/>
          <c:y val="0.15273033178545145"/>
          <c:w val="0.88918286017000159"/>
          <c:h val="0.69872672551124759"/>
        </c:manualLayout>
      </c:layout>
      <c:barChart>
        <c:barDir val="col"/>
        <c:grouping val="clustered"/>
        <c:ser>
          <c:idx val="3"/>
          <c:order val="0"/>
          <c:tx>
            <c:strRef>
              <c:f>World!$B$2</c:f>
              <c:strCache>
                <c:ptCount val="1"/>
                <c:pt idx="0">
                  <c:v>2000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</c:spPr>
          <c:cat>
            <c:strRef>
              <c:f>World!$A$6:$A$7</c:f>
              <c:strCache>
                <c:ptCount val="2"/>
                <c:pt idx="0">
                  <c:v>FDI liabilities/GDP</c:v>
                </c:pt>
                <c:pt idx="1">
                  <c:v>FDI assets/GDP</c:v>
                </c:pt>
              </c:strCache>
            </c:strRef>
          </c:cat>
          <c:val>
            <c:numRef>
              <c:f>World!$B$6:$B$7</c:f>
              <c:numCache>
                <c:formatCode>General</c:formatCode>
                <c:ptCount val="2"/>
                <c:pt idx="0">
                  <c:v>4.7361642382370546</c:v>
                </c:pt>
                <c:pt idx="1">
                  <c:v>4.1391818685755473</c:v>
                </c:pt>
              </c:numCache>
            </c:numRef>
          </c:val>
        </c:ser>
        <c:ser>
          <c:idx val="2"/>
          <c:order val="1"/>
          <c:tx>
            <c:strRef>
              <c:f>World!$C$2</c:f>
              <c:strCache>
                <c:ptCount val="1"/>
                <c:pt idx="0">
                  <c:v>2007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</c:spPr>
          <c:cat>
            <c:strRef>
              <c:f>World!$A$6:$A$7</c:f>
              <c:strCache>
                <c:ptCount val="2"/>
                <c:pt idx="0">
                  <c:v>FDI liabilities/GDP</c:v>
                </c:pt>
                <c:pt idx="1">
                  <c:v>FDI assets/GDP</c:v>
                </c:pt>
              </c:strCache>
            </c:strRef>
          </c:cat>
          <c:val>
            <c:numRef>
              <c:f>World!$C$6:$C$7</c:f>
              <c:numCache>
                <c:formatCode>General</c:formatCode>
                <c:ptCount val="2"/>
                <c:pt idx="0">
                  <c:v>4.2959174372205355</c:v>
                </c:pt>
                <c:pt idx="1">
                  <c:v>4.4762972125538871</c:v>
                </c:pt>
              </c:numCache>
            </c:numRef>
          </c:val>
        </c:ser>
        <c:ser>
          <c:idx val="0"/>
          <c:order val="2"/>
          <c:tx>
            <c:strRef>
              <c:f>World!$D$2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</c:spPr>
          <c:cat>
            <c:strRef>
              <c:f>World!$A$6:$A$7</c:f>
              <c:strCache>
                <c:ptCount val="2"/>
                <c:pt idx="0">
                  <c:v>FDI liabilities/GDP</c:v>
                </c:pt>
                <c:pt idx="1">
                  <c:v>FDI assets/GDP</c:v>
                </c:pt>
              </c:strCache>
            </c:strRef>
          </c:cat>
          <c:val>
            <c:numRef>
              <c:f>World!$D$6:$D$7</c:f>
              <c:numCache>
                <c:formatCode>General</c:formatCode>
                <c:ptCount val="2"/>
                <c:pt idx="0">
                  <c:v>2.6669722518361811</c:v>
                </c:pt>
                <c:pt idx="1">
                  <c:v>2.3811001398771077</c:v>
                </c:pt>
              </c:numCache>
            </c:numRef>
          </c:val>
        </c:ser>
        <c:axId val="177391104"/>
        <c:axId val="177392640"/>
      </c:barChart>
      <c:catAx>
        <c:axId val="177391104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177392640"/>
        <c:crosses val="autoZero"/>
        <c:auto val="1"/>
        <c:lblAlgn val="ctr"/>
        <c:lblOffset val="100"/>
      </c:catAx>
      <c:valAx>
        <c:axId val="177392640"/>
        <c:scaling>
          <c:orientation val="minMax"/>
        </c:scaling>
        <c:axPos val="l"/>
        <c:numFmt formatCode="General" sourceLinked="1"/>
        <c:maj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177391104"/>
        <c:crosses val="autoZero"/>
        <c:crossBetween val="between"/>
        <c:majorUnit val="1"/>
      </c:valAx>
    </c:plotArea>
    <c:legend>
      <c:legendPos val="r"/>
      <c:layout>
        <c:manualLayout>
          <c:xMode val="edge"/>
          <c:yMode val="edge"/>
          <c:x val="0.28381993327294591"/>
          <c:y val="7.3408213679172399E-2"/>
          <c:w val="0.36920975012194301"/>
          <c:h val="5.2661751708340504E-2"/>
        </c:manualLayout>
      </c:layout>
      <c:txPr>
        <a:bodyPr/>
        <a:lstStyle/>
        <a:p>
          <a:pPr>
            <a:defRPr sz="1800"/>
          </a:pPr>
          <a:endParaRPr lang="en-US"/>
        </a:p>
      </c:txPr>
    </c:legend>
    <c:plotVisOnly val="1"/>
    <c:dispBlanksAs val="gap"/>
  </c:chart>
  <c:externalData r:id="rId1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lrMapOvr bg1="lt1" tx1="dk1" bg2="lt2" tx2="dk2" accent1="accent1" accent2="accent2" accent3="accent3" accent4="accent4" accent5="accent5" accent6="accent6" hlink="hlink" folHlink="folHlink"/>
  <c:chart>
    <c:plotArea>
      <c:layout>
        <c:manualLayout>
          <c:layoutTarget val="inner"/>
          <c:xMode val="edge"/>
          <c:yMode val="edge"/>
          <c:x val="6.2440288713910774E-2"/>
          <c:y val="3.0844998541848991E-2"/>
          <c:w val="0.92941163604549593"/>
          <c:h val="0.8214978856809565"/>
        </c:manualLayout>
      </c:layout>
      <c:barChart>
        <c:barDir val="col"/>
        <c:grouping val="clustered"/>
        <c:ser>
          <c:idx val="0"/>
          <c:order val="0"/>
          <c:tx>
            <c:v>Gini coefficient</c:v>
          </c:tx>
          <c:spPr>
            <a:solidFill>
              <a:srgbClr val="C0504D"/>
            </a:solidFill>
            <a:ln w="25400">
              <a:noFill/>
            </a:ln>
          </c:spPr>
          <c:dPt>
            <c:idx val="0"/>
            <c:spPr>
              <a:solidFill>
                <a:srgbClr val="1F497D">
                  <a:lumMod val="40000"/>
                  <a:lumOff val="60000"/>
                </a:srgbClr>
              </a:solidFill>
              <a:ln w="25400">
                <a:noFill/>
              </a:ln>
            </c:spPr>
          </c:dPt>
          <c:cat>
            <c:strRef>
              <c:f>'Poverty data'!$Y$2:$Y$9</c:f>
              <c:strCache>
                <c:ptCount val="8"/>
                <c:pt idx="0">
                  <c:v>OECD</c:v>
                </c:pt>
                <c:pt idx="1">
                  <c:v>Mauritius</c:v>
                </c:pt>
                <c:pt idx="2">
                  <c:v>Cabo Verde</c:v>
                </c:pt>
                <c:pt idx="3">
                  <c:v>Swaziland</c:v>
                </c:pt>
                <c:pt idx="4">
                  <c:v>Lesotho</c:v>
                </c:pt>
                <c:pt idx="5">
                  <c:v>Botswana</c:v>
                </c:pt>
                <c:pt idx="6">
                  <c:v>Namibia</c:v>
                </c:pt>
                <c:pt idx="7">
                  <c:v>Seychelles</c:v>
                </c:pt>
              </c:strCache>
            </c:strRef>
          </c:cat>
          <c:val>
            <c:numRef>
              <c:f>'Poverty data'!$Z$2:$Z$9</c:f>
              <c:numCache>
                <c:formatCode>General</c:formatCode>
                <c:ptCount val="8"/>
                <c:pt idx="0">
                  <c:v>32.753181818181893</c:v>
                </c:pt>
                <c:pt idx="1">
                  <c:v>35.9</c:v>
                </c:pt>
                <c:pt idx="2">
                  <c:v>43.82</c:v>
                </c:pt>
                <c:pt idx="3">
                  <c:v>51.49</c:v>
                </c:pt>
                <c:pt idx="4">
                  <c:v>54.17</c:v>
                </c:pt>
                <c:pt idx="5">
                  <c:v>60.46</c:v>
                </c:pt>
                <c:pt idx="6">
                  <c:v>61.32</c:v>
                </c:pt>
                <c:pt idx="7">
                  <c:v>65.77</c:v>
                </c:pt>
              </c:numCache>
            </c:numRef>
          </c:val>
        </c:ser>
        <c:gapWidth val="128"/>
        <c:overlap val="-27"/>
        <c:axId val="200020352"/>
        <c:axId val="200022272"/>
      </c:barChart>
      <c:lineChart>
        <c:grouping val="standard"/>
        <c:ser>
          <c:idx val="1"/>
          <c:order val="1"/>
          <c:tx>
            <c:v>Poverty headcount ratio at $1.25 a day (PPP) (percent of population)</c:v>
          </c:tx>
          <c:spPr>
            <a:ln w="19050">
              <a:noFill/>
            </a:ln>
          </c:spPr>
          <c:marker>
            <c:symbol val="diamond"/>
            <c:size val="12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'Poverty data'!$Y$2:$Y$9</c:f>
              <c:strCache>
                <c:ptCount val="8"/>
                <c:pt idx="0">
                  <c:v>OECD</c:v>
                </c:pt>
                <c:pt idx="1">
                  <c:v>Mauritius</c:v>
                </c:pt>
                <c:pt idx="2">
                  <c:v>Cabo Verde</c:v>
                </c:pt>
                <c:pt idx="3">
                  <c:v>Swaziland</c:v>
                </c:pt>
                <c:pt idx="4">
                  <c:v>Lesotho</c:v>
                </c:pt>
                <c:pt idx="5">
                  <c:v>Botswana</c:v>
                </c:pt>
                <c:pt idx="6">
                  <c:v>Namibia</c:v>
                </c:pt>
                <c:pt idx="7">
                  <c:v>Seychelles</c:v>
                </c:pt>
              </c:strCache>
            </c:strRef>
          </c:cat>
          <c:val>
            <c:numRef>
              <c:f>'Poverty data'!$AA$2:$AA$9</c:f>
              <c:numCache>
                <c:formatCode>General</c:formatCode>
                <c:ptCount val="8"/>
                <c:pt idx="0">
                  <c:v>0.45812500000000006</c:v>
                </c:pt>
                <c:pt idx="1">
                  <c:v>0.43000000000000038</c:v>
                </c:pt>
                <c:pt idx="2">
                  <c:v>13.719999999999999</c:v>
                </c:pt>
                <c:pt idx="3">
                  <c:v>39.300000000000004</c:v>
                </c:pt>
                <c:pt idx="4">
                  <c:v>56.220000000000013</c:v>
                </c:pt>
                <c:pt idx="5">
                  <c:v>13.41</c:v>
                </c:pt>
                <c:pt idx="6">
                  <c:v>23.54</c:v>
                </c:pt>
                <c:pt idx="7">
                  <c:v>0.25</c:v>
                </c:pt>
              </c:numCache>
            </c:numRef>
          </c:val>
        </c:ser>
        <c:marker val="1"/>
        <c:axId val="200020352"/>
        <c:axId val="200022272"/>
      </c:lineChart>
      <c:catAx>
        <c:axId val="200020352"/>
        <c:scaling>
          <c:orientation val="minMax"/>
        </c:scaling>
        <c:axPos val="b"/>
        <c:numFmt formatCode="General" sourceLinked="1"/>
        <c:majorTickMark val="in"/>
        <c:tickLblPos val="nextTo"/>
        <c:spPr>
          <a:noFill/>
          <a:ln w="9525" cap="flat" cmpd="sng" algn="ctr">
            <a:solidFill>
              <a:schemeClr val="bg1">
                <a:lumMod val="6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200022272"/>
        <c:crosses val="autoZero"/>
        <c:auto val="1"/>
        <c:lblAlgn val="ctr"/>
        <c:lblOffset val="100"/>
      </c:catAx>
      <c:valAx>
        <c:axId val="200022272"/>
        <c:scaling>
          <c:orientation val="minMax"/>
        </c:scaling>
        <c:axPos val="l"/>
        <c:numFmt formatCode="General" sourceLinked="1"/>
        <c:majorTickMark val="in"/>
        <c:tickLblPos val="nextTo"/>
        <c:spPr>
          <a:noFill/>
          <a:ln>
            <a:solidFill>
              <a:schemeClr val="bg1">
                <a:lumMod val="65000"/>
              </a:schemeClr>
            </a:solidFill>
          </a:ln>
          <a:effectLst/>
        </c:spPr>
        <c:txPr>
          <a:bodyPr rot="-60000000" vert="horz"/>
          <a:lstStyle/>
          <a:p>
            <a:pPr>
              <a:defRPr>
                <a:solidFill>
                  <a:schemeClr val="tx1"/>
                </a:solidFill>
              </a:defRPr>
            </a:pPr>
            <a:endParaRPr lang="en-US"/>
          </a:p>
        </c:txPr>
        <c:crossAx val="200020352"/>
        <c:crosses val="autoZero"/>
        <c:crossBetween val="between"/>
      </c:valAx>
      <c:spPr>
        <a:noFill/>
        <a:ln>
          <a:solidFill>
            <a:schemeClr val="bg1">
              <a:lumMod val="65000"/>
            </a:schemeClr>
          </a:solidFill>
        </a:ln>
        <a:effectLst/>
      </c:spPr>
    </c:plotArea>
    <c:legend>
      <c:legendPos val="r"/>
      <c:layout>
        <c:manualLayout>
          <c:xMode val="edge"/>
          <c:yMode val="edge"/>
          <c:x val="5.8772965879265102E-2"/>
          <c:y val="4.0442913385826833E-2"/>
          <c:w val="0.48296881107946793"/>
          <c:h val="0.18579042151681013"/>
        </c:manualLayout>
      </c:layout>
      <c:spPr>
        <a:noFill/>
        <a:ln w="25400">
          <a:noFill/>
        </a:ln>
      </c:spPr>
      <c:txPr>
        <a:bodyPr rot="0" vert="horz"/>
        <a:lstStyle/>
        <a:p>
          <a:pPr>
            <a:defRPr/>
          </a:pPr>
          <a:endParaRPr lang="en-US"/>
        </a:p>
      </c:txPr>
    </c:legend>
    <c:plotVisOnly val="1"/>
    <c:dispBlanksAs val="gap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latin typeface="Arial Narrow" panose="020B0606020202030204" pitchFamily="34" charset="0"/>
        </a:defRPr>
      </a:pPr>
      <a:endParaRPr lang="en-US"/>
    </a:p>
  </c:txPr>
  <c:externalData r:id="rId2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ser>
          <c:idx val="0"/>
          <c:order val="0"/>
          <c:tx>
            <c:v>GOVERNMENT EFFECTIVENESS</c:v>
          </c:tx>
          <c:spPr>
            <a:solidFill>
              <a:srgbClr val="C00000"/>
            </a:solidFill>
            <a:ln>
              <a:noFill/>
            </a:ln>
            <a:effectLst/>
          </c:spPr>
          <c:dPt>
            <c:idx val="0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/>
            </c:spPr>
          </c:dPt>
          <c:cat>
            <c:strRef>
              <c:f>Data!$L$2:$L$9</c:f>
              <c:strCache>
                <c:ptCount val="8"/>
                <c:pt idx="0">
                  <c:v>OECD</c:v>
                </c:pt>
                <c:pt idx="1">
                  <c:v>Swaziland</c:v>
                </c:pt>
                <c:pt idx="2">
                  <c:v>Seychelles</c:v>
                </c:pt>
                <c:pt idx="3">
                  <c:v>Namibia</c:v>
                </c:pt>
                <c:pt idx="4">
                  <c:v>Mauritius</c:v>
                </c:pt>
                <c:pt idx="5">
                  <c:v>Lesotho</c:v>
                </c:pt>
                <c:pt idx="6">
                  <c:v>Cabo Verde</c:v>
                </c:pt>
                <c:pt idx="7">
                  <c:v>Botswana</c:v>
                </c:pt>
              </c:strCache>
            </c:strRef>
          </c:cat>
          <c:val>
            <c:numRef>
              <c:f>Data!$M$2:$M$9</c:f>
              <c:numCache>
                <c:formatCode>General</c:formatCode>
                <c:ptCount val="8"/>
                <c:pt idx="0">
                  <c:v>1.3145245922838915</c:v>
                </c:pt>
                <c:pt idx="1">
                  <c:v>-0.53171718120574829</c:v>
                </c:pt>
                <c:pt idx="2">
                  <c:v>0.39116045832634061</c:v>
                </c:pt>
                <c:pt idx="3">
                  <c:v>0.102526806294918</c:v>
                </c:pt>
                <c:pt idx="4">
                  <c:v>1.1309578418731729</c:v>
                </c:pt>
                <c:pt idx="5">
                  <c:v>-0.51266789436340365</c:v>
                </c:pt>
                <c:pt idx="6">
                  <c:v>-1.0000000000000005E-2</c:v>
                </c:pt>
                <c:pt idx="7">
                  <c:v>0.32131960988044883</c:v>
                </c:pt>
              </c:numCache>
            </c:numRef>
          </c:val>
        </c:ser>
        <c:gapWidth val="74"/>
        <c:axId val="200213632"/>
        <c:axId val="200215168"/>
      </c:barChart>
      <c:catAx>
        <c:axId val="200213632"/>
        <c:scaling>
          <c:orientation val="minMax"/>
        </c:scaling>
        <c:axPos val="l"/>
        <c:numFmt formatCode="General" sourceLinked="1"/>
        <c:maj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n-US"/>
          </a:p>
        </c:txPr>
        <c:crossAx val="200215168"/>
        <c:crosses val="autoZero"/>
        <c:auto val="1"/>
        <c:lblAlgn val="ctr"/>
        <c:lblOffset val="100"/>
      </c:catAx>
      <c:valAx>
        <c:axId val="200215168"/>
        <c:scaling>
          <c:orientation val="minMax"/>
        </c:scaling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r>
                  <a:rPr lang="en-US" dirty="0" smtClean="0">
                    <a:solidFill>
                      <a:schemeClr val="tx1"/>
                    </a:solidFill>
                    <a:latin typeface="Arial Narrow" panose="020B0606020202030204" pitchFamily="34" charset="0"/>
                  </a:rPr>
                  <a:t>Index, (-2.5 weak ‒ 2.5 strong)</a:t>
                </a:r>
                <a:endParaRPr lang="en-US" dirty="0">
                  <a:solidFill>
                    <a:schemeClr val="tx1"/>
                  </a:solidFill>
                  <a:latin typeface="Arial Narrow" panose="020B0606020202030204" pitchFamily="34" charset="0"/>
                </a:endParaRPr>
              </a:p>
            </c:rich>
          </c:tx>
          <c:layout/>
          <c:spPr>
            <a:noFill/>
            <a:ln>
              <a:noFill/>
            </a:ln>
            <a:effectLst/>
          </c:spPr>
        </c:title>
        <c:numFmt formatCode="#,##0.0" sourceLinked="0"/>
        <c:majorTickMark val="in"/>
        <c:tickLblPos val="nextTo"/>
        <c:spPr>
          <a:noFill/>
          <a:ln>
            <a:solidFill>
              <a:schemeClr val="bg1">
                <a:lumMod val="6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n-US"/>
          </a:p>
        </c:txPr>
        <c:crossAx val="200213632"/>
        <c:crosses val="autoZero"/>
        <c:crossBetween val="between"/>
      </c:valAx>
      <c:spPr>
        <a:noFill/>
        <a:ln>
          <a:solidFill>
            <a:schemeClr val="bg1">
              <a:lumMod val="65000"/>
            </a:schemeClr>
          </a:solidFill>
        </a:ln>
        <a:effectLst/>
      </c:spPr>
    </c:plotArea>
    <c:plotVisOnly val="1"/>
    <c:dispBlanksAs val="gap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latin typeface="Arial Narrow" panose="020B0606020202030204" pitchFamily="34" charset="0"/>
        </a:defRPr>
      </a:pPr>
      <a:endParaRPr lang="en-US"/>
    </a:p>
  </c:txPr>
  <c:externalData r:id="rId2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7055774278215212E-2"/>
          <c:y val="5.0925925925925923E-2"/>
          <c:w val="0.88819893560735741"/>
          <c:h val="0.78601851851852"/>
        </c:manualLayout>
      </c:layout>
      <c:barChart>
        <c:barDir val="bar"/>
        <c:grouping val="clustered"/>
        <c:ser>
          <c:idx val="0"/>
          <c:order val="0"/>
          <c:tx>
            <c:v>wage bill</c:v>
          </c:tx>
          <c:spPr>
            <a:solidFill>
              <a:schemeClr val="accent1"/>
            </a:solidFill>
            <a:ln>
              <a:noFill/>
            </a:ln>
            <a:effectLst/>
          </c:spPr>
          <c:dPt>
            <c:idx val="0"/>
            <c:spPr>
              <a:solidFill>
                <a:schemeClr val="accent2"/>
              </a:solidFill>
              <a:ln>
                <a:noFill/>
              </a:ln>
              <a:effectLst/>
            </c:spPr>
          </c:dPt>
          <c:cat>
            <c:strRef>
              <c:f>Expenditure!$AE$46:$AE$53</c:f>
              <c:strCache>
                <c:ptCount val="8"/>
                <c:pt idx="0">
                  <c:v>OECD</c:v>
                </c:pt>
                <c:pt idx="1">
                  <c:v>Swaziland</c:v>
                </c:pt>
                <c:pt idx="2">
                  <c:v>Seychelles</c:v>
                </c:pt>
                <c:pt idx="3">
                  <c:v>Namibia</c:v>
                </c:pt>
                <c:pt idx="4">
                  <c:v>Mauritius</c:v>
                </c:pt>
                <c:pt idx="5">
                  <c:v>Lesotho</c:v>
                </c:pt>
                <c:pt idx="6">
                  <c:v>Cabo Verde</c:v>
                </c:pt>
                <c:pt idx="7">
                  <c:v>Botswana</c:v>
                </c:pt>
              </c:strCache>
            </c:strRef>
          </c:cat>
          <c:val>
            <c:numRef>
              <c:f>Expenditure!$AF$46:$AF$53</c:f>
              <c:numCache>
                <c:formatCode>General</c:formatCode>
                <c:ptCount val="8"/>
                <c:pt idx="0">
                  <c:v>42.965279179429558</c:v>
                </c:pt>
                <c:pt idx="1">
                  <c:v>32.553937450787075</c:v>
                </c:pt>
                <c:pt idx="2">
                  <c:v>31.902198730924972</c:v>
                </c:pt>
                <c:pt idx="3">
                  <c:v>38.09252948492751</c:v>
                </c:pt>
                <c:pt idx="4">
                  <c:v>23.885830922216588</c:v>
                </c:pt>
                <c:pt idx="5">
                  <c:v>59.93882428270939</c:v>
                </c:pt>
                <c:pt idx="6">
                  <c:v>30.348408345409229</c:v>
                </c:pt>
                <c:pt idx="7">
                  <c:v>36.035424253376121</c:v>
                </c:pt>
              </c:numCache>
            </c:numRef>
          </c:val>
        </c:ser>
        <c:gapWidth val="66"/>
        <c:axId val="200285184"/>
        <c:axId val="200295168"/>
      </c:barChart>
      <c:catAx>
        <c:axId val="200285184"/>
        <c:scaling>
          <c:orientation val="minMax"/>
        </c:scaling>
        <c:axPos val="l"/>
        <c:numFmt formatCode="General" sourceLinked="1"/>
        <c:majorTickMark val="in"/>
        <c:tickLblPos val="nextTo"/>
        <c:spPr>
          <a:noFill/>
          <a:ln w="9525" cap="flat" cmpd="sng" algn="ctr">
            <a:solidFill>
              <a:schemeClr val="bg1">
                <a:lumMod val="6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n-US"/>
          </a:p>
        </c:txPr>
        <c:crossAx val="200295168"/>
        <c:crosses val="autoZero"/>
        <c:auto val="1"/>
        <c:lblAlgn val="ctr"/>
        <c:lblOffset val="100"/>
      </c:catAx>
      <c:valAx>
        <c:axId val="200295168"/>
        <c:scaling>
          <c:orientation val="minMax"/>
        </c:scaling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r>
                  <a:rPr lang="en-US">
                    <a:solidFill>
                      <a:schemeClr val="tx1"/>
                    </a:solidFill>
                  </a:rPr>
                  <a:t>Percent of GDP</a:t>
                </a:r>
              </a:p>
            </c:rich>
          </c:tx>
          <c:layout/>
          <c:spPr>
            <a:noFill/>
            <a:ln>
              <a:noFill/>
            </a:ln>
            <a:effectLst/>
          </c:spPr>
        </c:title>
        <c:numFmt formatCode="0" sourceLinked="0"/>
        <c:majorTickMark val="in"/>
        <c:tickLblPos val="nextTo"/>
        <c:spPr>
          <a:noFill/>
          <a:ln>
            <a:solidFill>
              <a:schemeClr val="bg1">
                <a:lumMod val="6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n-US"/>
          </a:p>
        </c:txPr>
        <c:crossAx val="200285184"/>
        <c:crosses val="autoZero"/>
        <c:crossBetween val="between"/>
      </c:valAx>
      <c:spPr>
        <a:noFill/>
        <a:ln>
          <a:solidFill>
            <a:schemeClr val="bg1">
              <a:lumMod val="65000"/>
            </a:schemeClr>
          </a:solidFill>
        </a:ln>
        <a:effectLst/>
      </c:spPr>
    </c:plotArea>
    <c:plotVisOnly val="1"/>
    <c:dispBlanksAs val="gap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latin typeface="Arial Narrow" panose="020B0606020202030204" pitchFamily="34" charset="0"/>
        </a:defRPr>
      </a:pPr>
      <a:endParaRPr lang="en-US"/>
    </a:p>
  </c:txPr>
  <c:externalData r:id="rId2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investor protection index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dPt>
            <c:idx val="0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/>
            </c:spPr>
          </c:dPt>
          <c:cat>
            <c:strRef>
              <c:f>Sheet1!$D$2:$D$9</c:f>
              <c:strCache>
                <c:ptCount val="8"/>
                <c:pt idx="0">
                  <c:v>OECD</c:v>
                </c:pt>
                <c:pt idx="1">
                  <c:v>Swaziland</c:v>
                </c:pt>
                <c:pt idx="2">
                  <c:v>Seychelles</c:v>
                </c:pt>
                <c:pt idx="3">
                  <c:v>Namibia</c:v>
                </c:pt>
                <c:pt idx="4">
                  <c:v>Mauritius</c:v>
                </c:pt>
                <c:pt idx="5">
                  <c:v>Lesotho</c:v>
                </c:pt>
                <c:pt idx="6">
                  <c:v>Cape Verde</c:v>
                </c:pt>
                <c:pt idx="7">
                  <c:v>Botswana</c:v>
                </c:pt>
              </c:strCache>
            </c:strRef>
          </c:cat>
          <c:val>
            <c:numRef>
              <c:f>Sheet1!$E$2:$E$9</c:f>
              <c:numCache>
                <c:formatCode>General</c:formatCode>
                <c:ptCount val="8"/>
                <c:pt idx="0">
                  <c:v>6.3818181818181916</c:v>
                </c:pt>
                <c:pt idx="1">
                  <c:v>4.3</c:v>
                </c:pt>
                <c:pt idx="2">
                  <c:v>5</c:v>
                </c:pt>
                <c:pt idx="3">
                  <c:v>5.7</c:v>
                </c:pt>
                <c:pt idx="4">
                  <c:v>6.5</c:v>
                </c:pt>
                <c:pt idx="5">
                  <c:v>5.2</c:v>
                </c:pt>
                <c:pt idx="6">
                  <c:v>3.7</c:v>
                </c:pt>
                <c:pt idx="7">
                  <c:v>5.5</c:v>
                </c:pt>
              </c:numCache>
            </c:numRef>
          </c:val>
        </c:ser>
        <c:gapWidth val="74"/>
        <c:axId val="200036352"/>
        <c:axId val="200282112"/>
      </c:barChart>
      <c:catAx>
        <c:axId val="200036352"/>
        <c:scaling>
          <c:orientation val="minMax"/>
        </c:scaling>
        <c:axPos val="l"/>
        <c:numFmt formatCode="General" sourceLinked="1"/>
        <c:majorTickMark val="in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n-US"/>
          </a:p>
        </c:txPr>
        <c:crossAx val="200282112"/>
        <c:crosses val="autoZero"/>
        <c:auto val="1"/>
        <c:lblAlgn val="ctr"/>
        <c:lblOffset val="100"/>
      </c:catAx>
      <c:valAx>
        <c:axId val="200282112"/>
        <c:scaling>
          <c:orientation val="minMax"/>
        </c:scaling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r>
                  <a:rPr lang="en-US">
                    <a:solidFill>
                      <a:schemeClr val="tx1"/>
                    </a:solidFill>
                  </a:rPr>
                  <a:t>Index, (1 weak –10 strong)</a:t>
                </a:r>
              </a:p>
            </c:rich>
          </c:tx>
          <c:layout/>
          <c:spPr>
            <a:noFill/>
            <a:ln>
              <a:noFill/>
            </a:ln>
            <a:effectLst/>
          </c:spPr>
        </c:title>
        <c:numFmt formatCode="General" sourceLinked="1"/>
        <c:majorTickMark val="in"/>
        <c:tickLblPos val="nextTo"/>
        <c:spPr>
          <a:noFill/>
          <a:ln>
            <a:solidFill>
              <a:schemeClr val="bg1">
                <a:lumMod val="6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n-US"/>
          </a:p>
        </c:txPr>
        <c:crossAx val="200036352"/>
        <c:crosses val="autoZero"/>
        <c:crossBetween val="between"/>
      </c:valAx>
      <c:spPr>
        <a:noFill/>
        <a:ln>
          <a:solidFill>
            <a:schemeClr val="bg1">
              <a:lumMod val="65000"/>
            </a:schemeClr>
          </a:solidFill>
        </a:ln>
        <a:effectLst/>
      </c:spPr>
    </c:plotArea>
    <c:plotVisOnly val="1"/>
    <c:dispBlanksAs val="gap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latin typeface="Arial Narrow" panose="020B0606020202030204" pitchFamily="34" charset="0"/>
        </a:defRPr>
      </a:pPr>
      <a:endParaRPr lang="en-US"/>
    </a:p>
  </c:txPr>
  <c:externalData r:id="rId2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1789087644373425"/>
          <c:y val="3.0844998541848991E-2"/>
          <c:w val="0.73684540474894633"/>
          <c:h val="0.79516413830610655"/>
        </c:manualLayout>
      </c:layout>
      <c:barChart>
        <c:barDir val="bar"/>
        <c:grouping val="clustered"/>
        <c:ser>
          <c:idx val="0"/>
          <c:order val="0"/>
          <c:tx>
            <c:v>Credit to the private sector</c:v>
          </c:tx>
          <c:spPr>
            <a:solidFill>
              <a:srgbClr val="C00000"/>
            </a:solidFill>
            <a:ln w="25400">
              <a:noFill/>
            </a:ln>
          </c:spPr>
          <c:dPt>
            <c:idx val="0"/>
            <c:spPr>
              <a:solidFill>
                <a:srgbClr val="9BBB59">
                  <a:lumMod val="60000"/>
                  <a:lumOff val="40000"/>
                </a:srgbClr>
              </a:solidFill>
              <a:ln w="25400">
                <a:noFill/>
              </a:ln>
            </c:spPr>
          </c:dPt>
          <c:cat>
            <c:strRef>
              <c:f>'Credit to the private sector'!$Y$2:$Y$9</c:f>
              <c:strCache>
                <c:ptCount val="8"/>
                <c:pt idx="0">
                  <c:v>OECD </c:v>
                </c:pt>
                <c:pt idx="1">
                  <c:v>Swaziland</c:v>
                </c:pt>
                <c:pt idx="2">
                  <c:v>Seychelles</c:v>
                </c:pt>
                <c:pt idx="3">
                  <c:v>Namibia</c:v>
                </c:pt>
                <c:pt idx="4">
                  <c:v>Mauritius</c:v>
                </c:pt>
                <c:pt idx="5">
                  <c:v>Lesotho</c:v>
                </c:pt>
                <c:pt idx="6">
                  <c:v>Cabo Verde</c:v>
                </c:pt>
                <c:pt idx="7">
                  <c:v>Botswana</c:v>
                </c:pt>
              </c:strCache>
            </c:strRef>
          </c:cat>
          <c:val>
            <c:numRef>
              <c:f>'Credit to the private sector'!$Z$2:$Z$9</c:f>
              <c:numCache>
                <c:formatCode>General</c:formatCode>
                <c:ptCount val="8"/>
                <c:pt idx="0">
                  <c:v>145.39395923625995</c:v>
                </c:pt>
                <c:pt idx="1">
                  <c:v>27.527465765503131</c:v>
                </c:pt>
                <c:pt idx="2">
                  <c:v>26.265303312233939</c:v>
                </c:pt>
                <c:pt idx="3">
                  <c:v>47.536037774296574</c:v>
                </c:pt>
                <c:pt idx="4">
                  <c:v>100.235020593008</c:v>
                </c:pt>
                <c:pt idx="5">
                  <c:v>22.599968824834935</c:v>
                </c:pt>
                <c:pt idx="6">
                  <c:v>62.851193536978911</c:v>
                </c:pt>
                <c:pt idx="7">
                  <c:v>31.8762934824267</c:v>
                </c:pt>
              </c:numCache>
            </c:numRef>
          </c:val>
        </c:ser>
        <c:gapWidth val="88"/>
        <c:axId val="201603712"/>
        <c:axId val="201605504"/>
      </c:barChart>
      <c:catAx>
        <c:axId val="201603712"/>
        <c:scaling>
          <c:orientation val="minMax"/>
        </c:scaling>
        <c:axPos val="l"/>
        <c:numFmt formatCode="General" sourceLinked="1"/>
        <c:majorTickMark val="in"/>
        <c:tickLblPos val="nextTo"/>
        <c:spPr>
          <a:noFill/>
          <a:ln w="9525" cap="flat" cmpd="sng" algn="ctr">
            <a:solidFill>
              <a:schemeClr val="bg1">
                <a:lumMod val="6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>
                <a:solidFill>
                  <a:schemeClr val="tx1"/>
                </a:solidFill>
              </a:defRPr>
            </a:pPr>
            <a:endParaRPr lang="en-US"/>
          </a:p>
        </c:txPr>
        <c:crossAx val="201605504"/>
        <c:crosses val="autoZero"/>
        <c:auto val="1"/>
        <c:lblAlgn val="ctr"/>
        <c:lblOffset val="100"/>
      </c:catAx>
      <c:valAx>
        <c:axId val="201605504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b="0"/>
                </a:pPr>
                <a:r>
                  <a:rPr lang="en-US" b="0"/>
                  <a:t>Percent of GDP</a:t>
                </a:r>
              </a:p>
            </c:rich>
          </c:tx>
          <c:layout/>
        </c:title>
        <c:numFmt formatCode="General" sourceLinked="1"/>
        <c:majorTickMark val="in"/>
        <c:tickLblPos val="nextTo"/>
        <c:spPr>
          <a:noFill/>
          <a:ln>
            <a:solidFill>
              <a:schemeClr val="bg1">
                <a:lumMod val="65000"/>
              </a:schemeClr>
            </a:solidFill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201603712"/>
        <c:crosses val="autoZero"/>
        <c:crossBetween val="between"/>
      </c:valAx>
      <c:spPr>
        <a:noFill/>
        <a:ln>
          <a:solidFill>
            <a:schemeClr val="bg1">
              <a:lumMod val="65000"/>
            </a:schemeClr>
          </a:solidFill>
        </a:ln>
        <a:effectLst/>
      </c:spPr>
    </c:plotArea>
    <c:plotVisOnly val="1"/>
    <c:dispBlanksAs val="gap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latin typeface="Arial Narrow" panose="020B0606020202030204" pitchFamily="34" charset="0"/>
        </a:defRPr>
      </a:pPr>
      <a:endParaRPr lang="en-US"/>
    </a:p>
  </c:txPr>
  <c:externalData r:id="rId2"/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lrMapOvr bg1="lt1" tx1="dk1" bg2="lt2" tx2="dk2" accent1="accent1" accent2="accent2" accent3="accent3" accent4="accent4" accent5="accent5" accent6="accent6" hlink="hlink" folHlink="folHlink"/>
  <c:chart>
    <c:plotArea>
      <c:layout>
        <c:manualLayout>
          <c:layoutTarget val="inner"/>
          <c:xMode val="edge"/>
          <c:yMode val="edge"/>
          <c:x val="5.6940507436570406E-2"/>
          <c:y val="3.1870360462079181E-2"/>
          <c:w val="0.92941163604549593"/>
          <c:h val="0.8251020593018259"/>
        </c:manualLayout>
      </c:layout>
      <c:barChart>
        <c:barDir val="bar"/>
        <c:grouping val="clustered"/>
        <c:ser>
          <c:idx val="0"/>
          <c:order val="0"/>
          <c:spPr>
            <a:solidFill>
              <a:srgbClr val="C0504D"/>
            </a:solidFill>
            <a:ln w="25400">
              <a:noFill/>
            </a:ln>
          </c:spPr>
          <c:dPt>
            <c:idx val="0"/>
            <c:spPr>
              <a:solidFill>
                <a:srgbClr val="C3D69B"/>
              </a:solidFill>
              <a:ln w="25400">
                <a:noFill/>
              </a:ln>
            </c:spPr>
          </c:dPt>
          <c:dPt>
            <c:idx val="1"/>
            <c:spPr>
              <a:solidFill>
                <a:srgbClr val="C3D69B"/>
              </a:solidFill>
              <a:ln w="25400">
                <a:noFill/>
              </a:ln>
            </c:spPr>
          </c:dPt>
          <c:dPt>
            <c:idx val="2"/>
            <c:spPr>
              <a:solidFill>
                <a:srgbClr val="C3D69B"/>
              </a:solidFill>
              <a:ln w="25400">
                <a:noFill/>
              </a:ln>
            </c:spPr>
          </c:dPt>
          <c:dPt>
            <c:idx val="3"/>
            <c:spPr>
              <a:solidFill>
                <a:srgbClr val="C3D69B"/>
              </a:solidFill>
              <a:ln w="25400">
                <a:noFill/>
              </a:ln>
            </c:spPr>
          </c:dPt>
          <c:cat>
            <c:strRef>
              <c:f>unemployment!$AE$14:$AE$24</c:f>
              <c:strCache>
                <c:ptCount val="11"/>
                <c:pt idx="0">
                  <c:v>Singapore</c:v>
                </c:pt>
                <c:pt idx="1">
                  <c:v>Korea, Rep.</c:v>
                </c:pt>
                <c:pt idx="2">
                  <c:v>Chile</c:v>
                </c:pt>
                <c:pt idx="3">
                  <c:v>OECD</c:v>
                </c:pt>
                <c:pt idx="4">
                  <c:v>Swaziland</c:v>
                </c:pt>
                <c:pt idx="5">
                  <c:v>Seychelles</c:v>
                </c:pt>
                <c:pt idx="6">
                  <c:v>Namibia</c:v>
                </c:pt>
                <c:pt idx="7">
                  <c:v>Mauritius</c:v>
                </c:pt>
                <c:pt idx="8">
                  <c:v>Lesotho</c:v>
                </c:pt>
                <c:pt idx="9">
                  <c:v>Cabo Verde</c:v>
                </c:pt>
                <c:pt idx="10">
                  <c:v>Botswana</c:v>
                </c:pt>
              </c:strCache>
            </c:strRef>
          </c:cat>
          <c:val>
            <c:numRef>
              <c:f>unemployment!$AD$14:$AD$24</c:f>
              <c:numCache>
                <c:formatCode>General</c:formatCode>
                <c:ptCount val="11"/>
                <c:pt idx="0">
                  <c:v>2.7999999523162802</c:v>
                </c:pt>
                <c:pt idx="1">
                  <c:v>3.0999999046325701</c:v>
                </c:pt>
                <c:pt idx="2">
                  <c:v>6</c:v>
                </c:pt>
                <c:pt idx="3">
                  <c:v>7.9624356434251675</c:v>
                </c:pt>
                <c:pt idx="4">
                  <c:v>22.5</c:v>
                </c:pt>
                <c:pt idx="5">
                  <c:v>4.1100001335143999</c:v>
                </c:pt>
                <c:pt idx="6">
                  <c:v>16.899999618530288</c:v>
                </c:pt>
                <c:pt idx="7">
                  <c:v>8.300000190734858</c:v>
                </c:pt>
                <c:pt idx="8">
                  <c:v>24.700000762939499</c:v>
                </c:pt>
                <c:pt idx="9">
                  <c:v>7</c:v>
                </c:pt>
                <c:pt idx="10">
                  <c:v>18.399999618530288</c:v>
                </c:pt>
              </c:numCache>
            </c:numRef>
          </c:val>
        </c:ser>
        <c:gapWidth val="70"/>
        <c:axId val="201615616"/>
        <c:axId val="202874880"/>
      </c:barChart>
      <c:catAx>
        <c:axId val="201615616"/>
        <c:scaling>
          <c:orientation val="minMax"/>
        </c:scaling>
        <c:axPos val="l"/>
        <c:numFmt formatCode="General" sourceLinked="1"/>
        <c:majorTickMark val="in"/>
        <c:tickLblPos val="nextTo"/>
        <c:spPr>
          <a:noFill/>
          <a:ln w="9525" cap="flat" cmpd="sng" algn="ctr">
            <a:solidFill>
              <a:schemeClr val="bg1">
                <a:lumMod val="6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202874880"/>
        <c:crosses val="autoZero"/>
        <c:auto val="1"/>
        <c:lblAlgn val="ctr"/>
        <c:lblOffset val="100"/>
      </c:catAx>
      <c:valAx>
        <c:axId val="202874880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Percent of total</a:t>
                </a:r>
                <a:r>
                  <a:rPr lang="en-US" baseline="0" dirty="0" smtClean="0"/>
                  <a:t> labor force</a:t>
                </a:r>
                <a:endParaRPr lang="en-US" dirty="0"/>
              </a:p>
            </c:rich>
          </c:tx>
          <c:layout/>
        </c:title>
        <c:numFmt formatCode="General" sourceLinked="1"/>
        <c:majorTickMark val="in"/>
        <c:tickLblPos val="nextTo"/>
        <c:spPr>
          <a:noFill/>
          <a:ln>
            <a:solidFill>
              <a:schemeClr val="bg1">
                <a:lumMod val="65000"/>
              </a:schemeClr>
            </a:solidFill>
          </a:ln>
          <a:effectLst/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201615616"/>
        <c:crosses val="autoZero"/>
        <c:crossBetween val="between"/>
      </c:valAx>
      <c:spPr>
        <a:noFill/>
        <a:ln>
          <a:solidFill>
            <a:schemeClr val="bg1">
              <a:lumMod val="65000"/>
            </a:schemeClr>
          </a:solidFill>
        </a:ln>
        <a:effectLst/>
      </c:spPr>
    </c:plotArea>
    <c:plotVisOnly val="1"/>
    <c:dispBlanksAs val="gap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 b="0" i="0" u="none" strike="noStrike" baseline="0">
          <a:solidFill>
            <a:srgbClr val="000000"/>
          </a:solidFill>
          <a:latin typeface="Arial Narrow"/>
          <a:ea typeface="Arial Narrow"/>
          <a:cs typeface="Arial Narrow"/>
        </a:defRPr>
      </a:pPr>
      <a:endParaRPr lang="en-US"/>
    </a:p>
  </c:txPr>
  <c:externalData r:id="rId2"/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lrMapOvr bg1="lt1" tx1="dk1" bg2="lt2" tx2="dk2" accent1="accent1" accent2="accent2" accent3="accent3" accent4="accent4" accent5="accent5" accent6="accent6" hlink="hlink" folHlink="folHlink"/>
  <c:chart>
    <c:plotArea>
      <c:layout>
        <c:manualLayout>
          <c:layoutTarget val="inner"/>
          <c:xMode val="edge"/>
          <c:yMode val="edge"/>
          <c:x val="5.6940507436570406E-2"/>
          <c:y val="5.8622776319626826E-2"/>
          <c:w val="0.92941163604549593"/>
          <c:h val="0.79834973753281002"/>
        </c:manualLayout>
      </c:layout>
      <c:barChart>
        <c:barDir val="bar"/>
        <c:grouping val="clustered"/>
        <c:ser>
          <c:idx val="0"/>
          <c:order val="0"/>
          <c:spPr>
            <a:solidFill>
              <a:srgbClr val="C0504D"/>
            </a:solidFill>
            <a:ln w="25400">
              <a:noFill/>
            </a:ln>
          </c:spPr>
          <c:dPt>
            <c:idx val="0"/>
            <c:spPr>
              <a:solidFill>
                <a:srgbClr val="C3D69B"/>
              </a:solidFill>
              <a:ln w="25400">
                <a:noFill/>
              </a:ln>
            </c:spPr>
          </c:dPt>
          <c:dPt>
            <c:idx val="1"/>
            <c:spPr>
              <a:solidFill>
                <a:srgbClr val="C3D69B"/>
              </a:solidFill>
              <a:ln w="25400">
                <a:noFill/>
              </a:ln>
            </c:spPr>
          </c:dPt>
          <c:dPt>
            <c:idx val="2"/>
            <c:spPr>
              <a:solidFill>
                <a:srgbClr val="C3D69B"/>
              </a:solidFill>
              <a:ln w="25400">
                <a:noFill/>
              </a:ln>
            </c:spPr>
          </c:dPt>
          <c:dPt>
            <c:idx val="3"/>
            <c:spPr>
              <a:solidFill>
                <a:srgbClr val="C3D69B"/>
              </a:solidFill>
              <a:ln w="25400">
                <a:noFill/>
              </a:ln>
            </c:spPr>
          </c:dPt>
          <c:cat>
            <c:strRef>
              <c:f>'Poverty data'!$Z$13:$Z$23</c:f>
              <c:strCache>
                <c:ptCount val="11"/>
                <c:pt idx="0">
                  <c:v>Singapore</c:v>
                </c:pt>
                <c:pt idx="1">
                  <c:v>Korea, Rep.</c:v>
                </c:pt>
                <c:pt idx="2">
                  <c:v>Chile</c:v>
                </c:pt>
                <c:pt idx="3">
                  <c:v>OECD</c:v>
                </c:pt>
                <c:pt idx="4">
                  <c:v>Swaziland</c:v>
                </c:pt>
                <c:pt idx="5">
                  <c:v>Seychelles</c:v>
                </c:pt>
                <c:pt idx="6">
                  <c:v>Namibia</c:v>
                </c:pt>
                <c:pt idx="7">
                  <c:v>Mauritius</c:v>
                </c:pt>
                <c:pt idx="8">
                  <c:v>Lesotho</c:v>
                </c:pt>
                <c:pt idx="9">
                  <c:v>Cabo Verde</c:v>
                </c:pt>
                <c:pt idx="10">
                  <c:v>Botswana</c:v>
                </c:pt>
              </c:strCache>
            </c:strRef>
          </c:cat>
          <c:val>
            <c:numRef>
              <c:f>'Poverty data'!$AA$13:$AA$23</c:f>
              <c:numCache>
                <c:formatCode>General</c:formatCode>
                <c:ptCount val="11"/>
                <c:pt idx="2">
                  <c:v>0.83000000000000063</c:v>
                </c:pt>
                <c:pt idx="3">
                  <c:v>0.37285714285714344</c:v>
                </c:pt>
                <c:pt idx="4">
                  <c:v>39.300000000000004</c:v>
                </c:pt>
                <c:pt idx="5">
                  <c:v>0.25</c:v>
                </c:pt>
                <c:pt idx="6">
                  <c:v>23.54</c:v>
                </c:pt>
                <c:pt idx="7">
                  <c:v>0.43000000000000038</c:v>
                </c:pt>
                <c:pt idx="8">
                  <c:v>56.220000000000013</c:v>
                </c:pt>
                <c:pt idx="9">
                  <c:v>13.719999999999999</c:v>
                </c:pt>
                <c:pt idx="10">
                  <c:v>13.41</c:v>
                </c:pt>
              </c:numCache>
            </c:numRef>
          </c:val>
        </c:ser>
        <c:gapWidth val="80"/>
        <c:axId val="202794496"/>
        <c:axId val="202796032"/>
      </c:barChart>
      <c:catAx>
        <c:axId val="202794496"/>
        <c:scaling>
          <c:orientation val="minMax"/>
        </c:scaling>
        <c:axPos val="l"/>
        <c:numFmt formatCode="General" sourceLinked="1"/>
        <c:majorTickMark val="in"/>
        <c:tickLblPos val="nextTo"/>
        <c:spPr>
          <a:noFill/>
          <a:ln w="9525" cap="flat" cmpd="sng" algn="ctr">
            <a:solidFill>
              <a:schemeClr val="bg1">
                <a:lumMod val="6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202796032"/>
        <c:crosses val="autoZero"/>
        <c:auto val="1"/>
        <c:lblAlgn val="ctr"/>
        <c:lblOffset val="100"/>
      </c:catAx>
      <c:valAx>
        <c:axId val="202796032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Percent of population</a:t>
                </a:r>
              </a:p>
            </c:rich>
          </c:tx>
          <c:layout/>
        </c:title>
        <c:numFmt formatCode="General" sourceLinked="1"/>
        <c:majorTickMark val="in"/>
        <c:tickLblPos val="nextTo"/>
        <c:spPr>
          <a:noFill/>
          <a:ln>
            <a:solidFill>
              <a:schemeClr val="bg1">
                <a:lumMod val="65000"/>
              </a:schemeClr>
            </a:solidFill>
          </a:ln>
          <a:effectLst/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202794496"/>
        <c:crosses val="autoZero"/>
        <c:crossBetween val="between"/>
      </c:valAx>
      <c:spPr>
        <a:noFill/>
        <a:ln>
          <a:solidFill>
            <a:schemeClr val="bg1">
              <a:lumMod val="65000"/>
            </a:schemeClr>
          </a:solidFill>
        </a:ln>
        <a:effectLst/>
      </c:spPr>
    </c:plotArea>
    <c:plotVisOnly val="1"/>
    <c:dispBlanksAs val="gap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 b="0" i="0" u="none" strike="noStrike" baseline="0">
          <a:solidFill>
            <a:srgbClr val="000000"/>
          </a:solidFill>
          <a:latin typeface="Arial Narrow"/>
          <a:ea typeface="Arial Narrow"/>
          <a:cs typeface="Arial Narrow"/>
        </a:defRPr>
      </a:pPr>
      <a:endParaRPr lang="en-US"/>
    </a:p>
  </c:txPr>
  <c:externalData r:id="rId2"/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3422964126207371"/>
          <c:y val="0.13102582411553867"/>
          <c:w val="0.83064003521814633"/>
          <c:h val="0.7101923141352644"/>
        </c:manualLayout>
      </c:layout>
      <c:lineChart>
        <c:grouping val="standard"/>
        <c:ser>
          <c:idx val="0"/>
          <c:order val="0"/>
          <c:tx>
            <c:v>SMICs average</c:v>
          </c:tx>
          <c:spPr>
            <a:ln w="38100" cmpd="sng">
              <a:solidFill>
                <a:srgbClr val="4B82AD"/>
              </a:solidFill>
              <a:prstDash val="solid"/>
            </a:ln>
          </c:spPr>
          <c:marker>
            <c:symbol val="none"/>
          </c:marker>
          <c:cat>
            <c:strRef>
              <c:f>Sheet2!$C$31:$H$31</c:f>
              <c:strCache>
                <c:ptCount val="6"/>
                <c:pt idx="0">
                  <c:v>1981-85</c:v>
                </c:pt>
                <c:pt idx="1">
                  <c:v>1986-90</c:v>
                </c:pt>
                <c:pt idx="2">
                  <c:v>1991-95</c:v>
                </c:pt>
                <c:pt idx="3">
                  <c:v>1996-00</c:v>
                </c:pt>
                <c:pt idx="4">
                  <c:v>2001-05</c:v>
                </c:pt>
                <c:pt idx="5">
                  <c:v>2006-10</c:v>
                </c:pt>
              </c:strCache>
            </c:strRef>
          </c:cat>
          <c:val>
            <c:numRef>
              <c:f>Sheet2!$C$61:$H$61</c:f>
              <c:numCache>
                <c:formatCode>General</c:formatCode>
                <c:ptCount val="6"/>
                <c:pt idx="0">
                  <c:v>3.6483795501087796E-2</c:v>
                </c:pt>
                <c:pt idx="1">
                  <c:v>1.6436492365295419</c:v>
                </c:pt>
                <c:pt idx="2">
                  <c:v>0.33655182893523056</c:v>
                </c:pt>
                <c:pt idx="3">
                  <c:v>1.122003125918976</c:v>
                </c:pt>
                <c:pt idx="4">
                  <c:v>0.15160621084844741</c:v>
                </c:pt>
                <c:pt idx="5">
                  <c:v>-0.19886539605741077</c:v>
                </c:pt>
              </c:numCache>
            </c:numRef>
          </c:val>
        </c:ser>
        <c:marker val="1"/>
        <c:axId val="220221824"/>
        <c:axId val="219849088"/>
      </c:lineChart>
      <c:catAx>
        <c:axId val="220221824"/>
        <c:scaling>
          <c:orientation val="minMax"/>
        </c:scaling>
        <c:axPos val="b"/>
        <c:numFmt formatCode="General" sourceLinked="1"/>
        <c:majorTickMark val="in"/>
        <c:tickLblPos val="low"/>
        <c:spPr>
          <a:ln w="12700" cmpd="sng">
            <a:solidFill>
              <a:srgbClr val="B3B3B3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219849088"/>
        <c:crosses val="autoZero"/>
        <c:auto val="1"/>
        <c:lblAlgn val="ctr"/>
        <c:lblOffset val="100"/>
        <c:tickMarkSkip val="1"/>
      </c:catAx>
      <c:valAx>
        <c:axId val="219849088"/>
        <c:scaling>
          <c:orientation val="minMax"/>
        </c:scaling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Simple average, percent</a:t>
                </a:r>
              </a:p>
            </c:rich>
          </c:tx>
          <c:layout/>
        </c:title>
        <c:numFmt formatCode="#,##0.00" sourceLinked="0"/>
        <c:majorTickMark val="in"/>
        <c:tickLblPos val="nextTo"/>
        <c:spPr>
          <a:ln w="12700">
            <a:solidFill>
              <a:srgbClr val="B3B3B3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220221824"/>
        <c:crosses val="autoZero"/>
        <c:crossBetween val="between"/>
      </c:valAx>
      <c:spPr>
        <a:noFill/>
        <a:ln w="12700">
          <a:solidFill>
            <a:sysClr val="window" lastClr="FFFFFF">
              <a:lumMod val="65000"/>
            </a:sysClr>
          </a:solidFill>
        </a:ln>
      </c:spPr>
    </c:plotArea>
    <c:plotVisOnly val="1"/>
    <c:dispBlanksAs val="span"/>
  </c:chart>
  <c:spPr>
    <a:noFill/>
    <a:ln w="9525">
      <a:noFill/>
    </a:ln>
  </c:spPr>
  <c:txPr>
    <a:bodyPr/>
    <a:lstStyle/>
    <a:p>
      <a:pPr>
        <a:defRPr sz="1400" b="0" i="0" u="none" strike="noStrike" baseline="0">
          <a:solidFill>
            <a:srgbClr val="000000"/>
          </a:solidFill>
          <a:latin typeface="Arial Narrow" panose="020B0606020202030204" pitchFamily="34" charset="0"/>
          <a:ea typeface="Frutiger LT Std 45 Light"/>
          <a:cs typeface="Segoe UI" pitchFamily="34" charset="0"/>
        </a:defRPr>
      </a:pPr>
      <a:endParaRPr lang="en-US"/>
    </a:p>
  </c:txPr>
  <c:externalData r:id="rId2"/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en-US" sz="1800" b="1" dirty="0"/>
              <a:t>Doing Business Indicators Rankings, 2014</a:t>
            </a:r>
            <a:endParaRPr lang="en-US" dirty="0"/>
          </a:p>
        </c:rich>
      </c:tx>
      <c:layout/>
    </c:title>
    <c:plotArea>
      <c:layout/>
      <c:radarChart>
        <c:radarStyle val="marker"/>
        <c:ser>
          <c:idx val="0"/>
          <c:order val="0"/>
          <c:tx>
            <c:strRef>
              <c:f>Sheet2!$D$6</c:f>
              <c:strCache>
                <c:ptCount val="1"/>
                <c:pt idx="0">
                  <c:v>Mauritius</c:v>
                </c:pt>
              </c:strCache>
            </c:strRef>
          </c:tx>
          <c:spPr>
            <a:ln w="28575">
              <a:solidFill>
                <a:srgbClr val="FF0000"/>
              </a:solidFill>
            </a:ln>
          </c:spPr>
          <c:marker>
            <c:symbol val="none"/>
          </c:marker>
          <c:cat>
            <c:strRef>
              <c:f>Sheet2!$E$5:$O$5</c:f>
              <c:strCache>
                <c:ptCount val="10"/>
                <c:pt idx="0">
                  <c:v>Starting a Business</c:v>
                </c:pt>
                <c:pt idx="1">
                  <c:v>Dealing with Construction Permits</c:v>
                </c:pt>
                <c:pt idx="2">
                  <c:v>Getting Electricity</c:v>
                </c:pt>
                <c:pt idx="3">
                  <c:v>Registering Property</c:v>
                </c:pt>
                <c:pt idx="4">
                  <c:v>Getting Credit</c:v>
                </c:pt>
                <c:pt idx="5">
                  <c:v>Protecting Minority Investors</c:v>
                </c:pt>
                <c:pt idx="6">
                  <c:v>Paying Taxes</c:v>
                </c:pt>
                <c:pt idx="7">
                  <c:v>Trading Across Borders</c:v>
                </c:pt>
                <c:pt idx="8">
                  <c:v>Enforcing Contracts</c:v>
                </c:pt>
                <c:pt idx="9">
                  <c:v>Resolving Insolvency</c:v>
                </c:pt>
              </c:strCache>
            </c:strRef>
          </c:cat>
          <c:val>
            <c:numRef>
              <c:f>Sheet2!$E$6:$O$6</c:f>
              <c:numCache>
                <c:formatCode>General</c:formatCode>
                <c:ptCount val="10"/>
                <c:pt idx="0">
                  <c:v>37</c:v>
                </c:pt>
                <c:pt idx="1">
                  <c:v>35</c:v>
                </c:pt>
                <c:pt idx="2">
                  <c:v>41</c:v>
                </c:pt>
                <c:pt idx="3">
                  <c:v>99</c:v>
                </c:pt>
                <c:pt idx="4">
                  <c:v>42</c:v>
                </c:pt>
                <c:pt idx="5">
                  <c:v>29</c:v>
                </c:pt>
                <c:pt idx="6">
                  <c:v>13</c:v>
                </c:pt>
                <c:pt idx="7">
                  <c:v>66</c:v>
                </c:pt>
                <c:pt idx="8">
                  <c:v>27</c:v>
                </c:pt>
                <c:pt idx="9">
                  <c:v>39</c:v>
                </c:pt>
              </c:numCache>
            </c:numRef>
          </c:val>
        </c:ser>
        <c:ser>
          <c:idx val="1"/>
          <c:order val="1"/>
          <c:tx>
            <c:strRef>
              <c:f>Sheet2!$D$7</c:f>
              <c:strCache>
                <c:ptCount val="1"/>
                <c:pt idx="0">
                  <c:v>Botswana</c:v>
                </c:pt>
              </c:strCache>
            </c:strRef>
          </c:tx>
          <c:marker>
            <c:symbol val="none"/>
          </c:marker>
          <c:cat>
            <c:strRef>
              <c:f>Sheet2!$E$5:$O$5</c:f>
              <c:strCache>
                <c:ptCount val="10"/>
                <c:pt idx="0">
                  <c:v>Starting a Business</c:v>
                </c:pt>
                <c:pt idx="1">
                  <c:v>Dealing with Construction Permits</c:v>
                </c:pt>
                <c:pt idx="2">
                  <c:v>Getting Electricity</c:v>
                </c:pt>
                <c:pt idx="3">
                  <c:v>Registering Property</c:v>
                </c:pt>
                <c:pt idx="4">
                  <c:v>Getting Credit</c:v>
                </c:pt>
                <c:pt idx="5">
                  <c:v>Protecting Minority Investors</c:v>
                </c:pt>
                <c:pt idx="6">
                  <c:v>Paying Taxes</c:v>
                </c:pt>
                <c:pt idx="7">
                  <c:v>Trading Across Borders</c:v>
                </c:pt>
                <c:pt idx="8">
                  <c:v>Enforcing Contracts</c:v>
                </c:pt>
                <c:pt idx="9">
                  <c:v>Resolving Insolvency</c:v>
                </c:pt>
              </c:strCache>
            </c:strRef>
          </c:cat>
          <c:val>
            <c:numRef>
              <c:f>Sheet2!$E$7:$O$7</c:f>
              <c:numCache>
                <c:formatCode>General</c:formatCode>
                <c:ptCount val="10"/>
                <c:pt idx="0">
                  <c:v>143</c:v>
                </c:pt>
                <c:pt idx="1">
                  <c:v>97</c:v>
                </c:pt>
                <c:pt idx="2">
                  <c:v>122</c:v>
                </c:pt>
                <c:pt idx="3">
                  <c:v>70</c:v>
                </c:pt>
                <c:pt idx="4">
                  <c:v>70</c:v>
                </c:pt>
                <c:pt idx="5">
                  <c:v>81</c:v>
                </c:pt>
                <c:pt idx="6">
                  <c:v>71</c:v>
                </c:pt>
                <c:pt idx="7">
                  <c:v>51</c:v>
                </c:pt>
                <c:pt idx="8">
                  <c:v>128</c:v>
                </c:pt>
                <c:pt idx="9">
                  <c:v>56</c:v>
                </c:pt>
              </c:numCache>
            </c:numRef>
          </c:val>
        </c:ser>
        <c:ser>
          <c:idx val="2"/>
          <c:order val="2"/>
          <c:tx>
            <c:strRef>
              <c:f>Sheet2!$D$8</c:f>
              <c:strCache>
                <c:ptCount val="1"/>
                <c:pt idx="0">
                  <c:v>Seychelles</c:v>
                </c:pt>
              </c:strCache>
            </c:strRef>
          </c:tx>
          <c:marker>
            <c:symbol val="none"/>
          </c:marker>
          <c:cat>
            <c:strRef>
              <c:f>Sheet2!$E$5:$O$5</c:f>
              <c:strCache>
                <c:ptCount val="10"/>
                <c:pt idx="0">
                  <c:v>Starting a Business</c:v>
                </c:pt>
                <c:pt idx="1">
                  <c:v>Dealing with Construction Permits</c:v>
                </c:pt>
                <c:pt idx="2">
                  <c:v>Getting Electricity</c:v>
                </c:pt>
                <c:pt idx="3">
                  <c:v>Registering Property</c:v>
                </c:pt>
                <c:pt idx="4">
                  <c:v>Getting Credit</c:v>
                </c:pt>
                <c:pt idx="5">
                  <c:v>Protecting Minority Investors</c:v>
                </c:pt>
                <c:pt idx="6">
                  <c:v>Paying Taxes</c:v>
                </c:pt>
                <c:pt idx="7">
                  <c:v>Trading Across Borders</c:v>
                </c:pt>
                <c:pt idx="8">
                  <c:v>Enforcing Contracts</c:v>
                </c:pt>
                <c:pt idx="9">
                  <c:v>Resolving Insolvency</c:v>
                </c:pt>
              </c:strCache>
            </c:strRef>
          </c:cat>
          <c:val>
            <c:numRef>
              <c:f>Sheet2!$E$8:$O$8</c:f>
              <c:numCache>
                <c:formatCode>General</c:formatCode>
                <c:ptCount val="10"/>
                <c:pt idx="0">
                  <c:v>131</c:v>
                </c:pt>
                <c:pt idx="1">
                  <c:v>123</c:v>
                </c:pt>
                <c:pt idx="2">
                  <c:v>139</c:v>
                </c:pt>
                <c:pt idx="3">
                  <c:v>67</c:v>
                </c:pt>
                <c:pt idx="4">
                  <c:v>109</c:v>
                </c:pt>
                <c:pt idx="5">
                  <c:v>105</c:v>
                </c:pt>
                <c:pt idx="6">
                  <c:v>43</c:v>
                </c:pt>
                <c:pt idx="7">
                  <c:v>86</c:v>
                </c:pt>
                <c:pt idx="8">
                  <c:v>138</c:v>
                </c:pt>
                <c:pt idx="9">
                  <c:v>63</c:v>
                </c:pt>
              </c:numCache>
            </c:numRef>
          </c:val>
        </c:ser>
        <c:ser>
          <c:idx val="3"/>
          <c:order val="3"/>
          <c:tx>
            <c:strRef>
              <c:f>Sheet2!$D$9</c:f>
              <c:strCache>
                <c:ptCount val="1"/>
                <c:pt idx="0">
                  <c:v>Namibia</c:v>
                </c:pt>
              </c:strCache>
            </c:strRef>
          </c:tx>
          <c:marker>
            <c:symbol val="none"/>
          </c:marker>
          <c:cat>
            <c:strRef>
              <c:f>Sheet2!$E$5:$O$5</c:f>
              <c:strCache>
                <c:ptCount val="10"/>
                <c:pt idx="0">
                  <c:v>Starting a Business</c:v>
                </c:pt>
                <c:pt idx="1">
                  <c:v>Dealing with Construction Permits</c:v>
                </c:pt>
                <c:pt idx="2">
                  <c:v>Getting Electricity</c:v>
                </c:pt>
                <c:pt idx="3">
                  <c:v>Registering Property</c:v>
                </c:pt>
                <c:pt idx="4">
                  <c:v>Getting Credit</c:v>
                </c:pt>
                <c:pt idx="5">
                  <c:v>Protecting Minority Investors</c:v>
                </c:pt>
                <c:pt idx="6">
                  <c:v>Paying Taxes</c:v>
                </c:pt>
                <c:pt idx="7">
                  <c:v>Trading Across Borders</c:v>
                </c:pt>
                <c:pt idx="8">
                  <c:v>Enforcing Contracts</c:v>
                </c:pt>
                <c:pt idx="9">
                  <c:v>Resolving Insolvency</c:v>
                </c:pt>
              </c:strCache>
            </c:strRef>
          </c:cat>
          <c:val>
            <c:numRef>
              <c:f>Sheet2!$E$9:$O$9</c:f>
              <c:numCache>
                <c:formatCode>General</c:formatCode>
                <c:ptCount val="10"/>
                <c:pt idx="0">
                  <c:v>164</c:v>
                </c:pt>
                <c:pt idx="1">
                  <c:v>66</c:v>
                </c:pt>
                <c:pt idx="2">
                  <c:v>76</c:v>
                </c:pt>
                <c:pt idx="3">
                  <c:v>174</c:v>
                </c:pt>
                <c:pt idx="4">
                  <c:v>59</c:v>
                </c:pt>
                <c:pt idx="5">
                  <c:v>66</c:v>
                </c:pt>
                <c:pt idx="6">
                  <c:v>93</c:v>
                </c:pt>
                <c:pt idx="7">
                  <c:v>118</c:v>
                </c:pt>
                <c:pt idx="8">
                  <c:v>103</c:v>
                </c:pt>
                <c:pt idx="9">
                  <c:v>97</c:v>
                </c:pt>
              </c:numCache>
            </c:numRef>
          </c:val>
        </c:ser>
        <c:ser>
          <c:idx val="4"/>
          <c:order val="4"/>
          <c:tx>
            <c:strRef>
              <c:f>Sheet2!$D$10</c:f>
              <c:strCache>
                <c:ptCount val="1"/>
                <c:pt idx="0">
                  <c:v>Swaziland</c:v>
                </c:pt>
              </c:strCache>
            </c:strRef>
          </c:tx>
          <c:marker>
            <c:symbol val="none"/>
          </c:marker>
          <c:cat>
            <c:strRef>
              <c:f>Sheet2!$E$5:$O$5</c:f>
              <c:strCache>
                <c:ptCount val="10"/>
                <c:pt idx="0">
                  <c:v>Starting a Business</c:v>
                </c:pt>
                <c:pt idx="1">
                  <c:v>Dealing with Construction Permits</c:v>
                </c:pt>
                <c:pt idx="2">
                  <c:v>Getting Electricity</c:v>
                </c:pt>
                <c:pt idx="3">
                  <c:v>Registering Property</c:v>
                </c:pt>
                <c:pt idx="4">
                  <c:v>Getting Credit</c:v>
                </c:pt>
                <c:pt idx="5">
                  <c:v>Protecting Minority Investors</c:v>
                </c:pt>
                <c:pt idx="6">
                  <c:v>Paying Taxes</c:v>
                </c:pt>
                <c:pt idx="7">
                  <c:v>Trading Across Borders</c:v>
                </c:pt>
                <c:pt idx="8">
                  <c:v>Enforcing Contracts</c:v>
                </c:pt>
                <c:pt idx="9">
                  <c:v>Resolving Insolvency</c:v>
                </c:pt>
              </c:strCache>
            </c:strRef>
          </c:cat>
          <c:val>
            <c:numRef>
              <c:f>Sheet2!$E$10:$O$10</c:f>
              <c:numCache>
                <c:formatCode>General</c:formatCode>
                <c:ptCount val="10"/>
                <c:pt idx="0">
                  <c:v>156</c:v>
                </c:pt>
                <c:pt idx="1">
                  <c:v>80</c:v>
                </c:pt>
                <c:pt idx="2">
                  <c:v>155</c:v>
                </c:pt>
                <c:pt idx="3">
                  <c:v>113</c:v>
                </c:pt>
                <c:pt idx="4">
                  <c:v>70</c:v>
                </c:pt>
                <c:pt idx="5">
                  <c:v>134</c:v>
                </c:pt>
                <c:pt idx="6">
                  <c:v>79</c:v>
                </c:pt>
                <c:pt idx="7">
                  <c:v>30</c:v>
                </c:pt>
                <c:pt idx="8">
                  <c:v>175</c:v>
                </c:pt>
                <c:pt idx="9">
                  <c:v>96</c:v>
                </c:pt>
              </c:numCache>
            </c:numRef>
          </c:val>
        </c:ser>
        <c:ser>
          <c:idx val="5"/>
          <c:order val="5"/>
          <c:tx>
            <c:strRef>
              <c:f>Sheet2!$D$11</c:f>
              <c:strCache>
                <c:ptCount val="1"/>
                <c:pt idx="0">
                  <c:v>Lesotho</c:v>
                </c:pt>
              </c:strCache>
            </c:strRef>
          </c:tx>
          <c:marker>
            <c:symbol val="none"/>
          </c:marker>
          <c:cat>
            <c:strRef>
              <c:f>Sheet2!$E$5:$O$5</c:f>
              <c:strCache>
                <c:ptCount val="10"/>
                <c:pt idx="0">
                  <c:v>Starting a Business</c:v>
                </c:pt>
                <c:pt idx="1">
                  <c:v>Dealing with Construction Permits</c:v>
                </c:pt>
                <c:pt idx="2">
                  <c:v>Getting Electricity</c:v>
                </c:pt>
                <c:pt idx="3">
                  <c:v>Registering Property</c:v>
                </c:pt>
                <c:pt idx="4">
                  <c:v>Getting Credit</c:v>
                </c:pt>
                <c:pt idx="5">
                  <c:v>Protecting Minority Investors</c:v>
                </c:pt>
                <c:pt idx="6">
                  <c:v>Paying Taxes</c:v>
                </c:pt>
                <c:pt idx="7">
                  <c:v>Trading Across Borders</c:v>
                </c:pt>
                <c:pt idx="8">
                  <c:v>Enforcing Contracts</c:v>
                </c:pt>
                <c:pt idx="9">
                  <c:v>Resolving Insolvency</c:v>
                </c:pt>
              </c:strCache>
            </c:strRef>
          </c:cat>
          <c:val>
            <c:numRef>
              <c:f>Sheet2!$E$11:$O$11</c:f>
              <c:numCache>
                <c:formatCode>General</c:formatCode>
                <c:ptCount val="10"/>
                <c:pt idx="0">
                  <c:v>112</c:v>
                </c:pt>
                <c:pt idx="1">
                  <c:v>172</c:v>
                </c:pt>
                <c:pt idx="2">
                  <c:v>147</c:v>
                </c:pt>
                <c:pt idx="3">
                  <c:v>108</c:v>
                </c:pt>
                <c:pt idx="4">
                  <c:v>152</c:v>
                </c:pt>
                <c:pt idx="5">
                  <c:v>99</c:v>
                </c:pt>
                <c:pt idx="6">
                  <c:v>109</c:v>
                </c:pt>
                <c:pt idx="7">
                  <c:v>36</c:v>
                </c:pt>
                <c:pt idx="8">
                  <c:v>85</c:v>
                </c:pt>
                <c:pt idx="9">
                  <c:v>117</c:v>
                </c:pt>
              </c:numCache>
            </c:numRef>
          </c:val>
        </c:ser>
        <c:ser>
          <c:idx val="6"/>
          <c:order val="6"/>
          <c:tx>
            <c:strRef>
              <c:f>Sheet2!$D$12</c:f>
              <c:strCache>
                <c:ptCount val="1"/>
                <c:pt idx="0">
                  <c:v>Cabo Verde</c:v>
                </c:pt>
              </c:strCache>
            </c:strRef>
          </c:tx>
          <c:marker>
            <c:symbol val="none"/>
          </c:marker>
          <c:cat>
            <c:strRef>
              <c:f>Sheet2!$E$5:$O$5</c:f>
              <c:strCache>
                <c:ptCount val="10"/>
                <c:pt idx="0">
                  <c:v>Starting a Business</c:v>
                </c:pt>
                <c:pt idx="1">
                  <c:v>Dealing with Construction Permits</c:v>
                </c:pt>
                <c:pt idx="2">
                  <c:v>Getting Electricity</c:v>
                </c:pt>
                <c:pt idx="3">
                  <c:v>Registering Property</c:v>
                </c:pt>
                <c:pt idx="4">
                  <c:v>Getting Credit</c:v>
                </c:pt>
                <c:pt idx="5">
                  <c:v>Protecting Minority Investors</c:v>
                </c:pt>
                <c:pt idx="6">
                  <c:v>Paying Taxes</c:v>
                </c:pt>
                <c:pt idx="7">
                  <c:v>Trading Across Borders</c:v>
                </c:pt>
                <c:pt idx="8">
                  <c:v>Enforcing Contracts</c:v>
                </c:pt>
                <c:pt idx="9">
                  <c:v>Resolving Insolvency</c:v>
                </c:pt>
              </c:strCache>
            </c:strRef>
          </c:cat>
          <c:val>
            <c:numRef>
              <c:f>Sheet2!$E$12:$O$12</c:f>
              <c:numCache>
                <c:formatCode>General</c:formatCode>
                <c:ptCount val="10"/>
                <c:pt idx="0">
                  <c:v>75</c:v>
                </c:pt>
                <c:pt idx="1">
                  <c:v>104</c:v>
                </c:pt>
                <c:pt idx="2">
                  <c:v>140</c:v>
                </c:pt>
                <c:pt idx="3">
                  <c:v>74</c:v>
                </c:pt>
                <c:pt idx="4">
                  <c:v>109</c:v>
                </c:pt>
                <c:pt idx="5">
                  <c:v>163</c:v>
                </c:pt>
                <c:pt idx="6">
                  <c:v>94</c:v>
                </c:pt>
                <c:pt idx="7">
                  <c:v>106</c:v>
                </c:pt>
                <c:pt idx="8">
                  <c:v>47</c:v>
                </c:pt>
                <c:pt idx="9">
                  <c:v>189</c:v>
                </c:pt>
              </c:numCache>
            </c:numRef>
          </c:val>
        </c:ser>
        <c:ser>
          <c:idx val="7"/>
          <c:order val="7"/>
          <c:tx>
            <c:v>95th</c:v>
          </c:tx>
          <c:spPr>
            <a:ln>
              <a:solidFill>
                <a:schemeClr val="tx1"/>
              </a:solidFill>
            </a:ln>
          </c:spPr>
          <c:marker>
            <c:symbol val="none"/>
          </c:marker>
          <c:cat>
            <c:strRef>
              <c:f>Sheet2!$E$5:$O$5</c:f>
              <c:strCache>
                <c:ptCount val="10"/>
                <c:pt idx="0">
                  <c:v>Starting a Business</c:v>
                </c:pt>
                <c:pt idx="1">
                  <c:v>Dealing with Construction Permits</c:v>
                </c:pt>
                <c:pt idx="2">
                  <c:v>Getting Electricity</c:v>
                </c:pt>
                <c:pt idx="3">
                  <c:v>Registering Property</c:v>
                </c:pt>
                <c:pt idx="4">
                  <c:v>Getting Credit</c:v>
                </c:pt>
                <c:pt idx="5">
                  <c:v>Protecting Minority Investors</c:v>
                </c:pt>
                <c:pt idx="6">
                  <c:v>Paying Taxes</c:v>
                </c:pt>
                <c:pt idx="7">
                  <c:v>Trading Across Borders</c:v>
                </c:pt>
                <c:pt idx="8">
                  <c:v>Enforcing Contracts</c:v>
                </c:pt>
                <c:pt idx="9">
                  <c:v>Resolving Insolvency</c:v>
                </c:pt>
              </c:strCache>
            </c:strRef>
          </c:cat>
          <c:val>
            <c:numRef>
              <c:f>Sheet2!$E$13:$O$13</c:f>
              <c:numCache>
                <c:formatCode>General</c:formatCode>
                <c:ptCount val="10"/>
                <c:pt idx="0">
                  <c:v>95</c:v>
                </c:pt>
                <c:pt idx="1">
                  <c:v>95</c:v>
                </c:pt>
                <c:pt idx="2">
                  <c:v>95</c:v>
                </c:pt>
                <c:pt idx="3">
                  <c:v>95</c:v>
                </c:pt>
                <c:pt idx="4">
                  <c:v>95</c:v>
                </c:pt>
                <c:pt idx="5">
                  <c:v>95</c:v>
                </c:pt>
                <c:pt idx="6">
                  <c:v>95</c:v>
                </c:pt>
                <c:pt idx="7">
                  <c:v>95</c:v>
                </c:pt>
                <c:pt idx="8">
                  <c:v>95</c:v>
                </c:pt>
                <c:pt idx="9">
                  <c:v>95</c:v>
                </c:pt>
              </c:numCache>
            </c:numRef>
          </c:val>
        </c:ser>
        <c:axId val="202904320"/>
        <c:axId val="202905856"/>
      </c:radarChart>
      <c:catAx>
        <c:axId val="202904320"/>
        <c:scaling>
          <c:orientation val="minMax"/>
        </c:scaling>
        <c:axPos val="b"/>
        <c:majorGridlines/>
        <c:numFmt formatCode="General" sourceLinked="0"/>
        <c:tickLblPos val="nextTo"/>
        <c:crossAx val="202905856"/>
        <c:crosses val="autoZero"/>
        <c:auto val="1"/>
        <c:lblAlgn val="ctr"/>
        <c:lblOffset val="100"/>
      </c:catAx>
      <c:valAx>
        <c:axId val="202905856"/>
        <c:scaling>
          <c:orientation val="minMax"/>
        </c:scaling>
        <c:axPos val="l"/>
        <c:majorGridlines/>
        <c:numFmt formatCode="General" sourceLinked="1"/>
        <c:majorTickMark val="cross"/>
        <c:tickLblPos val="nextTo"/>
        <c:crossAx val="202904320"/>
        <c:crosses val="autoZero"/>
        <c:crossBetween val="between"/>
        <c:majorUnit val="50"/>
      </c:valAx>
    </c:plotArea>
    <c:legend>
      <c:legendPos val="b"/>
      <c:layout/>
    </c:legend>
    <c:plotVisOnly val="1"/>
    <c:dispBlanksAs val="gap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GDP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</c:spPr>
          <c:cat>
            <c:strRef>
              <c:f>Sheet1!$A$2:$A$5</c:f>
              <c:strCache>
                <c:ptCount val="4"/>
                <c:pt idx="0">
                  <c:v>1980 - 89</c:v>
                </c:pt>
                <c:pt idx="1">
                  <c:v>1990 - 99</c:v>
                </c:pt>
                <c:pt idx="2">
                  <c:v>2000 - 07</c:v>
                </c:pt>
                <c:pt idx="3">
                  <c:v>2008 - 13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3.2651689290534978</c:v>
                </c:pt>
                <c:pt idx="1">
                  <c:v>3.1456173012615012</c:v>
                </c:pt>
                <c:pt idx="2">
                  <c:v>4.4804879607285688</c:v>
                </c:pt>
                <c:pt idx="3">
                  <c:v>3.2115619902181667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Trade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</c:spPr>
          <c:cat>
            <c:strRef>
              <c:f>Sheet1!$A$2:$A$5</c:f>
              <c:strCache>
                <c:ptCount val="4"/>
                <c:pt idx="0">
                  <c:v>1980 - 89</c:v>
                </c:pt>
                <c:pt idx="1">
                  <c:v>1990 - 99</c:v>
                </c:pt>
                <c:pt idx="2">
                  <c:v>2000 - 07</c:v>
                </c:pt>
                <c:pt idx="3">
                  <c:v>2008 - 13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4.421765262542519</c:v>
                </c:pt>
                <c:pt idx="1">
                  <c:v>6.6163482192677856</c:v>
                </c:pt>
                <c:pt idx="2">
                  <c:v>7.3059126870888615</c:v>
                </c:pt>
                <c:pt idx="3">
                  <c:v>2.938267517936723</c:v>
                </c:pt>
              </c:numCache>
            </c:numRef>
          </c:val>
        </c:ser>
        <c:axId val="207687040"/>
        <c:axId val="207688832"/>
      </c:barChart>
      <c:catAx>
        <c:axId val="207687040"/>
        <c:scaling>
          <c:orientation val="minMax"/>
        </c:scaling>
        <c:axPos val="b"/>
        <c:numFmt formatCode="General" sourceLinked="0"/>
        <c:tickLblPos val="nextTo"/>
        <c:crossAx val="207688832"/>
        <c:crosses val="autoZero"/>
        <c:auto val="1"/>
        <c:lblAlgn val="ctr"/>
        <c:lblOffset val="100"/>
      </c:catAx>
      <c:valAx>
        <c:axId val="207688832"/>
        <c:scaling>
          <c:orientation val="minMax"/>
        </c:scaling>
        <c:axPos val="l"/>
        <c:numFmt formatCode="General" sourceLinked="1"/>
        <c:majorTickMark val="none"/>
        <c:tickLblPos val="nextTo"/>
        <c:crossAx val="207687040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36536745406824339"/>
          <c:y val="0.91732473964948302"/>
          <c:w val="0.24059125673806919"/>
          <c:h val="7.4610744221488695E-2"/>
        </c:manualLayout>
      </c:layout>
    </c:legend>
    <c:plotVisOnly val="1"/>
    <c:dispBlanksAs val="gap"/>
  </c:chart>
  <c:txPr>
    <a:bodyPr/>
    <a:lstStyle/>
    <a:p>
      <a:pPr>
        <a:defRPr sz="1800"/>
      </a:pPr>
      <a:endParaRPr lang="en-US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8147847274039752"/>
          <c:y val="4.963338091790153E-2"/>
          <c:w val="0.76963029130124161"/>
          <c:h val="0.72725227429709161"/>
        </c:manualLayout>
      </c:layout>
      <c:barChart>
        <c:barDir val="col"/>
        <c:grouping val="clustered"/>
        <c:ser>
          <c:idx val="0"/>
          <c:order val="0"/>
          <c:tx>
            <c:v>Commodity prices</c:v>
          </c:tx>
          <c:dPt>
            <c:idx val="1"/>
            <c:spPr>
              <a:solidFill>
                <a:schemeClr val="accent2"/>
              </a:solidFill>
            </c:spPr>
          </c:dPt>
          <c:dPt>
            <c:idx val="2"/>
            <c:spPr>
              <a:solidFill>
                <a:schemeClr val="accent2"/>
              </a:solidFill>
            </c:spPr>
          </c:dPt>
          <c:cat>
            <c:strRef>
              <c:f>(Charts!$AU$7:$AU$12,Charts!$AU$15)</c:f>
              <c:strCache>
                <c:ptCount val="7"/>
                <c:pt idx="0">
                  <c:v>Iron ore</c:v>
                </c:pt>
                <c:pt idx="1">
                  <c:v>Crude oil</c:v>
                </c:pt>
                <c:pt idx="2">
                  <c:v>Natural gas</c:v>
                </c:pt>
                <c:pt idx="3">
                  <c:v>Coal</c:v>
                </c:pt>
                <c:pt idx="4">
                  <c:v>Copper </c:v>
                </c:pt>
                <c:pt idx="5">
                  <c:v>Gold </c:v>
                </c:pt>
                <c:pt idx="6">
                  <c:v>Diamonds</c:v>
                </c:pt>
              </c:strCache>
            </c:strRef>
          </c:cat>
          <c:val>
            <c:numRef>
              <c:f>(Charts!$AY$7:$AY$12,Charts!$AY$15)</c:f>
              <c:numCache>
                <c:formatCode>General</c:formatCode>
                <c:ptCount val="7"/>
                <c:pt idx="0">
                  <c:v>-64.083708880014058</c:v>
                </c:pt>
                <c:pt idx="1">
                  <c:v>-58.925802760750912</c:v>
                </c:pt>
                <c:pt idx="2">
                  <c:v>-51.005077554427196</c:v>
                </c:pt>
                <c:pt idx="3">
                  <c:v>-42.638829100301336</c:v>
                </c:pt>
                <c:pt idx="4">
                  <c:v>-39.691541810355133</c:v>
                </c:pt>
                <c:pt idx="5">
                  <c:v>-34.941939327588763</c:v>
                </c:pt>
                <c:pt idx="6">
                  <c:v>-13.193590982102544</c:v>
                </c:pt>
              </c:numCache>
            </c:numRef>
          </c:val>
        </c:ser>
        <c:gapWidth val="83"/>
        <c:overlap val="42"/>
        <c:axId val="217103744"/>
        <c:axId val="217130496"/>
      </c:barChart>
      <c:scatterChart>
        <c:scatterStyle val="lineMarker"/>
        <c:ser>
          <c:idx val="1"/>
          <c:order val="1"/>
          <c:tx>
            <c:v>2016 projections</c:v>
          </c:tx>
          <c:spPr>
            <a:ln w="19050">
              <a:noFill/>
            </a:ln>
          </c:spPr>
          <c:marker>
            <c:symbol val="circle"/>
            <c:size val="7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yVal>
            <c:numRef>
              <c:f>(Charts!$AZ$7:$AZ$12,Charts!$AZ$15)</c:f>
              <c:numCache>
                <c:formatCode>General</c:formatCode>
                <c:ptCount val="7"/>
                <c:pt idx="0">
                  <c:v>-72.844093906414869</c:v>
                </c:pt>
                <c:pt idx="1">
                  <c:v>-60.028029580575613</c:v>
                </c:pt>
                <c:pt idx="2">
                  <c:v>-51.005077554427196</c:v>
                </c:pt>
                <c:pt idx="3">
                  <c:v>-48.165088247955289</c:v>
                </c:pt>
                <c:pt idx="4">
                  <c:v>-42.358209781458157</c:v>
                </c:pt>
                <c:pt idx="5">
                  <c:v>-36.016193799310855</c:v>
                </c:pt>
                <c:pt idx="6">
                  <c:v>-14.834340157189596</c:v>
                </c:pt>
              </c:numCache>
            </c:numRef>
          </c:yVal>
        </c:ser>
        <c:axId val="217103744"/>
        <c:axId val="217130496"/>
      </c:scatterChart>
      <c:catAx>
        <c:axId val="217103744"/>
        <c:scaling>
          <c:orientation val="minMax"/>
        </c:scaling>
        <c:axPos val="b"/>
        <c:numFmt formatCode="General" sourceLinked="1"/>
        <c:majorTickMark val="none"/>
        <c:tickLblPos val="low"/>
        <c:spPr>
          <a:noFill/>
          <a:ln w="9525" cap="flat" cmpd="sng" algn="ctr">
            <a:solidFill>
              <a:schemeClr val="bg1">
                <a:lumMod val="65000"/>
              </a:schemeClr>
            </a:solidFill>
            <a:round/>
          </a:ln>
          <a:effectLst/>
        </c:spPr>
        <c:txPr>
          <a:bodyPr rot="-5400000"/>
          <a:lstStyle/>
          <a:p>
            <a:pPr>
              <a:defRPr/>
            </a:pPr>
            <a:endParaRPr lang="en-US"/>
          </a:p>
        </c:txPr>
        <c:crossAx val="217130496"/>
        <c:crosses val="autoZero"/>
        <c:auto val="1"/>
        <c:lblAlgn val="ctr"/>
        <c:lblOffset val="100"/>
      </c:catAx>
      <c:valAx>
        <c:axId val="217130496"/>
        <c:scaling>
          <c:orientation val="minMax"/>
        </c:scaling>
        <c:axPos val="l"/>
        <c:title>
          <c:tx>
            <c:rich>
              <a:bodyPr rot="-5400000" vert="horz"/>
              <a:lstStyle/>
              <a:p>
                <a:pPr>
                  <a:defRPr b="0"/>
                </a:pPr>
                <a:r>
                  <a:rPr lang="en-US" b="0"/>
                  <a:t>Percent change from 2012 average</a:t>
                </a:r>
              </a:p>
            </c:rich>
          </c:tx>
          <c:layout>
            <c:manualLayout>
              <c:xMode val="edge"/>
              <c:yMode val="edge"/>
              <c:x val="2.8474377696552397E-3"/>
              <c:y val="0.10120809109081498"/>
            </c:manualLayout>
          </c:layout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217103744"/>
        <c:crosses val="autoZero"/>
        <c:crossBetween val="between"/>
      </c:valAx>
      <c:spPr>
        <a:noFill/>
        <a:ln>
          <a:solidFill>
            <a:schemeClr val="bg1">
              <a:lumMod val="65000"/>
            </a:schemeClr>
          </a:solidFill>
        </a:ln>
        <a:effectLst/>
      </c:spPr>
    </c:plotArea>
    <c:legend>
      <c:legendPos val="r"/>
      <c:legendEntry>
        <c:idx val="0"/>
        <c:delete val="1"/>
      </c:legendEntry>
      <c:layout>
        <c:manualLayout>
          <c:xMode val="edge"/>
          <c:yMode val="edge"/>
          <c:x val="0.51942854835453267"/>
          <c:y val="0.57734341827879543"/>
          <c:w val="0.43659365860933774"/>
          <c:h val="8.5631936778241866E-2"/>
        </c:manualLayout>
      </c:layout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en-US"/>
        </a:p>
      </c:txPr>
    </c:legend>
    <c:plotVisOnly val="1"/>
    <c:dispBlanksAs val="gap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ysClr val="windowText" lastClr="000000"/>
          </a:solidFill>
          <a:latin typeface="Arial Narrow" panose="020B0606020202030204" pitchFamily="34" charset="0"/>
        </a:defRPr>
      </a:pPr>
      <a:endParaRPr lang="en-US"/>
    </a:p>
  </c:txPr>
  <c:externalData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1029588951529568"/>
          <c:y val="2.2763543987720476E-2"/>
          <c:w val="0.76085692050990383"/>
          <c:h val="0.85606090391409395"/>
        </c:manualLayout>
      </c:layout>
      <c:barChart>
        <c:barDir val="bar"/>
        <c:grouping val="clustered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dPt>
            <c:idx val="6"/>
            <c:spPr>
              <a:solidFill>
                <a:srgbClr val="C0504D"/>
              </a:solidFill>
              <a:ln>
                <a:noFill/>
              </a:ln>
              <a:effectLst/>
            </c:spPr>
          </c:dPt>
          <c:dPt>
            <c:idx val="7"/>
            <c:spPr>
              <a:solidFill>
                <a:srgbClr val="C0504D"/>
              </a:solidFill>
              <a:ln>
                <a:noFill/>
              </a:ln>
              <a:effectLst/>
            </c:spPr>
          </c:dPt>
          <c:dPt>
            <c:idx val="9"/>
            <c:spPr>
              <a:solidFill>
                <a:schemeClr val="tx1"/>
              </a:solidFill>
              <a:ln>
                <a:noFill/>
              </a:ln>
              <a:effectLst/>
            </c:spPr>
          </c:dPt>
          <c:cat>
            <c:strRef>
              <c:f>'REO Charts'!$B$1:$B$10</c:f>
              <c:strCache>
                <c:ptCount val="10"/>
                <c:pt idx="0">
                  <c:v>Zambia</c:v>
                </c:pt>
                <c:pt idx="1">
                  <c:v>Tanzania</c:v>
                </c:pt>
                <c:pt idx="2">
                  <c:v>Gabon</c:v>
                </c:pt>
                <c:pt idx="3">
                  <c:v>Ghana</c:v>
                </c:pt>
                <c:pt idx="4">
                  <c:v>Kenya</c:v>
                </c:pt>
                <c:pt idx="5">
                  <c:v>Nigeria</c:v>
                </c:pt>
                <c:pt idx="6">
                  <c:v>Senegal</c:v>
                </c:pt>
                <c:pt idx="7">
                  <c:v>Côte d'Ivoire</c:v>
                </c:pt>
                <c:pt idx="8">
                  <c:v>South Africa </c:v>
                </c:pt>
                <c:pt idx="9">
                  <c:v>Emerging markets</c:v>
                </c:pt>
              </c:strCache>
            </c:strRef>
          </c:cat>
          <c:val>
            <c:numRef>
              <c:f>'REO Charts'!$C$1:$C$10</c:f>
              <c:numCache>
                <c:formatCode>General</c:formatCode>
                <c:ptCount val="10"/>
                <c:pt idx="0">
                  <c:v>590</c:v>
                </c:pt>
                <c:pt idx="1">
                  <c:v>488</c:v>
                </c:pt>
                <c:pt idx="2">
                  <c:v>466</c:v>
                </c:pt>
                <c:pt idx="3">
                  <c:v>406</c:v>
                </c:pt>
                <c:pt idx="4">
                  <c:v>290.81199999999899</c:v>
                </c:pt>
                <c:pt idx="5">
                  <c:v>313</c:v>
                </c:pt>
                <c:pt idx="6">
                  <c:v>164</c:v>
                </c:pt>
                <c:pt idx="7">
                  <c:v>123</c:v>
                </c:pt>
                <c:pt idx="8">
                  <c:v>193</c:v>
                </c:pt>
                <c:pt idx="9">
                  <c:v>40.785714285714278</c:v>
                </c:pt>
              </c:numCache>
            </c:numRef>
          </c:val>
        </c:ser>
        <c:gapWidth val="75"/>
        <c:axId val="217223936"/>
        <c:axId val="217225472"/>
      </c:barChart>
      <c:catAx>
        <c:axId val="217223936"/>
        <c:scaling>
          <c:orientation val="maxMin"/>
        </c:scaling>
        <c:axPos val="l"/>
        <c:numFmt formatCode="General" sourceLinked="1"/>
        <c:majorTickMark val="none"/>
        <c:tickLblPos val="nextTo"/>
        <c:spPr>
          <a:noFill/>
          <a:ln w="9525" cap="flat" cmpd="sng" algn="ctr">
            <a:solidFill>
              <a:sysClr val="window" lastClr="FFFFFF">
                <a:lumMod val="65000"/>
              </a:sys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217225472"/>
        <c:crosses val="autoZero"/>
        <c:auto val="1"/>
        <c:lblAlgn val="ctr"/>
        <c:lblOffset val="100"/>
        <c:tickLblSkip val="1"/>
      </c:catAx>
      <c:valAx>
        <c:axId val="217225472"/>
        <c:scaling>
          <c:orientation val="minMax"/>
          <c:max val="600"/>
        </c:scaling>
        <c:axPos val="t"/>
        <c:numFmt formatCode="General" sourceLinked="1"/>
        <c:majorTickMark val="none"/>
        <c:tickLblPos val="high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217223936"/>
        <c:crosses val="autoZero"/>
        <c:crossBetween val="between"/>
        <c:majorUnit val="100"/>
        <c:minorUnit val="50"/>
      </c:valAx>
      <c:spPr>
        <a:noFill/>
        <a:ln>
          <a:solidFill>
            <a:schemeClr val="bg1">
              <a:lumMod val="65000"/>
            </a:schemeClr>
          </a:solidFill>
        </a:ln>
        <a:effectLst/>
      </c:spPr>
    </c:plotArea>
    <c:plotVisOnly val="1"/>
    <c:dispBlanksAs val="gap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 baseline="0">
          <a:solidFill>
            <a:sysClr val="windowText" lastClr="000000"/>
          </a:solidFill>
          <a:latin typeface="Arial Narrow" panose="020B0606020202030204" pitchFamily="34" charset="0"/>
        </a:defRPr>
      </a:pPr>
      <a:endParaRPr lang="en-US"/>
    </a:p>
  </c:txPr>
  <c:externalData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lrMapOvr bg1="lt1" tx1="dk1" bg2="lt2" tx2="dk2" accent1="accent1" accent2="accent2" accent3="accent3" accent4="accent4" accent5="accent5" accent6="accent6" hlink="hlink" folHlink="folHlink"/>
  <c:chart>
    <c:plotArea>
      <c:layout>
        <c:manualLayout>
          <c:layoutTarget val="inner"/>
          <c:xMode val="edge"/>
          <c:yMode val="edge"/>
          <c:x val="0.14953881619425141"/>
          <c:y val="5.0925925925925923E-2"/>
          <c:w val="0.81814112163192287"/>
          <c:h val="0.84620370370370368"/>
        </c:manualLayout>
      </c:layout>
      <c:lineChart>
        <c:grouping val="standard"/>
        <c:ser>
          <c:idx val="0"/>
          <c:order val="0"/>
          <c:tx>
            <c:strRef>
              <c:f>Sheet1!$C$13</c:f>
              <c:strCache>
                <c:ptCount val="1"/>
                <c:pt idx="0">
                  <c:v>Botswana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Pt>
            <c:idx val="10"/>
            <c:spPr>
              <a:ln w="28575" cap="rnd">
                <a:solidFill>
                  <a:srgbClr val="C0504D"/>
                </a:solidFill>
                <a:prstDash val="sysDash"/>
                <a:round/>
              </a:ln>
              <a:effectLst/>
            </c:spPr>
          </c:dPt>
          <c:dPt>
            <c:idx val="11"/>
            <c:spPr>
              <a:ln w="28575" cap="rnd">
                <a:solidFill>
                  <a:srgbClr val="C0504D"/>
                </a:solidFill>
                <a:prstDash val="sysDash"/>
                <a:round/>
              </a:ln>
              <a:effectLst/>
            </c:spPr>
          </c:dPt>
          <c:dPt>
            <c:idx val="12"/>
            <c:spPr>
              <a:ln w="28575" cap="rnd">
                <a:solidFill>
                  <a:srgbClr val="C0504D"/>
                </a:solidFill>
                <a:prstDash val="sysDash"/>
                <a:round/>
              </a:ln>
              <a:effectLst/>
            </c:spPr>
          </c:dPt>
          <c:dPt>
            <c:idx val="13"/>
            <c:spPr>
              <a:ln w="28575" cap="rnd">
                <a:solidFill>
                  <a:srgbClr val="C0504D"/>
                </a:solidFill>
                <a:prstDash val="sysDash"/>
                <a:round/>
              </a:ln>
              <a:effectLst/>
            </c:spPr>
          </c:dPt>
          <c:dPt>
            <c:idx val="14"/>
            <c:spPr>
              <a:ln w="28575" cap="rnd">
                <a:solidFill>
                  <a:srgbClr val="C0504D"/>
                </a:solidFill>
                <a:prstDash val="sysDash"/>
                <a:round/>
              </a:ln>
              <a:effectLst/>
            </c:spPr>
          </c:dPt>
          <c:cat>
            <c:numRef>
              <c:f>Sheet1!$D$12:$R$12</c:f>
              <c:numCache>
                <c:formatCode>General</c:formatCode>
                <c:ptCount val="15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</c:numCache>
            </c:numRef>
          </c:cat>
          <c:val>
            <c:numRef>
              <c:f>Sheet1!$D$13:$R$13</c:f>
              <c:numCache>
                <c:formatCode>General</c:formatCode>
                <c:ptCount val="15"/>
                <c:pt idx="0">
                  <c:v>11.18396591593522</c:v>
                </c:pt>
                <c:pt idx="1">
                  <c:v>11.667155602083016</c:v>
                </c:pt>
                <c:pt idx="2">
                  <c:v>10.372104725719334</c:v>
                </c:pt>
                <c:pt idx="3">
                  <c:v>10.79602626649825</c:v>
                </c:pt>
                <c:pt idx="4">
                  <c:v>6.6463147592731975</c:v>
                </c:pt>
                <c:pt idx="5">
                  <c:v>8.0556012439133546</c:v>
                </c:pt>
                <c:pt idx="6">
                  <c:v>12.613588874806554</c:v>
                </c:pt>
                <c:pt idx="7">
                  <c:v>10.467814626229638</c:v>
                </c:pt>
                <c:pt idx="8">
                  <c:v>10.610385900663868</c:v>
                </c:pt>
                <c:pt idx="9">
                  <c:v>10.493167902521563</c:v>
                </c:pt>
                <c:pt idx="10">
                  <c:v>7.8361496689368897</c:v>
                </c:pt>
                <c:pt idx="11">
                  <c:v>7.3045064211878286</c:v>
                </c:pt>
                <c:pt idx="12">
                  <c:v>6.7767299109075481</c:v>
                </c:pt>
                <c:pt idx="13">
                  <c:v>6.0835512341906499</c:v>
                </c:pt>
                <c:pt idx="14">
                  <c:v>5.8085553760372335</c:v>
                </c:pt>
              </c:numCache>
            </c:numRef>
          </c:val>
        </c:ser>
        <c:ser>
          <c:idx val="1"/>
          <c:order val="1"/>
          <c:tx>
            <c:strRef>
              <c:f>Sheet1!$C$14</c:f>
              <c:strCache>
                <c:ptCount val="1"/>
                <c:pt idx="0">
                  <c:v>Lesotho</c:v>
                </c:pt>
              </c:strCache>
            </c:strRef>
          </c:tx>
          <c:spPr>
            <a:ln w="28575" cap="rnd">
              <a:solidFill>
                <a:schemeClr val="tx2"/>
              </a:solidFill>
              <a:round/>
            </a:ln>
            <a:effectLst/>
          </c:spPr>
          <c:marker>
            <c:symbol val="none"/>
          </c:marker>
          <c:dPt>
            <c:idx val="10"/>
            <c:spPr>
              <a:ln w="28575" cap="rnd">
                <a:solidFill>
                  <a:srgbClr val="1F497D"/>
                </a:solidFill>
                <a:prstDash val="sysDash"/>
                <a:round/>
              </a:ln>
              <a:effectLst/>
            </c:spPr>
          </c:dPt>
          <c:dPt>
            <c:idx val="11"/>
            <c:spPr>
              <a:ln w="28575" cap="rnd">
                <a:solidFill>
                  <a:srgbClr val="1F497D"/>
                </a:solidFill>
                <a:prstDash val="sysDash"/>
                <a:round/>
              </a:ln>
              <a:effectLst/>
            </c:spPr>
          </c:dPt>
          <c:dPt>
            <c:idx val="12"/>
            <c:spPr>
              <a:ln w="28575" cap="rnd">
                <a:solidFill>
                  <a:srgbClr val="1F497D"/>
                </a:solidFill>
                <a:prstDash val="sysDash"/>
                <a:round/>
              </a:ln>
              <a:effectLst/>
            </c:spPr>
          </c:dPt>
          <c:dPt>
            <c:idx val="13"/>
            <c:spPr>
              <a:ln w="28575" cap="rnd">
                <a:solidFill>
                  <a:srgbClr val="1F497D"/>
                </a:solidFill>
                <a:prstDash val="sysDash"/>
                <a:round/>
              </a:ln>
              <a:effectLst/>
            </c:spPr>
          </c:dPt>
          <c:dPt>
            <c:idx val="14"/>
            <c:spPr>
              <a:ln w="28575" cap="rnd">
                <a:solidFill>
                  <a:srgbClr val="1F497D"/>
                </a:solidFill>
                <a:prstDash val="sysDash"/>
                <a:round/>
              </a:ln>
              <a:effectLst/>
            </c:spPr>
          </c:dPt>
          <c:cat>
            <c:numRef>
              <c:f>Sheet1!$D$12:$R$12</c:f>
              <c:numCache>
                <c:formatCode>General</c:formatCode>
                <c:ptCount val="15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</c:numCache>
            </c:numRef>
          </c:cat>
          <c:val>
            <c:numRef>
              <c:f>Sheet1!$D$14:$R$14</c:f>
              <c:numCache>
                <c:formatCode>General</c:formatCode>
                <c:ptCount val="15"/>
                <c:pt idx="0">
                  <c:v>39.174207956912419</c:v>
                </c:pt>
                <c:pt idx="1">
                  <c:v>34.69976927058395</c:v>
                </c:pt>
                <c:pt idx="2">
                  <c:v>35.709947076977073</c:v>
                </c:pt>
                <c:pt idx="3">
                  <c:v>33.458164289239974</c:v>
                </c:pt>
                <c:pt idx="4">
                  <c:v>15.952898453988524</c:v>
                </c:pt>
                <c:pt idx="5">
                  <c:v>14.935495926480696</c:v>
                </c:pt>
                <c:pt idx="6">
                  <c:v>30.15919194861733</c:v>
                </c:pt>
                <c:pt idx="7">
                  <c:v>27.551788721222081</c:v>
                </c:pt>
                <c:pt idx="8">
                  <c:v>29.221909977425629</c:v>
                </c:pt>
                <c:pt idx="9">
                  <c:v>25.738058492786731</c:v>
                </c:pt>
                <c:pt idx="10">
                  <c:v>16.651568548377597</c:v>
                </c:pt>
                <c:pt idx="11">
                  <c:v>18.592894844852285</c:v>
                </c:pt>
                <c:pt idx="12">
                  <c:v>18.225573971207918</c:v>
                </c:pt>
                <c:pt idx="13">
                  <c:v>18.22557397120794</c:v>
                </c:pt>
                <c:pt idx="14">
                  <c:v>18.225573971207911</c:v>
                </c:pt>
              </c:numCache>
            </c:numRef>
          </c:val>
        </c:ser>
        <c:ser>
          <c:idx val="2"/>
          <c:order val="2"/>
          <c:tx>
            <c:strRef>
              <c:f>Sheet1!$C$15</c:f>
              <c:strCache>
                <c:ptCount val="1"/>
                <c:pt idx="0">
                  <c:v>Namibia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Pt>
            <c:idx val="10"/>
            <c:spPr>
              <a:ln w="28575" cap="rnd">
                <a:solidFill>
                  <a:srgbClr val="9BBB59">
                    <a:lumMod val="60000"/>
                    <a:lumOff val="40000"/>
                  </a:srgbClr>
                </a:solidFill>
                <a:prstDash val="sysDash"/>
                <a:round/>
              </a:ln>
              <a:effectLst/>
            </c:spPr>
          </c:dPt>
          <c:dPt>
            <c:idx val="11"/>
            <c:spPr>
              <a:ln w="28575" cap="rnd">
                <a:solidFill>
                  <a:srgbClr val="9BBB59">
                    <a:lumMod val="60000"/>
                    <a:lumOff val="40000"/>
                  </a:srgbClr>
                </a:solidFill>
                <a:prstDash val="sysDash"/>
                <a:round/>
              </a:ln>
              <a:effectLst/>
            </c:spPr>
          </c:dPt>
          <c:dPt>
            <c:idx val="12"/>
            <c:spPr>
              <a:ln w="28575" cap="rnd">
                <a:solidFill>
                  <a:srgbClr val="9BBB59">
                    <a:lumMod val="60000"/>
                    <a:lumOff val="40000"/>
                  </a:srgbClr>
                </a:solidFill>
                <a:prstDash val="sysDash"/>
                <a:round/>
              </a:ln>
              <a:effectLst/>
            </c:spPr>
          </c:dPt>
          <c:dPt>
            <c:idx val="13"/>
            <c:spPr>
              <a:ln w="28575" cap="rnd">
                <a:solidFill>
                  <a:srgbClr val="9BBB59">
                    <a:lumMod val="60000"/>
                    <a:lumOff val="40000"/>
                  </a:srgbClr>
                </a:solidFill>
                <a:prstDash val="sysDash"/>
                <a:round/>
              </a:ln>
              <a:effectLst/>
            </c:spPr>
          </c:dPt>
          <c:dPt>
            <c:idx val="14"/>
            <c:spPr>
              <a:ln w="28575" cap="rnd">
                <a:solidFill>
                  <a:srgbClr val="9BBB59">
                    <a:lumMod val="60000"/>
                    <a:lumOff val="40000"/>
                  </a:srgbClr>
                </a:solidFill>
                <a:prstDash val="sysDash"/>
                <a:round/>
              </a:ln>
              <a:effectLst/>
            </c:spPr>
          </c:dPt>
          <c:cat>
            <c:numRef>
              <c:f>Sheet1!$D$12:$R$12</c:f>
              <c:numCache>
                <c:formatCode>General</c:formatCode>
                <c:ptCount val="15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</c:numCache>
            </c:numRef>
          </c:cat>
          <c:val>
            <c:numRef>
              <c:f>Sheet1!$D$15:$R$15</c:f>
              <c:numCache>
                <c:formatCode>General</c:formatCode>
                <c:ptCount val="15"/>
                <c:pt idx="0">
                  <c:v>11.099083128956428</c:v>
                </c:pt>
                <c:pt idx="1">
                  <c:v>12.565687669823815</c:v>
                </c:pt>
                <c:pt idx="2">
                  <c:v>11.97804987007275</c:v>
                </c:pt>
                <c:pt idx="3">
                  <c:v>11.38665248583165</c:v>
                </c:pt>
                <c:pt idx="4">
                  <c:v>8.0245917048791604</c:v>
                </c:pt>
                <c:pt idx="5">
                  <c:v>7.5984010906706834</c:v>
                </c:pt>
                <c:pt idx="6">
                  <c:v>11.3517123641147</c:v>
                </c:pt>
                <c:pt idx="7">
                  <c:v>11.76963414314328</c:v>
                </c:pt>
                <c:pt idx="8">
                  <c:v>12.441297937622483</c:v>
                </c:pt>
                <c:pt idx="9">
                  <c:v>10.446494952255019</c:v>
                </c:pt>
                <c:pt idx="10">
                  <c:v>6.9373445834252019</c:v>
                </c:pt>
                <c:pt idx="11">
                  <c:v>7.6846150935042976</c:v>
                </c:pt>
                <c:pt idx="12">
                  <c:v>8.0766354183304028</c:v>
                </c:pt>
                <c:pt idx="13">
                  <c:v>7.8694193923645734</c:v>
                </c:pt>
                <c:pt idx="14">
                  <c:v>7.6651146405221757</c:v>
                </c:pt>
              </c:numCache>
            </c:numRef>
          </c:val>
        </c:ser>
        <c:ser>
          <c:idx val="3"/>
          <c:order val="3"/>
          <c:tx>
            <c:strRef>
              <c:f>Sheet1!$C$16</c:f>
              <c:strCache>
                <c:ptCount val="1"/>
                <c:pt idx="0">
                  <c:v>Swaziland</c:v>
                </c:pt>
              </c:strCache>
            </c:strRef>
          </c:tx>
          <c:spPr>
            <a:ln w="28575" cap="rnd">
              <a:solidFill>
                <a:schemeClr val="tx2">
                  <a:lumMod val="40000"/>
                  <a:lumOff val="60000"/>
                </a:schemeClr>
              </a:solidFill>
              <a:round/>
            </a:ln>
            <a:effectLst/>
          </c:spPr>
          <c:marker>
            <c:symbol val="none"/>
          </c:marker>
          <c:dPt>
            <c:idx val="10"/>
            <c:spPr>
              <a:ln w="28575" cap="rnd">
                <a:solidFill>
                  <a:srgbClr val="1F497D">
                    <a:lumMod val="40000"/>
                    <a:lumOff val="60000"/>
                  </a:srgbClr>
                </a:solidFill>
                <a:prstDash val="sysDash"/>
                <a:round/>
              </a:ln>
              <a:effectLst/>
            </c:spPr>
          </c:dPt>
          <c:dPt>
            <c:idx val="11"/>
            <c:spPr>
              <a:ln w="28575" cap="rnd">
                <a:solidFill>
                  <a:srgbClr val="1F497D">
                    <a:lumMod val="40000"/>
                    <a:lumOff val="60000"/>
                  </a:srgbClr>
                </a:solidFill>
                <a:prstDash val="sysDash"/>
                <a:round/>
              </a:ln>
              <a:effectLst/>
            </c:spPr>
          </c:dPt>
          <c:dPt>
            <c:idx val="12"/>
            <c:spPr>
              <a:ln w="28575" cap="rnd">
                <a:solidFill>
                  <a:srgbClr val="1F497D">
                    <a:lumMod val="40000"/>
                    <a:lumOff val="60000"/>
                  </a:srgbClr>
                </a:solidFill>
                <a:prstDash val="sysDash"/>
                <a:round/>
              </a:ln>
              <a:effectLst/>
            </c:spPr>
          </c:dPt>
          <c:dPt>
            <c:idx val="13"/>
            <c:spPr>
              <a:ln w="28575" cap="rnd">
                <a:solidFill>
                  <a:srgbClr val="1F497D">
                    <a:lumMod val="40000"/>
                    <a:lumOff val="60000"/>
                  </a:srgbClr>
                </a:solidFill>
                <a:prstDash val="sysDash"/>
                <a:round/>
              </a:ln>
              <a:effectLst/>
            </c:spPr>
          </c:dPt>
          <c:dPt>
            <c:idx val="14"/>
            <c:spPr>
              <a:ln w="28575" cap="rnd">
                <a:solidFill>
                  <a:srgbClr val="1F497D">
                    <a:lumMod val="40000"/>
                    <a:lumOff val="60000"/>
                  </a:srgbClr>
                </a:solidFill>
                <a:prstDash val="sysDash"/>
                <a:round/>
              </a:ln>
              <a:effectLst/>
            </c:spPr>
          </c:dPt>
          <c:cat>
            <c:numRef>
              <c:f>Sheet1!$D$12:$R$12</c:f>
              <c:numCache>
                <c:formatCode>General</c:formatCode>
                <c:ptCount val="15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</c:numCache>
            </c:numRef>
          </c:cat>
          <c:val>
            <c:numRef>
              <c:f>Sheet1!$D$16:$R$16</c:f>
              <c:numCache>
                <c:formatCode>General</c:formatCode>
                <c:ptCount val="15"/>
                <c:pt idx="0">
                  <c:v>21.780347960239894</c:v>
                </c:pt>
                <c:pt idx="1">
                  <c:v>21.190456045445448</c:v>
                </c:pt>
                <c:pt idx="2">
                  <c:v>21.351823272852211</c:v>
                </c:pt>
                <c:pt idx="3">
                  <c:v>17.796739676999152</c:v>
                </c:pt>
                <c:pt idx="4">
                  <c:v>9.8357169715610375</c:v>
                </c:pt>
                <c:pt idx="5">
                  <c:v>7.8198428039969219</c:v>
                </c:pt>
                <c:pt idx="6">
                  <c:v>14.918267580526148</c:v>
                </c:pt>
                <c:pt idx="7">
                  <c:v>16.188680983207487</c:v>
                </c:pt>
                <c:pt idx="8">
                  <c:v>15.343298223395449</c:v>
                </c:pt>
                <c:pt idx="9">
                  <c:v>13.261002470903223</c:v>
                </c:pt>
                <c:pt idx="10">
                  <c:v>8.2169974108091779</c:v>
                </c:pt>
                <c:pt idx="11">
                  <c:v>9.9464576744104214</c:v>
                </c:pt>
                <c:pt idx="12">
                  <c:v>10.543217777850041</c:v>
                </c:pt>
                <c:pt idx="13">
                  <c:v>10.543217777850018</c:v>
                </c:pt>
                <c:pt idx="14">
                  <c:v>10.543217777850048</c:v>
                </c:pt>
              </c:numCache>
            </c:numRef>
          </c:val>
        </c:ser>
        <c:marker val="1"/>
        <c:axId val="189141376"/>
        <c:axId val="189142912"/>
      </c:lineChart>
      <c:catAx>
        <c:axId val="189141376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bg1">
                <a:lumMod val="6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n-US"/>
          </a:p>
        </c:txPr>
        <c:crossAx val="189142912"/>
        <c:crosses val="autoZero"/>
        <c:auto val="1"/>
        <c:lblAlgn val="ctr"/>
        <c:lblOffset val="100"/>
        <c:tickLblSkip val="4"/>
      </c:catAx>
      <c:valAx>
        <c:axId val="189142912"/>
        <c:scaling>
          <c:orientation val="minMax"/>
        </c:scaling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r>
                  <a:rPr lang="en-US">
                    <a:solidFill>
                      <a:schemeClr val="tx1"/>
                    </a:solidFill>
                  </a:rPr>
                  <a:t>Percent of GDP</a:t>
                </a:r>
              </a:p>
            </c:rich>
          </c:tx>
          <c:layout>
            <c:manualLayout>
              <c:xMode val="edge"/>
              <c:yMode val="edge"/>
              <c:x val="8.3305400038334015E-3"/>
              <c:y val="0.32719878400983293"/>
            </c:manualLayout>
          </c:layout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n-US"/>
          </a:p>
        </c:txPr>
        <c:crossAx val="189141376"/>
        <c:crosses val="autoZero"/>
        <c:crossBetween val="between"/>
      </c:valAx>
      <c:spPr>
        <a:noFill/>
        <a:ln>
          <a:solidFill>
            <a:schemeClr val="bg1">
              <a:lumMod val="65000"/>
            </a:schemeClr>
          </a:solidFill>
        </a:ln>
        <a:effectLst/>
      </c:spPr>
    </c:plotArea>
    <c:legend>
      <c:legendPos val="r"/>
      <c:layout>
        <c:manualLayout>
          <c:xMode val="edge"/>
          <c:yMode val="edge"/>
          <c:x val="0.38156889763779739"/>
          <c:y val="8.2517497812773427E-2"/>
          <c:w val="0.51287554680664849"/>
          <c:h val="0.14052055993000867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latin typeface="Arial Narrow" panose="020B0606020202030204" pitchFamily="34" charset="0"/>
        </a:defRPr>
      </a:pPr>
      <a:endParaRPr lang="en-US"/>
    </a:p>
  </c:txPr>
  <c:externalData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lrMapOvr bg1="lt1" tx1="dk1" bg2="lt2" tx2="dk2" accent1="accent1" accent2="accent2" accent3="accent3" accent4="accent4" accent5="accent5" accent6="accent6" hlink="hlink" folHlink="folHlink"/>
  <c:chart>
    <c:plotArea>
      <c:layout>
        <c:manualLayout>
          <c:layoutTarget val="inner"/>
          <c:xMode val="edge"/>
          <c:yMode val="edge"/>
          <c:x val="0.10690399745406784"/>
          <c:y val="2.4033257230987221E-2"/>
          <c:w val="0.86623107521420373"/>
          <c:h val="0.89719889180519163"/>
        </c:manualLayout>
      </c:layout>
      <c:barChart>
        <c:barDir val="col"/>
        <c:grouping val="clustered"/>
        <c:ser>
          <c:idx val="0"/>
          <c:order val="0"/>
          <c:tx>
            <c:strRef>
              <c:f>'2.1 World Working Age Pop Chang'!$A$9</c:f>
              <c:strCache>
                <c:ptCount val="1"/>
                <c:pt idx="0">
                  <c:v>Sub-Saharan Africa</c:v>
                </c:pt>
              </c:strCache>
            </c:strRef>
          </c:tx>
          <c:spPr>
            <a:solidFill>
              <a:srgbClr val="C0504D"/>
            </a:solidFill>
          </c:spPr>
          <c:cat>
            <c:numRef>
              <c:f>'2.1 World Working Age Pop Chang'!$B$1:$AF$1</c:f>
              <c:numCache>
                <c:formatCode>General</c:formatCode>
                <c:ptCount val="31"/>
                <c:pt idx="0">
                  <c:v>1950</c:v>
                </c:pt>
                <c:pt idx="1">
                  <c:v>1955</c:v>
                </c:pt>
                <c:pt idx="2">
                  <c:v>1960</c:v>
                </c:pt>
                <c:pt idx="3">
                  <c:v>1965</c:v>
                </c:pt>
                <c:pt idx="4">
                  <c:v>1970</c:v>
                </c:pt>
                <c:pt idx="5">
                  <c:v>1975</c:v>
                </c:pt>
                <c:pt idx="6">
                  <c:v>1980</c:v>
                </c:pt>
                <c:pt idx="7">
                  <c:v>1985</c:v>
                </c:pt>
                <c:pt idx="8">
                  <c:v>1990</c:v>
                </c:pt>
                <c:pt idx="9">
                  <c:v>1995</c:v>
                </c:pt>
                <c:pt idx="10">
                  <c:v>2000</c:v>
                </c:pt>
                <c:pt idx="11">
                  <c:v>2005</c:v>
                </c:pt>
                <c:pt idx="12">
                  <c:v>2010</c:v>
                </c:pt>
                <c:pt idx="13">
                  <c:v>2015</c:v>
                </c:pt>
                <c:pt idx="14">
                  <c:v>2020</c:v>
                </c:pt>
                <c:pt idx="15">
                  <c:v>2025</c:v>
                </c:pt>
                <c:pt idx="16">
                  <c:v>2030</c:v>
                </c:pt>
                <c:pt idx="17">
                  <c:v>2035</c:v>
                </c:pt>
                <c:pt idx="18">
                  <c:v>2040</c:v>
                </c:pt>
                <c:pt idx="19">
                  <c:v>2045</c:v>
                </c:pt>
                <c:pt idx="20">
                  <c:v>2050</c:v>
                </c:pt>
                <c:pt idx="21">
                  <c:v>2055</c:v>
                </c:pt>
                <c:pt idx="22">
                  <c:v>2060</c:v>
                </c:pt>
                <c:pt idx="23">
                  <c:v>2065</c:v>
                </c:pt>
                <c:pt idx="24">
                  <c:v>2070</c:v>
                </c:pt>
                <c:pt idx="25">
                  <c:v>2075</c:v>
                </c:pt>
                <c:pt idx="26">
                  <c:v>2080</c:v>
                </c:pt>
                <c:pt idx="27">
                  <c:v>2085</c:v>
                </c:pt>
                <c:pt idx="28">
                  <c:v>2090</c:v>
                </c:pt>
                <c:pt idx="29">
                  <c:v>2095</c:v>
                </c:pt>
                <c:pt idx="30">
                  <c:v>2100</c:v>
                </c:pt>
              </c:numCache>
            </c:numRef>
          </c:cat>
          <c:val>
            <c:numRef>
              <c:f>'2.1 World Working Age Pop Chang'!$B$9:$AF$9</c:f>
              <c:numCache>
                <c:formatCode>General</c:formatCode>
                <c:ptCount val="31"/>
                <c:pt idx="1">
                  <c:v>9.3945010000000035</c:v>
                </c:pt>
                <c:pt idx="2">
                  <c:v>11.293368999999968</c:v>
                </c:pt>
                <c:pt idx="3">
                  <c:v>13.253303999999975</c:v>
                </c:pt>
                <c:pt idx="4">
                  <c:v>15.942405999999986</c:v>
                </c:pt>
                <c:pt idx="5">
                  <c:v>19.011605000000095</c:v>
                </c:pt>
                <c:pt idx="6">
                  <c:v>22.222956000000064</c:v>
                </c:pt>
                <c:pt idx="7">
                  <c:v>27.210816999999981</c:v>
                </c:pt>
                <c:pt idx="8">
                  <c:v>32.908101000000009</c:v>
                </c:pt>
                <c:pt idx="9">
                  <c:v>40.014642999999992</c:v>
                </c:pt>
                <c:pt idx="10">
                  <c:v>43.639861000000025</c:v>
                </c:pt>
                <c:pt idx="11">
                  <c:v>48.566406999999913</c:v>
                </c:pt>
                <c:pt idx="12">
                  <c:v>56.395674</c:v>
                </c:pt>
                <c:pt idx="13">
                  <c:v>67.720641000000114</c:v>
                </c:pt>
                <c:pt idx="14">
                  <c:v>78.055890999999988</c:v>
                </c:pt>
                <c:pt idx="15">
                  <c:v>89.3119650000002</c:v>
                </c:pt>
                <c:pt idx="16">
                  <c:v>100.27544600000003</c:v>
                </c:pt>
                <c:pt idx="17">
                  <c:v>109.62548299999912</c:v>
                </c:pt>
                <c:pt idx="18">
                  <c:v>117.08063600000006</c:v>
                </c:pt>
                <c:pt idx="19">
                  <c:v>123.68161300000044</c:v>
                </c:pt>
                <c:pt idx="20">
                  <c:v>129.36733900000127</c:v>
                </c:pt>
                <c:pt idx="21">
                  <c:v>134.43962199999905</c:v>
                </c:pt>
                <c:pt idx="22">
                  <c:v>137.10496799999979</c:v>
                </c:pt>
                <c:pt idx="23">
                  <c:v>136.13058800000138</c:v>
                </c:pt>
                <c:pt idx="24">
                  <c:v>132.1835369999994</c:v>
                </c:pt>
                <c:pt idx="25">
                  <c:v>126.19964999999992</c:v>
                </c:pt>
                <c:pt idx="26">
                  <c:v>119.24364799999962</c:v>
                </c:pt>
                <c:pt idx="27">
                  <c:v>111.43693200000027</c:v>
                </c:pt>
                <c:pt idx="28">
                  <c:v>102.06416200000002</c:v>
                </c:pt>
                <c:pt idx="29">
                  <c:v>90.571386999999618</c:v>
                </c:pt>
                <c:pt idx="30">
                  <c:v>77.781635000001174</c:v>
                </c:pt>
              </c:numCache>
            </c:numRef>
          </c:val>
        </c:ser>
        <c:ser>
          <c:idx val="1"/>
          <c:order val="1"/>
          <c:tx>
            <c:strRef>
              <c:f>'2.1 World Working Age Pop Chang'!$A$10</c:f>
              <c:strCache>
                <c:ptCount val="1"/>
                <c:pt idx="0">
                  <c:v>Rest of world</c:v>
                </c:pt>
              </c:strCache>
            </c:strRef>
          </c:tx>
          <c:spPr>
            <a:solidFill>
              <a:srgbClr val="C3D69B"/>
            </a:solidFill>
          </c:spPr>
          <c:val>
            <c:numRef>
              <c:f>'2.1 World Working Age Pop Chang'!$B$10:$AF$10</c:f>
              <c:numCache>
                <c:formatCode>General</c:formatCode>
                <c:ptCount val="31"/>
                <c:pt idx="1">
                  <c:v>99.150968000000049</c:v>
                </c:pt>
                <c:pt idx="2">
                  <c:v>100.41236899999994</c:v>
                </c:pt>
                <c:pt idx="3">
                  <c:v>131.84490800000006</c:v>
                </c:pt>
                <c:pt idx="4">
                  <c:v>195.37378399999992</c:v>
                </c:pt>
                <c:pt idx="5">
                  <c:v>215.96576700000023</c:v>
                </c:pt>
                <c:pt idx="6">
                  <c:v>251.59940899999961</c:v>
                </c:pt>
                <c:pt idx="7">
                  <c:v>285.46109500000023</c:v>
                </c:pt>
                <c:pt idx="8">
                  <c:v>278.72910299999899</c:v>
                </c:pt>
                <c:pt idx="9">
                  <c:v>253.84018099999986</c:v>
                </c:pt>
                <c:pt idx="10">
                  <c:v>281.3773700000001</c:v>
                </c:pt>
                <c:pt idx="11">
                  <c:v>308.11645400000026</c:v>
                </c:pt>
                <c:pt idx="12">
                  <c:v>272.01374900000025</c:v>
                </c:pt>
                <c:pt idx="13">
                  <c:v>205.54808799999907</c:v>
                </c:pt>
                <c:pt idx="14">
                  <c:v>148.19750800000037</c:v>
                </c:pt>
                <c:pt idx="15">
                  <c:v>135.06433800000067</c:v>
                </c:pt>
                <c:pt idx="16">
                  <c:v>103.19602199999896</c:v>
                </c:pt>
                <c:pt idx="17">
                  <c:v>60.778721000000992</c:v>
                </c:pt>
                <c:pt idx="18">
                  <c:v>29.451001000000165</c:v>
                </c:pt>
                <c:pt idx="19">
                  <c:v>15.651983999999254</c:v>
                </c:pt>
                <c:pt idx="20">
                  <c:v>-29.517458000000687</c:v>
                </c:pt>
                <c:pt idx="21">
                  <c:v>-73.242021999998371</c:v>
                </c:pt>
                <c:pt idx="22">
                  <c:v>-55.90982899999991</c:v>
                </c:pt>
                <c:pt idx="23">
                  <c:v>-38.480368000002422</c:v>
                </c:pt>
                <c:pt idx="24">
                  <c:v>-46.339218999998643</c:v>
                </c:pt>
                <c:pt idx="25">
                  <c:v>-67.705731999999514</c:v>
                </c:pt>
                <c:pt idx="26">
                  <c:v>-85.932642999999231</c:v>
                </c:pt>
                <c:pt idx="27">
                  <c:v>-83.195068000000859</c:v>
                </c:pt>
                <c:pt idx="28">
                  <c:v>-73.782811999999879</c:v>
                </c:pt>
                <c:pt idx="29">
                  <c:v>-67.911639999999721</c:v>
                </c:pt>
                <c:pt idx="30">
                  <c:v>-67.709317000001178</c:v>
                </c:pt>
              </c:numCache>
            </c:numRef>
          </c:val>
        </c:ser>
        <c:axId val="179100288"/>
        <c:axId val="187300096"/>
      </c:barChart>
      <c:catAx>
        <c:axId val="179100288"/>
        <c:scaling>
          <c:orientation val="minMax"/>
        </c:scaling>
        <c:axPos val="b"/>
        <c:numFmt formatCode="General" sourceLinked="1"/>
        <c:tickLblPos val="low"/>
        <c:txPr>
          <a:bodyPr rot="-5400000" vert="horz"/>
          <a:lstStyle/>
          <a:p>
            <a:pPr>
              <a:defRPr/>
            </a:pPr>
            <a:endParaRPr lang="en-US"/>
          </a:p>
        </c:txPr>
        <c:crossAx val="187300096"/>
        <c:crosses val="autoZero"/>
        <c:auto val="1"/>
        <c:lblAlgn val="ctr"/>
        <c:lblOffset val="100"/>
        <c:tickLblSkip val="3"/>
        <c:tickMarkSkip val="1"/>
      </c:catAx>
      <c:valAx>
        <c:axId val="187300096"/>
        <c:scaling>
          <c:orientation val="minMax"/>
          <c:min val="-100"/>
        </c:scaling>
        <c:axPos val="l"/>
        <c:title>
          <c:tx>
            <c:rich>
              <a:bodyPr rot="-5400000" vert="horz"/>
              <a:lstStyle/>
              <a:p>
                <a:pPr>
                  <a:defRPr b="0"/>
                </a:pPr>
                <a:r>
                  <a:rPr lang="en-US" b="0"/>
                  <a:t>Millions of persons, ages 15-64</a:t>
                </a:r>
              </a:p>
            </c:rich>
          </c:tx>
          <c:layout/>
        </c:title>
        <c:numFmt formatCode="General" sourceLinked="1"/>
        <c:majorTickMark val="in"/>
        <c:tickLblPos val="nextTo"/>
        <c:crossAx val="179100288"/>
        <c:crosses val="autoZero"/>
        <c:crossBetween val="between"/>
      </c:valAx>
      <c:spPr>
        <a:ln>
          <a:solidFill>
            <a:schemeClr val="bg1">
              <a:lumMod val="50000"/>
            </a:schemeClr>
          </a:solidFill>
        </a:ln>
      </c:spPr>
    </c:plotArea>
    <c:legend>
      <c:legendPos val="r"/>
      <c:layout>
        <c:manualLayout>
          <c:xMode val="edge"/>
          <c:yMode val="edge"/>
          <c:x val="0.66586062146304248"/>
          <c:y val="0.12461614173228452"/>
          <c:w val="0.24601131827448441"/>
          <c:h val="0.16277072538271467"/>
        </c:manualLayout>
      </c:layout>
    </c:legend>
    <c:plotVisOnly val="1"/>
    <c:dispBlanksAs val="gap"/>
  </c:chart>
  <c:spPr>
    <a:ln>
      <a:noFill/>
    </a:ln>
  </c:spPr>
  <c:txPr>
    <a:bodyPr/>
    <a:lstStyle/>
    <a:p>
      <a:pPr>
        <a:defRPr sz="1400">
          <a:latin typeface="Arial Narrow" pitchFamily="34" charset="0"/>
        </a:defRPr>
      </a:pPr>
      <a:endParaRPr lang="en-US"/>
    </a:p>
  </c:txPr>
  <c:externalData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lrMapOvr bg1="lt1" tx1="dk1" bg2="lt2" tx2="dk2" accent1="accent1" accent2="accent2" accent3="accent3" accent4="accent4" accent5="accent5" accent6="accent6" hlink="hlink" folHlink="folHlink"/>
  <c:chart>
    <c:plotArea>
      <c:layout>
        <c:manualLayout>
          <c:layoutTarget val="inner"/>
          <c:xMode val="edge"/>
          <c:yMode val="edge"/>
          <c:x val="9.7055774278215212E-2"/>
          <c:y val="2.4573753488980811E-2"/>
          <c:w val="0.87238867016622912"/>
          <c:h val="0.87411078600462133"/>
        </c:manualLayout>
      </c:layout>
      <c:barChart>
        <c:barDir val="col"/>
        <c:grouping val="clustered"/>
        <c:ser>
          <c:idx val="0"/>
          <c:order val="0"/>
          <c:tx>
            <c:strRef>
              <c:f>'RGDP growth'!$AD$1</c:f>
              <c:strCache>
                <c:ptCount val="1"/>
                <c:pt idx="0">
                  <c:v>Last 20 years (1996–2015)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'RGDP growth'!$D$3:$D$9</c:f>
              <c:strCache>
                <c:ptCount val="7"/>
                <c:pt idx="0">
                  <c:v>Botswana</c:v>
                </c:pt>
                <c:pt idx="1">
                  <c:v>Cabo Verde</c:v>
                </c:pt>
                <c:pt idx="2">
                  <c:v>Lesotho</c:v>
                </c:pt>
                <c:pt idx="3">
                  <c:v>Mauritius</c:v>
                </c:pt>
                <c:pt idx="4">
                  <c:v>Namibia</c:v>
                </c:pt>
                <c:pt idx="5">
                  <c:v>Seychelles</c:v>
                </c:pt>
                <c:pt idx="6">
                  <c:v>Swaziland</c:v>
                </c:pt>
              </c:strCache>
            </c:strRef>
          </c:cat>
          <c:val>
            <c:numRef>
              <c:f>'RGDP growth'!$AD$3:$AD$9</c:f>
              <c:numCache>
                <c:formatCode>0.0</c:formatCode>
                <c:ptCount val="7"/>
                <c:pt idx="0">
                  <c:v>4.7725956302756058</c:v>
                </c:pt>
                <c:pt idx="1">
                  <c:v>5.4046707158594014</c:v>
                </c:pt>
                <c:pt idx="2">
                  <c:v>3.8046383931755927</c:v>
                </c:pt>
                <c:pt idx="3">
                  <c:v>4.2434552756081496</c:v>
                </c:pt>
                <c:pt idx="4">
                  <c:v>4.1310494306464793</c:v>
                </c:pt>
                <c:pt idx="5">
                  <c:v>3.9943565473020106</c:v>
                </c:pt>
                <c:pt idx="6">
                  <c:v>3.0633909746496886</c:v>
                </c:pt>
              </c:numCache>
            </c:numRef>
          </c:val>
        </c:ser>
        <c:ser>
          <c:idx val="1"/>
          <c:order val="1"/>
          <c:tx>
            <c:strRef>
              <c:f>'RGDP growth'!$AE$1</c:f>
              <c:strCache>
                <c:ptCount val="1"/>
                <c:pt idx="0">
                  <c:v>Last 10 years (2006–15)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'RGDP growth'!$D$3:$D$9</c:f>
              <c:strCache>
                <c:ptCount val="7"/>
                <c:pt idx="0">
                  <c:v>Botswana</c:v>
                </c:pt>
                <c:pt idx="1">
                  <c:v>Cabo Verde</c:v>
                </c:pt>
                <c:pt idx="2">
                  <c:v>Lesotho</c:v>
                </c:pt>
                <c:pt idx="3">
                  <c:v>Mauritius</c:v>
                </c:pt>
                <c:pt idx="4">
                  <c:v>Namibia</c:v>
                </c:pt>
                <c:pt idx="5">
                  <c:v>Seychelles</c:v>
                </c:pt>
                <c:pt idx="6">
                  <c:v>Swaziland</c:v>
                </c:pt>
              </c:strCache>
            </c:strRef>
          </c:cat>
          <c:val>
            <c:numRef>
              <c:f>'RGDP growth'!$AE$3:$AE$9</c:f>
              <c:numCache>
                <c:formatCode>0.0</c:formatCode>
                <c:ptCount val="7"/>
                <c:pt idx="0">
                  <c:v>5.1010078356183888</c:v>
                </c:pt>
                <c:pt idx="1">
                  <c:v>3.6560986359743737</c:v>
                </c:pt>
                <c:pt idx="2">
                  <c:v>4.5358789929473513</c:v>
                </c:pt>
                <c:pt idx="3">
                  <c:v>4.0141544648917815</c:v>
                </c:pt>
                <c:pt idx="4">
                  <c:v>4.1200766182561646</c:v>
                </c:pt>
                <c:pt idx="5">
                  <c:v>4.9893049728286325</c:v>
                </c:pt>
                <c:pt idx="6">
                  <c:v>2.7543655400821652</c:v>
                </c:pt>
              </c:numCache>
            </c:numRef>
          </c:val>
        </c:ser>
        <c:ser>
          <c:idx val="2"/>
          <c:order val="2"/>
          <c:tx>
            <c:strRef>
              <c:f>'RGDP growth'!$AF$1</c:f>
              <c:strCache>
                <c:ptCount val="1"/>
                <c:pt idx="0">
                  <c:v>Last 5 years (2011–15)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strRef>
              <c:f>'RGDP growth'!$D$3:$D$9</c:f>
              <c:strCache>
                <c:ptCount val="7"/>
                <c:pt idx="0">
                  <c:v>Botswana</c:v>
                </c:pt>
                <c:pt idx="1">
                  <c:v>Cabo Verde</c:v>
                </c:pt>
                <c:pt idx="2">
                  <c:v>Lesotho</c:v>
                </c:pt>
                <c:pt idx="3">
                  <c:v>Mauritius</c:v>
                </c:pt>
                <c:pt idx="4">
                  <c:v>Namibia</c:v>
                </c:pt>
                <c:pt idx="5">
                  <c:v>Seychelles</c:v>
                </c:pt>
                <c:pt idx="6">
                  <c:v>Swaziland</c:v>
                </c:pt>
              </c:strCache>
            </c:strRef>
          </c:cat>
          <c:val>
            <c:numRef>
              <c:f>'RGDP growth'!$AF$3:$AF$9</c:f>
              <c:numCache>
                <c:formatCode>0.0</c:formatCode>
                <c:ptCount val="7"/>
                <c:pt idx="0">
                  <c:v>5.4424578812816398</c:v>
                </c:pt>
                <c:pt idx="1">
                  <c:v>2.2714949864044498</c:v>
                </c:pt>
                <c:pt idx="2">
                  <c:v>3.8870555209697004</c:v>
                </c:pt>
                <c:pt idx="3">
                  <c:v>3.4154078573058229</c:v>
                </c:pt>
                <c:pt idx="4">
                  <c:v>4.9248098441943871</c:v>
                </c:pt>
                <c:pt idx="5">
                  <c:v>5.4743020733829022</c:v>
                </c:pt>
                <c:pt idx="6">
                  <c:v>2.3146832924022331</c:v>
                </c:pt>
              </c:numCache>
            </c:numRef>
          </c:val>
        </c:ser>
        <c:gapWidth val="87"/>
        <c:overlap val="-27"/>
        <c:axId val="186668928"/>
        <c:axId val="186670464"/>
      </c:barChart>
      <c:catAx>
        <c:axId val="186668928"/>
        <c:scaling>
          <c:orientation val="minMax"/>
        </c:scaling>
        <c:axPos val="b"/>
        <c:numFmt formatCode="General" sourceLinked="1"/>
        <c:majorTickMark val="in"/>
        <c:tickLblPos val="nextTo"/>
        <c:spPr>
          <a:noFill/>
          <a:ln w="9525" cap="flat" cmpd="sng" algn="ctr">
            <a:solidFill>
              <a:schemeClr val="bg1">
                <a:lumMod val="6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n-US"/>
          </a:p>
        </c:txPr>
        <c:crossAx val="186670464"/>
        <c:crosses val="autoZero"/>
        <c:auto val="1"/>
        <c:lblAlgn val="ctr"/>
        <c:lblOffset val="100"/>
      </c:catAx>
      <c:valAx>
        <c:axId val="186670464"/>
        <c:scaling>
          <c:orientation val="minMax"/>
          <c:max val="6"/>
        </c:scaling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r>
                  <a:rPr lang="en-US"/>
                  <a:t>Percent</a:t>
                </a:r>
              </a:p>
            </c:rich>
          </c:tx>
          <c:layout>
            <c:manualLayout>
              <c:xMode val="edge"/>
              <c:yMode val="edge"/>
              <c:x val="8.3333333333333367E-3"/>
              <c:y val="0.38083333333333336"/>
            </c:manualLayout>
          </c:layout>
          <c:spPr>
            <a:noFill/>
            <a:ln>
              <a:noFill/>
            </a:ln>
            <a:effectLst/>
          </c:spPr>
        </c:title>
        <c:numFmt formatCode="0" sourceLinked="0"/>
        <c:majorTickMark val="in"/>
        <c:tickLblPos val="nextTo"/>
        <c:spPr>
          <a:noFill/>
          <a:ln>
            <a:solidFill>
              <a:schemeClr val="bg1">
                <a:lumMod val="6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n-US"/>
          </a:p>
        </c:txPr>
        <c:crossAx val="186668928"/>
        <c:crosses val="autoZero"/>
        <c:crossBetween val="between"/>
      </c:valAx>
      <c:spPr>
        <a:noFill/>
        <a:ln>
          <a:solidFill>
            <a:schemeClr val="bg1">
              <a:lumMod val="65000"/>
            </a:schemeClr>
          </a:solidFill>
        </a:ln>
        <a:effectLst/>
      </c:spPr>
    </c:plotArea>
    <c:legend>
      <c:legendPos val="r"/>
      <c:layout>
        <c:manualLayout>
          <c:xMode val="edge"/>
          <c:yMode val="edge"/>
          <c:x val="0.32062625236361675"/>
          <c:y val="5.3328424181932912E-2"/>
          <c:w val="0.35486368639404059"/>
          <c:h val="0.17252004957713657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latin typeface="Arial Narrow" panose="020B0606020202030204" pitchFamily="34" charset="0"/>
        </a:defRPr>
      </a:pPr>
      <a:endParaRPr lang="en-US"/>
    </a:p>
  </c:txPr>
  <c:externalData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>
        <c:manualLayout>
          <c:layoutTarget val="inner"/>
          <c:xMode val="edge"/>
          <c:yMode val="edge"/>
          <c:x val="0.12390983206745178"/>
          <c:y val="2.3586426696662867E-2"/>
          <c:w val="0.85669151975472213"/>
          <c:h val="0.89233478627671536"/>
        </c:manualLayout>
      </c:layout>
      <c:lineChart>
        <c:grouping val="standard"/>
        <c:ser>
          <c:idx val="0"/>
          <c:order val="0"/>
          <c:tx>
            <c:strRef>
              <c:f>'RGDP per capita'!$A$33</c:f>
              <c:strCache>
                <c:ptCount val="1"/>
                <c:pt idx="0">
                  <c:v>Botswana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'RGDP per capita'!$H$27:$BA$27</c:f>
              <c:numCache>
                <c:formatCode>General</c:formatCode>
                <c:ptCount val="46"/>
                <c:pt idx="0">
                  <c:v>1970</c:v>
                </c:pt>
                <c:pt idx="1">
                  <c:v>1971</c:v>
                </c:pt>
                <c:pt idx="2">
                  <c:v>1972</c:v>
                </c:pt>
                <c:pt idx="3">
                  <c:v>1973</c:v>
                </c:pt>
                <c:pt idx="4">
                  <c:v>1974</c:v>
                </c:pt>
                <c:pt idx="5">
                  <c:v>1975</c:v>
                </c:pt>
                <c:pt idx="6">
                  <c:v>1976</c:v>
                </c:pt>
                <c:pt idx="7">
                  <c:v>1977</c:v>
                </c:pt>
                <c:pt idx="8">
                  <c:v>1978</c:v>
                </c:pt>
                <c:pt idx="9">
                  <c:v>1979</c:v>
                </c:pt>
                <c:pt idx="10">
                  <c:v>1980</c:v>
                </c:pt>
                <c:pt idx="11">
                  <c:v>1981</c:v>
                </c:pt>
                <c:pt idx="12">
                  <c:v>1982</c:v>
                </c:pt>
                <c:pt idx="13">
                  <c:v>1983</c:v>
                </c:pt>
                <c:pt idx="14">
                  <c:v>1984</c:v>
                </c:pt>
                <c:pt idx="15">
                  <c:v>1985</c:v>
                </c:pt>
                <c:pt idx="16">
                  <c:v>1986</c:v>
                </c:pt>
                <c:pt idx="17">
                  <c:v>1987</c:v>
                </c:pt>
                <c:pt idx="18">
                  <c:v>1988</c:v>
                </c:pt>
                <c:pt idx="19">
                  <c:v>1989</c:v>
                </c:pt>
                <c:pt idx="20">
                  <c:v>1990</c:v>
                </c:pt>
                <c:pt idx="21">
                  <c:v>1991</c:v>
                </c:pt>
                <c:pt idx="22">
                  <c:v>1992</c:v>
                </c:pt>
                <c:pt idx="23">
                  <c:v>1993</c:v>
                </c:pt>
                <c:pt idx="24">
                  <c:v>1994</c:v>
                </c:pt>
                <c:pt idx="25">
                  <c:v>1995</c:v>
                </c:pt>
                <c:pt idx="26">
                  <c:v>1996</c:v>
                </c:pt>
                <c:pt idx="27">
                  <c:v>1997</c:v>
                </c:pt>
                <c:pt idx="28">
                  <c:v>1998</c:v>
                </c:pt>
                <c:pt idx="29">
                  <c:v>1999</c:v>
                </c:pt>
                <c:pt idx="30">
                  <c:v>2000</c:v>
                </c:pt>
                <c:pt idx="31">
                  <c:v>2001</c:v>
                </c:pt>
                <c:pt idx="32">
                  <c:v>2002</c:v>
                </c:pt>
                <c:pt idx="33">
                  <c:v>2003</c:v>
                </c:pt>
                <c:pt idx="34">
                  <c:v>2004</c:v>
                </c:pt>
                <c:pt idx="35">
                  <c:v>2005</c:v>
                </c:pt>
                <c:pt idx="36">
                  <c:v>2006</c:v>
                </c:pt>
                <c:pt idx="37">
                  <c:v>2007</c:v>
                </c:pt>
                <c:pt idx="38">
                  <c:v>2008</c:v>
                </c:pt>
                <c:pt idx="39">
                  <c:v>2009</c:v>
                </c:pt>
                <c:pt idx="40">
                  <c:v>2010</c:v>
                </c:pt>
                <c:pt idx="41">
                  <c:v>2011</c:v>
                </c:pt>
                <c:pt idx="42">
                  <c:v>2012</c:v>
                </c:pt>
                <c:pt idx="43">
                  <c:v>2013</c:v>
                </c:pt>
                <c:pt idx="44">
                  <c:v>2014</c:v>
                </c:pt>
                <c:pt idx="45">
                  <c:v>2015</c:v>
                </c:pt>
              </c:numCache>
            </c:numRef>
          </c:cat>
          <c:val>
            <c:numRef>
              <c:f>'RGDP per capita'!$H$44:$BA$44</c:f>
              <c:numCache>
                <c:formatCode>0</c:formatCode>
                <c:ptCount val="46"/>
                <c:pt idx="0">
                  <c:v>301.23253264594399</c:v>
                </c:pt>
                <c:pt idx="1">
                  <c:v>367.82189090140594</c:v>
                </c:pt>
                <c:pt idx="2">
                  <c:v>477.22332848194623</c:v>
                </c:pt>
                <c:pt idx="3">
                  <c:v>608.81893067521457</c:v>
                </c:pt>
                <c:pt idx="4">
                  <c:v>720.56793770163449</c:v>
                </c:pt>
                <c:pt idx="5">
                  <c:v>816.60041136174334</c:v>
                </c:pt>
                <c:pt idx="6">
                  <c:v>994.14459986511542</c:v>
                </c:pt>
                <c:pt idx="7">
                  <c:v>1142.3458998393794</c:v>
                </c:pt>
                <c:pt idx="8">
                  <c:v>1361.6532641302299</c:v>
                </c:pt>
                <c:pt idx="9">
                  <c:v>1605.6629138950548</c:v>
                </c:pt>
                <c:pt idx="10">
                  <c:v>1871.6375271403203</c:v>
                </c:pt>
                <c:pt idx="11">
                  <c:v>2173.1094653161367</c:v>
                </c:pt>
                <c:pt idx="12">
                  <c:v>2579.051334670175</c:v>
                </c:pt>
                <c:pt idx="13">
                  <c:v>2864.3878916423741</c:v>
                </c:pt>
                <c:pt idx="14">
                  <c:v>3046.7692877071681</c:v>
                </c:pt>
                <c:pt idx="15">
                  <c:v>3265.7313517771972</c:v>
                </c:pt>
                <c:pt idx="16">
                  <c:v>3490.1229396676226</c:v>
                </c:pt>
                <c:pt idx="17">
                  <c:v>3966.5923156328022</c:v>
                </c:pt>
                <c:pt idx="18">
                  <c:v>4888.3163677012144</c:v>
                </c:pt>
                <c:pt idx="19">
                  <c:v>5128.8774747285515</c:v>
                </c:pt>
                <c:pt idx="20">
                  <c:v>5577.7174095101946</c:v>
                </c:pt>
                <c:pt idx="21">
                  <c:v>5945.650592105505</c:v>
                </c:pt>
                <c:pt idx="22">
                  <c:v>5897.2148999100664</c:v>
                </c:pt>
                <c:pt idx="23">
                  <c:v>6109.1573020206179</c:v>
                </c:pt>
                <c:pt idx="24">
                  <c:v>6028.5382119843089</c:v>
                </c:pt>
                <c:pt idx="25">
                  <c:v>6423.9800648915734</c:v>
                </c:pt>
                <c:pt idx="26">
                  <c:v>6760.2860523795498</c:v>
                </c:pt>
                <c:pt idx="27">
                  <c:v>7263.2118670685604</c:v>
                </c:pt>
                <c:pt idx="28">
                  <c:v>7242.1359887592744</c:v>
                </c:pt>
                <c:pt idx="29">
                  <c:v>7911.7408628422672</c:v>
                </c:pt>
                <c:pt idx="30">
                  <c:v>8112.9340369850215</c:v>
                </c:pt>
                <c:pt idx="31">
                  <c:v>8194.9573030770534</c:v>
                </c:pt>
                <c:pt idx="32">
                  <c:v>8710.3546353516631</c:v>
                </c:pt>
                <c:pt idx="33">
                  <c:v>9183.097531401585</c:v>
                </c:pt>
                <c:pt idx="34">
                  <c:v>9575.2851850170246</c:v>
                </c:pt>
                <c:pt idx="35">
                  <c:v>10204.578315216067</c:v>
                </c:pt>
                <c:pt idx="36">
                  <c:v>11246.579326842097</c:v>
                </c:pt>
                <c:pt idx="37">
                  <c:v>12329.118924993583</c:v>
                </c:pt>
                <c:pt idx="38">
                  <c:v>13169.306105905727</c:v>
                </c:pt>
                <c:pt idx="39">
                  <c:v>12088.432857215608</c:v>
                </c:pt>
                <c:pt idx="40">
                  <c:v>13116.072762741876</c:v>
                </c:pt>
                <c:pt idx="41">
                  <c:v>14030.172611351692</c:v>
                </c:pt>
                <c:pt idx="42">
                  <c:v>14803.480578713055</c:v>
                </c:pt>
                <c:pt idx="43">
                  <c:v>16254.62013275446</c:v>
                </c:pt>
                <c:pt idx="44">
                  <c:v>17049.918683700325</c:v>
                </c:pt>
                <c:pt idx="45">
                  <c:v>17459.478014037864</c:v>
                </c:pt>
              </c:numCache>
            </c:numRef>
          </c:val>
        </c:ser>
        <c:ser>
          <c:idx val="1"/>
          <c:order val="1"/>
          <c:tx>
            <c:strRef>
              <c:f>'RGDP per capita'!$A$34</c:f>
              <c:strCache>
                <c:ptCount val="1"/>
                <c:pt idx="0">
                  <c:v>Cabo Verde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'RGDP per capita'!$H$27:$BA$27</c:f>
              <c:numCache>
                <c:formatCode>General</c:formatCode>
                <c:ptCount val="46"/>
                <c:pt idx="0">
                  <c:v>1970</c:v>
                </c:pt>
                <c:pt idx="1">
                  <c:v>1971</c:v>
                </c:pt>
                <c:pt idx="2">
                  <c:v>1972</c:v>
                </c:pt>
                <c:pt idx="3">
                  <c:v>1973</c:v>
                </c:pt>
                <c:pt idx="4">
                  <c:v>1974</c:v>
                </c:pt>
                <c:pt idx="5">
                  <c:v>1975</c:v>
                </c:pt>
                <c:pt idx="6">
                  <c:v>1976</c:v>
                </c:pt>
                <c:pt idx="7">
                  <c:v>1977</c:v>
                </c:pt>
                <c:pt idx="8">
                  <c:v>1978</c:v>
                </c:pt>
                <c:pt idx="9">
                  <c:v>1979</c:v>
                </c:pt>
                <c:pt idx="10">
                  <c:v>1980</c:v>
                </c:pt>
                <c:pt idx="11">
                  <c:v>1981</c:v>
                </c:pt>
                <c:pt idx="12">
                  <c:v>1982</c:v>
                </c:pt>
                <c:pt idx="13">
                  <c:v>1983</c:v>
                </c:pt>
                <c:pt idx="14">
                  <c:v>1984</c:v>
                </c:pt>
                <c:pt idx="15">
                  <c:v>1985</c:v>
                </c:pt>
                <c:pt idx="16">
                  <c:v>1986</c:v>
                </c:pt>
                <c:pt idx="17">
                  <c:v>1987</c:v>
                </c:pt>
                <c:pt idx="18">
                  <c:v>1988</c:v>
                </c:pt>
                <c:pt idx="19">
                  <c:v>1989</c:v>
                </c:pt>
                <c:pt idx="20">
                  <c:v>1990</c:v>
                </c:pt>
                <c:pt idx="21">
                  <c:v>1991</c:v>
                </c:pt>
                <c:pt idx="22">
                  <c:v>1992</c:v>
                </c:pt>
                <c:pt idx="23">
                  <c:v>1993</c:v>
                </c:pt>
                <c:pt idx="24">
                  <c:v>1994</c:v>
                </c:pt>
                <c:pt idx="25">
                  <c:v>1995</c:v>
                </c:pt>
                <c:pt idx="26">
                  <c:v>1996</c:v>
                </c:pt>
                <c:pt idx="27">
                  <c:v>1997</c:v>
                </c:pt>
                <c:pt idx="28">
                  <c:v>1998</c:v>
                </c:pt>
                <c:pt idx="29">
                  <c:v>1999</c:v>
                </c:pt>
                <c:pt idx="30">
                  <c:v>2000</c:v>
                </c:pt>
                <c:pt idx="31">
                  <c:v>2001</c:v>
                </c:pt>
                <c:pt idx="32">
                  <c:v>2002</c:v>
                </c:pt>
                <c:pt idx="33">
                  <c:v>2003</c:v>
                </c:pt>
                <c:pt idx="34">
                  <c:v>2004</c:v>
                </c:pt>
                <c:pt idx="35">
                  <c:v>2005</c:v>
                </c:pt>
                <c:pt idx="36">
                  <c:v>2006</c:v>
                </c:pt>
                <c:pt idx="37">
                  <c:v>2007</c:v>
                </c:pt>
                <c:pt idx="38">
                  <c:v>2008</c:v>
                </c:pt>
                <c:pt idx="39">
                  <c:v>2009</c:v>
                </c:pt>
                <c:pt idx="40">
                  <c:v>2010</c:v>
                </c:pt>
                <c:pt idx="41">
                  <c:v>2011</c:v>
                </c:pt>
                <c:pt idx="42">
                  <c:v>2012</c:v>
                </c:pt>
                <c:pt idx="43">
                  <c:v>2013</c:v>
                </c:pt>
                <c:pt idx="44">
                  <c:v>2014</c:v>
                </c:pt>
                <c:pt idx="45">
                  <c:v>2015</c:v>
                </c:pt>
              </c:numCache>
            </c:numRef>
          </c:cat>
          <c:val>
            <c:numRef>
              <c:f>'RGDP per capita'!$H$45:$BA$45</c:f>
              <c:numCache>
                <c:formatCode>General</c:formatCode>
                <c:ptCount val="46"/>
                <c:pt idx="10" formatCode="0">
                  <c:v>797.66089659393447</c:v>
                </c:pt>
                <c:pt idx="11" formatCode="0">
                  <c:v>931.43285690198297</c:v>
                </c:pt>
                <c:pt idx="12" formatCode="0">
                  <c:v>998.73762849625427</c:v>
                </c:pt>
                <c:pt idx="13" formatCode="0">
                  <c:v>1114.1831061143328</c:v>
                </c:pt>
                <c:pt idx="14" formatCode="0">
                  <c:v>1172.3133741899296</c:v>
                </c:pt>
                <c:pt idx="15" formatCode="0">
                  <c:v>1286.9375895712046</c:v>
                </c:pt>
                <c:pt idx="16" formatCode="0">
                  <c:v>1322.7707719929551</c:v>
                </c:pt>
                <c:pt idx="17" formatCode="0">
                  <c:v>1385.9558620935513</c:v>
                </c:pt>
                <c:pt idx="18" formatCode="0">
                  <c:v>1489.010003356268</c:v>
                </c:pt>
                <c:pt idx="19" formatCode="0">
                  <c:v>1600.1212858388653</c:v>
                </c:pt>
                <c:pt idx="20" formatCode="0">
                  <c:v>1633.6168867735523</c:v>
                </c:pt>
                <c:pt idx="21" formatCode="0">
                  <c:v>1672.0865890766111</c:v>
                </c:pt>
                <c:pt idx="22" formatCode="0">
                  <c:v>1720.581746028477</c:v>
                </c:pt>
                <c:pt idx="23" formatCode="0">
                  <c:v>1845.4933134153398</c:v>
                </c:pt>
                <c:pt idx="24" formatCode="0">
                  <c:v>1968.3298791311231</c:v>
                </c:pt>
                <c:pt idx="25" formatCode="0">
                  <c:v>2105.9926509634406</c:v>
                </c:pt>
                <c:pt idx="26" formatCode="0">
                  <c:v>2235.8454789876314</c:v>
                </c:pt>
                <c:pt idx="27" formatCode="0">
                  <c:v>2396.4336284649644</c:v>
                </c:pt>
                <c:pt idx="28" formatCode="0">
                  <c:v>2574.6279283035997</c:v>
                </c:pt>
                <c:pt idx="29" formatCode="0">
                  <c:v>2868.5903943878216</c:v>
                </c:pt>
                <c:pt idx="30" formatCode="0">
                  <c:v>3088.3203605561116</c:v>
                </c:pt>
                <c:pt idx="31" formatCode="0">
                  <c:v>3290.2083260556137</c:v>
                </c:pt>
                <c:pt idx="32" formatCode="0">
                  <c:v>3453.3974663878712</c:v>
                </c:pt>
                <c:pt idx="33" formatCode="0">
                  <c:v>3723.2603335861772</c:v>
                </c:pt>
                <c:pt idx="34" formatCode="0">
                  <c:v>3957.8598731701322</c:v>
                </c:pt>
                <c:pt idx="35" formatCode="0">
                  <c:v>4276.7323938287454</c:v>
                </c:pt>
                <c:pt idx="36" formatCode="0">
                  <c:v>4777.2643296162814</c:v>
                </c:pt>
                <c:pt idx="37" formatCode="0">
                  <c:v>5336.8496292580539</c:v>
                </c:pt>
                <c:pt idx="38" formatCode="0">
                  <c:v>5792.1977231538767</c:v>
                </c:pt>
                <c:pt idx="39" formatCode="0">
                  <c:v>5750.3468809194037</c:v>
                </c:pt>
                <c:pt idx="40" formatCode="0">
                  <c:v>5883.3768832014084</c:v>
                </c:pt>
                <c:pt idx="41" formatCode="0">
                  <c:v>6205.6623958375112</c:v>
                </c:pt>
                <c:pt idx="42" formatCode="0">
                  <c:v>6193.565627053812</c:v>
                </c:pt>
                <c:pt idx="43" formatCode="0">
                  <c:v>6282.1949069158854</c:v>
                </c:pt>
                <c:pt idx="44" formatCode="0">
                  <c:v>6423.5387920439462</c:v>
                </c:pt>
                <c:pt idx="45" formatCode="0">
                  <c:v>6630.1158359748842</c:v>
                </c:pt>
              </c:numCache>
            </c:numRef>
          </c:val>
        </c:ser>
        <c:ser>
          <c:idx val="2"/>
          <c:order val="2"/>
          <c:tx>
            <c:strRef>
              <c:f>'RGDP per capita'!$A$35</c:f>
              <c:strCache>
                <c:ptCount val="1"/>
                <c:pt idx="0">
                  <c:v>Lesotho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'RGDP per capita'!$H$27:$BA$27</c:f>
              <c:numCache>
                <c:formatCode>General</c:formatCode>
                <c:ptCount val="46"/>
                <c:pt idx="0">
                  <c:v>1970</c:v>
                </c:pt>
                <c:pt idx="1">
                  <c:v>1971</c:v>
                </c:pt>
                <c:pt idx="2">
                  <c:v>1972</c:v>
                </c:pt>
                <c:pt idx="3">
                  <c:v>1973</c:v>
                </c:pt>
                <c:pt idx="4">
                  <c:v>1974</c:v>
                </c:pt>
                <c:pt idx="5">
                  <c:v>1975</c:v>
                </c:pt>
                <c:pt idx="6">
                  <c:v>1976</c:v>
                </c:pt>
                <c:pt idx="7">
                  <c:v>1977</c:v>
                </c:pt>
                <c:pt idx="8">
                  <c:v>1978</c:v>
                </c:pt>
                <c:pt idx="9">
                  <c:v>1979</c:v>
                </c:pt>
                <c:pt idx="10">
                  <c:v>1980</c:v>
                </c:pt>
                <c:pt idx="11">
                  <c:v>1981</c:v>
                </c:pt>
                <c:pt idx="12">
                  <c:v>1982</c:v>
                </c:pt>
                <c:pt idx="13">
                  <c:v>1983</c:v>
                </c:pt>
                <c:pt idx="14">
                  <c:v>1984</c:v>
                </c:pt>
                <c:pt idx="15">
                  <c:v>1985</c:v>
                </c:pt>
                <c:pt idx="16">
                  <c:v>1986</c:v>
                </c:pt>
                <c:pt idx="17">
                  <c:v>1987</c:v>
                </c:pt>
                <c:pt idx="18">
                  <c:v>1988</c:v>
                </c:pt>
                <c:pt idx="19">
                  <c:v>1989</c:v>
                </c:pt>
                <c:pt idx="20">
                  <c:v>1990</c:v>
                </c:pt>
                <c:pt idx="21">
                  <c:v>1991</c:v>
                </c:pt>
                <c:pt idx="22">
                  <c:v>1992</c:v>
                </c:pt>
                <c:pt idx="23">
                  <c:v>1993</c:v>
                </c:pt>
                <c:pt idx="24">
                  <c:v>1994</c:v>
                </c:pt>
                <c:pt idx="25">
                  <c:v>1995</c:v>
                </c:pt>
                <c:pt idx="26">
                  <c:v>1996</c:v>
                </c:pt>
                <c:pt idx="27">
                  <c:v>1997</c:v>
                </c:pt>
                <c:pt idx="28">
                  <c:v>1998</c:v>
                </c:pt>
                <c:pt idx="29">
                  <c:v>1999</c:v>
                </c:pt>
                <c:pt idx="30">
                  <c:v>2000</c:v>
                </c:pt>
                <c:pt idx="31">
                  <c:v>2001</c:v>
                </c:pt>
                <c:pt idx="32">
                  <c:v>2002</c:v>
                </c:pt>
                <c:pt idx="33">
                  <c:v>2003</c:v>
                </c:pt>
                <c:pt idx="34">
                  <c:v>2004</c:v>
                </c:pt>
                <c:pt idx="35">
                  <c:v>2005</c:v>
                </c:pt>
                <c:pt idx="36">
                  <c:v>2006</c:v>
                </c:pt>
                <c:pt idx="37">
                  <c:v>2007</c:v>
                </c:pt>
                <c:pt idx="38">
                  <c:v>2008</c:v>
                </c:pt>
                <c:pt idx="39">
                  <c:v>2009</c:v>
                </c:pt>
                <c:pt idx="40">
                  <c:v>2010</c:v>
                </c:pt>
                <c:pt idx="41">
                  <c:v>2011</c:v>
                </c:pt>
                <c:pt idx="42">
                  <c:v>2012</c:v>
                </c:pt>
                <c:pt idx="43">
                  <c:v>2013</c:v>
                </c:pt>
                <c:pt idx="44">
                  <c:v>2014</c:v>
                </c:pt>
                <c:pt idx="45">
                  <c:v>2015</c:v>
                </c:pt>
              </c:numCache>
            </c:numRef>
          </c:cat>
          <c:val>
            <c:numRef>
              <c:f>'RGDP per capita'!$H$46:$BA$46</c:f>
              <c:numCache>
                <c:formatCode>0</c:formatCode>
                <c:ptCount val="46"/>
                <c:pt idx="0">
                  <c:v>276.69629002465081</c:v>
                </c:pt>
                <c:pt idx="1">
                  <c:v>303.86883927869525</c:v>
                </c:pt>
                <c:pt idx="2">
                  <c:v>326.22556771340209</c:v>
                </c:pt>
                <c:pt idx="3">
                  <c:v>350.9048195984663</c:v>
                </c:pt>
                <c:pt idx="4">
                  <c:v>399.36825852114191</c:v>
                </c:pt>
                <c:pt idx="5">
                  <c:v>434.50726270625648</c:v>
                </c:pt>
                <c:pt idx="6">
                  <c:v>476.9366265360365</c:v>
                </c:pt>
                <c:pt idx="7">
                  <c:v>344.63347385912834</c:v>
                </c:pt>
                <c:pt idx="8">
                  <c:v>445.76564659441442</c:v>
                </c:pt>
                <c:pt idx="9">
                  <c:v>441.62626787934732</c:v>
                </c:pt>
                <c:pt idx="10">
                  <c:v>459.24572575623029</c:v>
                </c:pt>
                <c:pt idx="11">
                  <c:v>504.25727912558966</c:v>
                </c:pt>
                <c:pt idx="12">
                  <c:v>551.10879528261853</c:v>
                </c:pt>
                <c:pt idx="13">
                  <c:v>575.09353164177355</c:v>
                </c:pt>
                <c:pt idx="14">
                  <c:v>632.90034322240842</c:v>
                </c:pt>
                <c:pt idx="15">
                  <c:v>659.24123466800052</c:v>
                </c:pt>
                <c:pt idx="16">
                  <c:v>682.8258469724226</c:v>
                </c:pt>
                <c:pt idx="17">
                  <c:v>683.22172761086961</c:v>
                </c:pt>
                <c:pt idx="18">
                  <c:v>741.74824590847061</c:v>
                </c:pt>
                <c:pt idx="19">
                  <c:v>790.32762017846119</c:v>
                </c:pt>
                <c:pt idx="20">
                  <c:v>838.58769208807837</c:v>
                </c:pt>
                <c:pt idx="21">
                  <c:v>895.33187540974279</c:v>
                </c:pt>
                <c:pt idx="22">
                  <c:v>935.75961209339118</c:v>
                </c:pt>
                <c:pt idx="23">
                  <c:v>971.33947133396293</c:v>
                </c:pt>
                <c:pt idx="24">
                  <c:v>1015.1259715915935</c:v>
                </c:pt>
                <c:pt idx="25">
                  <c:v>1013.6757492293391</c:v>
                </c:pt>
                <c:pt idx="26">
                  <c:v>1091.7181588831361</c:v>
                </c:pt>
                <c:pt idx="27">
                  <c:v>1146.1927968075197</c:v>
                </c:pt>
                <c:pt idx="28">
                  <c:v>1171.9477554086116</c:v>
                </c:pt>
                <c:pt idx="29">
                  <c:v>1205.7686211212515</c:v>
                </c:pt>
                <c:pt idx="30">
                  <c:v>1290.4290165465566</c:v>
                </c:pt>
                <c:pt idx="31">
                  <c:v>1359.6526827223402</c:v>
                </c:pt>
                <c:pt idx="32">
                  <c:v>1398.7640388999571</c:v>
                </c:pt>
                <c:pt idx="33">
                  <c:v>1481.0038469180031</c:v>
                </c:pt>
                <c:pt idx="34">
                  <c:v>1554.3017427306797</c:v>
                </c:pt>
                <c:pt idx="35">
                  <c:v>1650.0787818486883</c:v>
                </c:pt>
                <c:pt idx="36">
                  <c:v>1786.7305634778961</c:v>
                </c:pt>
                <c:pt idx="37">
                  <c:v>1921.0194975610707</c:v>
                </c:pt>
                <c:pt idx="38">
                  <c:v>2053.728843423999</c:v>
                </c:pt>
                <c:pt idx="39">
                  <c:v>2157.4158358575351</c:v>
                </c:pt>
                <c:pt idx="40">
                  <c:v>2328.1211435971813</c:v>
                </c:pt>
                <c:pt idx="41">
                  <c:v>2477.3423185671822</c:v>
                </c:pt>
                <c:pt idx="42">
                  <c:v>2649.5790795811272</c:v>
                </c:pt>
                <c:pt idx="43">
                  <c:v>2782.0593558574769</c:v>
                </c:pt>
                <c:pt idx="44">
                  <c:v>2917.9100605448102</c:v>
                </c:pt>
                <c:pt idx="45">
                  <c:v>3016.4224031421536</c:v>
                </c:pt>
              </c:numCache>
            </c:numRef>
          </c:val>
        </c:ser>
        <c:ser>
          <c:idx val="3"/>
          <c:order val="3"/>
          <c:tx>
            <c:strRef>
              <c:f>'RGDP per capita'!$A$36</c:f>
              <c:strCache>
                <c:ptCount val="1"/>
                <c:pt idx="0">
                  <c:v>Mauritius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'RGDP per capita'!$H$27:$BA$27</c:f>
              <c:numCache>
                <c:formatCode>General</c:formatCode>
                <c:ptCount val="46"/>
                <c:pt idx="0">
                  <c:v>1970</c:v>
                </c:pt>
                <c:pt idx="1">
                  <c:v>1971</c:v>
                </c:pt>
                <c:pt idx="2">
                  <c:v>1972</c:v>
                </c:pt>
                <c:pt idx="3">
                  <c:v>1973</c:v>
                </c:pt>
                <c:pt idx="4">
                  <c:v>1974</c:v>
                </c:pt>
                <c:pt idx="5">
                  <c:v>1975</c:v>
                </c:pt>
                <c:pt idx="6">
                  <c:v>1976</c:v>
                </c:pt>
                <c:pt idx="7">
                  <c:v>1977</c:v>
                </c:pt>
                <c:pt idx="8">
                  <c:v>1978</c:v>
                </c:pt>
                <c:pt idx="9">
                  <c:v>1979</c:v>
                </c:pt>
                <c:pt idx="10">
                  <c:v>1980</c:v>
                </c:pt>
                <c:pt idx="11">
                  <c:v>1981</c:v>
                </c:pt>
                <c:pt idx="12">
                  <c:v>1982</c:v>
                </c:pt>
                <c:pt idx="13">
                  <c:v>1983</c:v>
                </c:pt>
                <c:pt idx="14">
                  <c:v>1984</c:v>
                </c:pt>
                <c:pt idx="15">
                  <c:v>1985</c:v>
                </c:pt>
                <c:pt idx="16">
                  <c:v>1986</c:v>
                </c:pt>
                <c:pt idx="17">
                  <c:v>1987</c:v>
                </c:pt>
                <c:pt idx="18">
                  <c:v>1988</c:v>
                </c:pt>
                <c:pt idx="19">
                  <c:v>1989</c:v>
                </c:pt>
                <c:pt idx="20">
                  <c:v>1990</c:v>
                </c:pt>
                <c:pt idx="21">
                  <c:v>1991</c:v>
                </c:pt>
                <c:pt idx="22">
                  <c:v>1992</c:v>
                </c:pt>
                <c:pt idx="23">
                  <c:v>1993</c:v>
                </c:pt>
                <c:pt idx="24">
                  <c:v>1994</c:v>
                </c:pt>
                <c:pt idx="25">
                  <c:v>1995</c:v>
                </c:pt>
                <c:pt idx="26">
                  <c:v>1996</c:v>
                </c:pt>
                <c:pt idx="27">
                  <c:v>1997</c:v>
                </c:pt>
                <c:pt idx="28">
                  <c:v>1998</c:v>
                </c:pt>
                <c:pt idx="29">
                  <c:v>1999</c:v>
                </c:pt>
                <c:pt idx="30">
                  <c:v>2000</c:v>
                </c:pt>
                <c:pt idx="31">
                  <c:v>2001</c:v>
                </c:pt>
                <c:pt idx="32">
                  <c:v>2002</c:v>
                </c:pt>
                <c:pt idx="33">
                  <c:v>2003</c:v>
                </c:pt>
                <c:pt idx="34">
                  <c:v>2004</c:v>
                </c:pt>
                <c:pt idx="35">
                  <c:v>2005</c:v>
                </c:pt>
                <c:pt idx="36">
                  <c:v>2006</c:v>
                </c:pt>
                <c:pt idx="37">
                  <c:v>2007</c:v>
                </c:pt>
                <c:pt idx="38">
                  <c:v>2008</c:v>
                </c:pt>
                <c:pt idx="39">
                  <c:v>2009</c:v>
                </c:pt>
                <c:pt idx="40">
                  <c:v>2010</c:v>
                </c:pt>
                <c:pt idx="41">
                  <c:v>2011</c:v>
                </c:pt>
                <c:pt idx="42">
                  <c:v>2012</c:v>
                </c:pt>
                <c:pt idx="43">
                  <c:v>2013</c:v>
                </c:pt>
                <c:pt idx="44">
                  <c:v>2014</c:v>
                </c:pt>
                <c:pt idx="45">
                  <c:v>2015</c:v>
                </c:pt>
              </c:numCache>
            </c:numRef>
          </c:cat>
          <c:val>
            <c:numRef>
              <c:f>'RGDP per capita'!$H$47:$BA$47</c:f>
              <c:numCache>
                <c:formatCode>0</c:formatCode>
                <c:ptCount val="46"/>
                <c:pt idx="0">
                  <c:v>723.94653123007254</c:v>
                </c:pt>
                <c:pt idx="1">
                  <c:v>776.73257974722333</c:v>
                </c:pt>
                <c:pt idx="2">
                  <c:v>861.05347887963205</c:v>
                </c:pt>
                <c:pt idx="3">
                  <c:v>1008.1788050988497</c:v>
                </c:pt>
                <c:pt idx="4">
                  <c:v>1180.0673512406881</c:v>
                </c:pt>
                <c:pt idx="5">
                  <c:v>1279.16936546953</c:v>
                </c:pt>
                <c:pt idx="6">
                  <c:v>1498.4058562171151</c:v>
                </c:pt>
                <c:pt idx="7">
                  <c:v>1672.6446730907583</c:v>
                </c:pt>
                <c:pt idx="8">
                  <c:v>1829.3614088050297</c:v>
                </c:pt>
                <c:pt idx="9">
                  <c:v>2016.1021727026189</c:v>
                </c:pt>
                <c:pt idx="10">
                  <c:v>1943.8119578054786</c:v>
                </c:pt>
                <c:pt idx="11">
                  <c:v>2217.0500233533712</c:v>
                </c:pt>
                <c:pt idx="12">
                  <c:v>2454.0077237508117</c:v>
                </c:pt>
                <c:pt idx="13">
                  <c:v>2537.1503494209637</c:v>
                </c:pt>
                <c:pt idx="14">
                  <c:v>2726.7761812821559</c:v>
                </c:pt>
                <c:pt idx="15">
                  <c:v>2980.8643010219789</c:v>
                </c:pt>
                <c:pt idx="16">
                  <c:v>3307.4219604345462</c:v>
                </c:pt>
                <c:pt idx="17">
                  <c:v>3697.4333982995913</c:v>
                </c:pt>
                <c:pt idx="18">
                  <c:v>4075.5205749331972</c:v>
                </c:pt>
                <c:pt idx="19">
                  <c:v>4388.9769406754904</c:v>
                </c:pt>
                <c:pt idx="20">
                  <c:v>4843.8470264248444</c:v>
                </c:pt>
                <c:pt idx="21">
                  <c:v>5171.8736963131214</c:v>
                </c:pt>
                <c:pt idx="22">
                  <c:v>5559.9875756048277</c:v>
                </c:pt>
                <c:pt idx="23">
                  <c:v>5916.8337190660568</c:v>
                </c:pt>
                <c:pt idx="24">
                  <c:v>6210.5544061600758</c:v>
                </c:pt>
                <c:pt idx="25">
                  <c:v>6530.1001889647114</c:v>
                </c:pt>
                <c:pt idx="26">
                  <c:v>6939.6542905081242</c:v>
                </c:pt>
                <c:pt idx="27">
                  <c:v>7378.5521210592442</c:v>
                </c:pt>
                <c:pt idx="28">
                  <c:v>7829.512676642722</c:v>
                </c:pt>
                <c:pt idx="29">
                  <c:v>8075.1657946017413</c:v>
                </c:pt>
                <c:pt idx="30">
                  <c:v>8847.679268620177</c:v>
                </c:pt>
                <c:pt idx="31">
                  <c:v>9250.3102336627617</c:v>
                </c:pt>
                <c:pt idx="32">
                  <c:v>9487.639630220041</c:v>
                </c:pt>
                <c:pt idx="33">
                  <c:v>10181.934109372934</c:v>
                </c:pt>
                <c:pt idx="34">
                  <c:v>10843.520796675939</c:v>
                </c:pt>
                <c:pt idx="35">
                  <c:v>11287.930826460863</c:v>
                </c:pt>
                <c:pt idx="36">
                  <c:v>12103.354475557597</c:v>
                </c:pt>
                <c:pt idx="37">
                  <c:v>13097.543414425236</c:v>
                </c:pt>
                <c:pt idx="38">
                  <c:v>14039.582707661204</c:v>
                </c:pt>
                <c:pt idx="39">
                  <c:v>14538.858392418701</c:v>
                </c:pt>
                <c:pt idx="40">
                  <c:v>15283.496861721887</c:v>
                </c:pt>
                <c:pt idx="41">
                  <c:v>16179.291531602386</c:v>
                </c:pt>
                <c:pt idx="42">
                  <c:v>16962.251139448916</c:v>
                </c:pt>
                <c:pt idx="43">
                  <c:v>17748.788835663574</c:v>
                </c:pt>
                <c:pt idx="44">
                  <c:v>18688.870319273858</c:v>
                </c:pt>
                <c:pt idx="45">
                  <c:v>19468.337606191912</c:v>
                </c:pt>
              </c:numCache>
            </c:numRef>
          </c:val>
        </c:ser>
        <c:ser>
          <c:idx val="4"/>
          <c:order val="4"/>
          <c:tx>
            <c:strRef>
              <c:f>'RGDP per capita'!$A$37</c:f>
              <c:strCache>
                <c:ptCount val="1"/>
                <c:pt idx="0">
                  <c:v>Namibia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numRef>
              <c:f>'RGDP per capita'!$H$27:$BA$27</c:f>
              <c:numCache>
                <c:formatCode>General</c:formatCode>
                <c:ptCount val="46"/>
                <c:pt idx="0">
                  <c:v>1970</c:v>
                </c:pt>
                <c:pt idx="1">
                  <c:v>1971</c:v>
                </c:pt>
                <c:pt idx="2">
                  <c:v>1972</c:v>
                </c:pt>
                <c:pt idx="3">
                  <c:v>1973</c:v>
                </c:pt>
                <c:pt idx="4">
                  <c:v>1974</c:v>
                </c:pt>
                <c:pt idx="5">
                  <c:v>1975</c:v>
                </c:pt>
                <c:pt idx="6">
                  <c:v>1976</c:v>
                </c:pt>
                <c:pt idx="7">
                  <c:v>1977</c:v>
                </c:pt>
                <c:pt idx="8">
                  <c:v>1978</c:v>
                </c:pt>
                <c:pt idx="9">
                  <c:v>1979</c:v>
                </c:pt>
                <c:pt idx="10">
                  <c:v>1980</c:v>
                </c:pt>
                <c:pt idx="11">
                  <c:v>1981</c:v>
                </c:pt>
                <c:pt idx="12">
                  <c:v>1982</c:v>
                </c:pt>
                <c:pt idx="13">
                  <c:v>1983</c:v>
                </c:pt>
                <c:pt idx="14">
                  <c:v>1984</c:v>
                </c:pt>
                <c:pt idx="15">
                  <c:v>1985</c:v>
                </c:pt>
                <c:pt idx="16">
                  <c:v>1986</c:v>
                </c:pt>
                <c:pt idx="17">
                  <c:v>1987</c:v>
                </c:pt>
                <c:pt idx="18">
                  <c:v>1988</c:v>
                </c:pt>
                <c:pt idx="19">
                  <c:v>1989</c:v>
                </c:pt>
                <c:pt idx="20">
                  <c:v>1990</c:v>
                </c:pt>
                <c:pt idx="21">
                  <c:v>1991</c:v>
                </c:pt>
                <c:pt idx="22">
                  <c:v>1992</c:v>
                </c:pt>
                <c:pt idx="23">
                  <c:v>1993</c:v>
                </c:pt>
                <c:pt idx="24">
                  <c:v>1994</c:v>
                </c:pt>
                <c:pt idx="25">
                  <c:v>1995</c:v>
                </c:pt>
                <c:pt idx="26">
                  <c:v>1996</c:v>
                </c:pt>
                <c:pt idx="27">
                  <c:v>1997</c:v>
                </c:pt>
                <c:pt idx="28">
                  <c:v>1998</c:v>
                </c:pt>
                <c:pt idx="29">
                  <c:v>1999</c:v>
                </c:pt>
                <c:pt idx="30">
                  <c:v>2000</c:v>
                </c:pt>
                <c:pt idx="31">
                  <c:v>2001</c:v>
                </c:pt>
                <c:pt idx="32">
                  <c:v>2002</c:v>
                </c:pt>
                <c:pt idx="33">
                  <c:v>2003</c:v>
                </c:pt>
                <c:pt idx="34">
                  <c:v>2004</c:v>
                </c:pt>
                <c:pt idx="35">
                  <c:v>2005</c:v>
                </c:pt>
                <c:pt idx="36">
                  <c:v>2006</c:v>
                </c:pt>
                <c:pt idx="37">
                  <c:v>2007</c:v>
                </c:pt>
                <c:pt idx="38">
                  <c:v>2008</c:v>
                </c:pt>
                <c:pt idx="39">
                  <c:v>2009</c:v>
                </c:pt>
                <c:pt idx="40">
                  <c:v>2010</c:v>
                </c:pt>
                <c:pt idx="41">
                  <c:v>2011</c:v>
                </c:pt>
                <c:pt idx="42">
                  <c:v>2012</c:v>
                </c:pt>
                <c:pt idx="43">
                  <c:v>2013</c:v>
                </c:pt>
                <c:pt idx="44">
                  <c:v>2014</c:v>
                </c:pt>
                <c:pt idx="45">
                  <c:v>2015</c:v>
                </c:pt>
              </c:numCache>
            </c:numRef>
          </c:cat>
          <c:val>
            <c:numRef>
              <c:f>'RGDP per capita'!$H$48:$BA$48</c:f>
              <c:numCache>
                <c:formatCode>General</c:formatCode>
                <c:ptCount val="46"/>
                <c:pt idx="20" formatCode="0">
                  <c:v>4124.7664408964511</c:v>
                </c:pt>
                <c:pt idx="21" formatCode="0">
                  <c:v>4306.0629207862103</c:v>
                </c:pt>
                <c:pt idx="22" formatCode="0">
                  <c:v>4638.7776798010373</c:v>
                </c:pt>
                <c:pt idx="23" formatCode="0">
                  <c:v>4521.7472316705844</c:v>
                </c:pt>
                <c:pt idx="24" formatCode="0">
                  <c:v>4616.8454712744424</c:v>
                </c:pt>
                <c:pt idx="25" formatCode="0">
                  <c:v>4768.9759448468485</c:v>
                </c:pt>
                <c:pt idx="26" formatCode="0">
                  <c:v>4861.6573347708554</c:v>
                </c:pt>
                <c:pt idx="27" formatCode="0">
                  <c:v>4992.6536824709956</c:v>
                </c:pt>
                <c:pt idx="28" formatCode="0">
                  <c:v>5051.666307429904</c:v>
                </c:pt>
                <c:pt idx="29" formatCode="0">
                  <c:v>5140.2419158249795</c:v>
                </c:pt>
                <c:pt idx="30" formatCode="0">
                  <c:v>5372.6734722843285</c:v>
                </c:pt>
                <c:pt idx="31" formatCode="0">
                  <c:v>5620.7935646983333</c:v>
                </c:pt>
                <c:pt idx="32" formatCode="0">
                  <c:v>5989.7354036916331</c:v>
                </c:pt>
                <c:pt idx="33" formatCode="0">
                  <c:v>6218.0627694347986</c:v>
                </c:pt>
                <c:pt idx="34" formatCode="0">
                  <c:v>6699.6356983594223</c:v>
                </c:pt>
                <c:pt idx="35" formatCode="0">
                  <c:v>7112.1187662950924</c:v>
                </c:pt>
                <c:pt idx="36" formatCode="0">
                  <c:v>7486.1135926985544</c:v>
                </c:pt>
                <c:pt idx="37" formatCode="0">
                  <c:v>7970.3332269375314</c:v>
                </c:pt>
                <c:pt idx="38" formatCode="0">
                  <c:v>8218.5953599117038</c:v>
                </c:pt>
                <c:pt idx="39" formatCode="0">
                  <c:v>8182.7638070342791</c:v>
                </c:pt>
                <c:pt idx="40" formatCode="0">
                  <c:v>8653.0834607322649</c:v>
                </c:pt>
                <c:pt idx="41" formatCode="0">
                  <c:v>9146.8729453780415</c:v>
                </c:pt>
                <c:pt idx="42" formatCode="0">
                  <c:v>9659.6679370249913</c:v>
                </c:pt>
                <c:pt idx="43" formatCode="0">
                  <c:v>10176.812738500908</c:v>
                </c:pt>
                <c:pt idx="44" formatCode="0">
                  <c:v>10656.293543888612</c:v>
                </c:pt>
                <c:pt idx="45" formatCode="0">
                  <c:v>11184.42233563722</c:v>
                </c:pt>
              </c:numCache>
            </c:numRef>
          </c:val>
        </c:ser>
        <c:ser>
          <c:idx val="5"/>
          <c:order val="5"/>
          <c:tx>
            <c:strRef>
              <c:f>'RGDP per capita'!$A$38</c:f>
              <c:strCache>
                <c:ptCount val="1"/>
                <c:pt idx="0">
                  <c:v>Seychelles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numRef>
              <c:f>'RGDP per capita'!$H$27:$BA$27</c:f>
              <c:numCache>
                <c:formatCode>General</c:formatCode>
                <c:ptCount val="46"/>
                <c:pt idx="0">
                  <c:v>1970</c:v>
                </c:pt>
                <c:pt idx="1">
                  <c:v>1971</c:v>
                </c:pt>
                <c:pt idx="2">
                  <c:v>1972</c:v>
                </c:pt>
                <c:pt idx="3">
                  <c:v>1973</c:v>
                </c:pt>
                <c:pt idx="4">
                  <c:v>1974</c:v>
                </c:pt>
                <c:pt idx="5">
                  <c:v>1975</c:v>
                </c:pt>
                <c:pt idx="6">
                  <c:v>1976</c:v>
                </c:pt>
                <c:pt idx="7">
                  <c:v>1977</c:v>
                </c:pt>
                <c:pt idx="8">
                  <c:v>1978</c:v>
                </c:pt>
                <c:pt idx="9">
                  <c:v>1979</c:v>
                </c:pt>
                <c:pt idx="10">
                  <c:v>1980</c:v>
                </c:pt>
                <c:pt idx="11">
                  <c:v>1981</c:v>
                </c:pt>
                <c:pt idx="12">
                  <c:v>1982</c:v>
                </c:pt>
                <c:pt idx="13">
                  <c:v>1983</c:v>
                </c:pt>
                <c:pt idx="14">
                  <c:v>1984</c:v>
                </c:pt>
                <c:pt idx="15">
                  <c:v>1985</c:v>
                </c:pt>
                <c:pt idx="16">
                  <c:v>1986</c:v>
                </c:pt>
                <c:pt idx="17">
                  <c:v>1987</c:v>
                </c:pt>
                <c:pt idx="18">
                  <c:v>1988</c:v>
                </c:pt>
                <c:pt idx="19">
                  <c:v>1989</c:v>
                </c:pt>
                <c:pt idx="20">
                  <c:v>1990</c:v>
                </c:pt>
                <c:pt idx="21">
                  <c:v>1991</c:v>
                </c:pt>
                <c:pt idx="22">
                  <c:v>1992</c:v>
                </c:pt>
                <c:pt idx="23">
                  <c:v>1993</c:v>
                </c:pt>
                <c:pt idx="24">
                  <c:v>1994</c:v>
                </c:pt>
                <c:pt idx="25">
                  <c:v>1995</c:v>
                </c:pt>
                <c:pt idx="26">
                  <c:v>1996</c:v>
                </c:pt>
                <c:pt idx="27">
                  <c:v>1997</c:v>
                </c:pt>
                <c:pt idx="28">
                  <c:v>1998</c:v>
                </c:pt>
                <c:pt idx="29">
                  <c:v>1999</c:v>
                </c:pt>
                <c:pt idx="30">
                  <c:v>2000</c:v>
                </c:pt>
                <c:pt idx="31">
                  <c:v>2001</c:v>
                </c:pt>
                <c:pt idx="32">
                  <c:v>2002</c:v>
                </c:pt>
                <c:pt idx="33">
                  <c:v>2003</c:v>
                </c:pt>
                <c:pt idx="34">
                  <c:v>2004</c:v>
                </c:pt>
                <c:pt idx="35">
                  <c:v>2005</c:v>
                </c:pt>
                <c:pt idx="36">
                  <c:v>2006</c:v>
                </c:pt>
                <c:pt idx="37">
                  <c:v>2007</c:v>
                </c:pt>
                <c:pt idx="38">
                  <c:v>2008</c:v>
                </c:pt>
                <c:pt idx="39">
                  <c:v>2009</c:v>
                </c:pt>
                <c:pt idx="40">
                  <c:v>2010</c:v>
                </c:pt>
                <c:pt idx="41">
                  <c:v>2011</c:v>
                </c:pt>
                <c:pt idx="42">
                  <c:v>2012</c:v>
                </c:pt>
                <c:pt idx="43">
                  <c:v>2013</c:v>
                </c:pt>
                <c:pt idx="44">
                  <c:v>2014</c:v>
                </c:pt>
                <c:pt idx="45">
                  <c:v>2015</c:v>
                </c:pt>
              </c:numCache>
            </c:numRef>
          </c:cat>
          <c:val>
            <c:numRef>
              <c:f>'RGDP per capita'!$H$49:$BA$49</c:f>
              <c:numCache>
                <c:formatCode>0</c:formatCode>
                <c:ptCount val="46"/>
                <c:pt idx="0">
                  <c:v>1539.6746531102651</c:v>
                </c:pt>
                <c:pt idx="1">
                  <c:v>1706.1406653424115</c:v>
                </c:pt>
                <c:pt idx="2">
                  <c:v>1831.5322027421137</c:v>
                </c:pt>
                <c:pt idx="3">
                  <c:v>1952.3670425203807</c:v>
                </c:pt>
                <c:pt idx="4">
                  <c:v>2221.8258838807428</c:v>
                </c:pt>
                <c:pt idx="5">
                  <c:v>2437.6619933993752</c:v>
                </c:pt>
                <c:pt idx="6">
                  <c:v>2675.080584985973</c:v>
                </c:pt>
                <c:pt idx="7">
                  <c:v>3021.2278455322953</c:v>
                </c:pt>
                <c:pt idx="8">
                  <c:v>3397.9414169819283</c:v>
                </c:pt>
                <c:pt idx="9">
                  <c:v>4203.9174316208237</c:v>
                </c:pt>
                <c:pt idx="10">
                  <c:v>4597.2617396704754</c:v>
                </c:pt>
                <c:pt idx="11">
                  <c:v>4756.1571653753754</c:v>
                </c:pt>
                <c:pt idx="12">
                  <c:v>4946.6378321186285</c:v>
                </c:pt>
                <c:pt idx="13">
                  <c:v>5110.2183638045663</c:v>
                </c:pt>
                <c:pt idx="14">
                  <c:v>5486.8328380717148</c:v>
                </c:pt>
                <c:pt idx="15">
                  <c:v>6194.8435688350364</c:v>
                </c:pt>
                <c:pt idx="16">
                  <c:v>6328.3187215617299</c:v>
                </c:pt>
                <c:pt idx="17">
                  <c:v>6523.301726081063</c:v>
                </c:pt>
                <c:pt idx="18">
                  <c:v>7084.7967193811883</c:v>
                </c:pt>
                <c:pt idx="19">
                  <c:v>8068.9984896375663</c:v>
                </c:pt>
                <c:pt idx="20">
                  <c:v>8947.2391923131108</c:v>
                </c:pt>
                <c:pt idx="21">
                  <c:v>9374.5478683975089</c:v>
                </c:pt>
                <c:pt idx="22">
                  <c:v>10228.983859790917</c:v>
                </c:pt>
                <c:pt idx="23">
                  <c:v>11005.425199450965</c:v>
                </c:pt>
                <c:pt idx="24">
                  <c:v>10677.342785690424</c:v>
                </c:pt>
                <c:pt idx="25">
                  <c:v>10793.042874239272</c:v>
                </c:pt>
                <c:pt idx="26">
                  <c:v>11912.73048149331</c:v>
                </c:pt>
                <c:pt idx="27">
                  <c:v>13435.575352175612</c:v>
                </c:pt>
                <c:pt idx="28">
                  <c:v>13646.955484426666</c:v>
                </c:pt>
                <c:pt idx="29">
                  <c:v>13840.646300227649</c:v>
                </c:pt>
                <c:pt idx="30">
                  <c:v>14626.47565762777</c:v>
                </c:pt>
                <c:pt idx="31">
                  <c:v>14607.273315277775</c:v>
                </c:pt>
                <c:pt idx="32">
                  <c:v>14735.394128614071</c:v>
                </c:pt>
                <c:pt idx="33">
                  <c:v>14134.51326041675</c:v>
                </c:pt>
                <c:pt idx="34">
                  <c:v>14161.570859679789</c:v>
                </c:pt>
                <c:pt idx="35">
                  <c:v>15861.077393113565</c:v>
                </c:pt>
                <c:pt idx="36">
                  <c:v>17516.637848288658</c:v>
                </c:pt>
                <c:pt idx="37">
                  <c:v>19755.020412318376</c:v>
                </c:pt>
                <c:pt idx="38">
                  <c:v>19275.477342810227</c:v>
                </c:pt>
                <c:pt idx="39">
                  <c:v>19131.577097854461</c:v>
                </c:pt>
                <c:pt idx="40">
                  <c:v>19951.706828902228</c:v>
                </c:pt>
                <c:pt idx="41">
                  <c:v>21722.126528122877</c:v>
                </c:pt>
                <c:pt idx="42">
                  <c:v>23318.059527723104</c:v>
                </c:pt>
                <c:pt idx="43">
                  <c:v>24846.583465347809</c:v>
                </c:pt>
                <c:pt idx="44">
                  <c:v>25796.346864425261</c:v>
                </c:pt>
                <c:pt idx="45">
                  <c:v>26660.426256522849</c:v>
                </c:pt>
              </c:numCache>
            </c:numRef>
          </c:val>
        </c:ser>
        <c:ser>
          <c:idx val="6"/>
          <c:order val="6"/>
          <c:tx>
            <c:strRef>
              <c:f>'RGDP per capita'!$A$39</c:f>
              <c:strCache>
                <c:ptCount val="1"/>
                <c:pt idx="0">
                  <c:v>Swaziland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'RGDP per capita'!$H$27:$BA$27</c:f>
              <c:numCache>
                <c:formatCode>General</c:formatCode>
                <c:ptCount val="46"/>
                <c:pt idx="0">
                  <c:v>1970</c:v>
                </c:pt>
                <c:pt idx="1">
                  <c:v>1971</c:v>
                </c:pt>
                <c:pt idx="2">
                  <c:v>1972</c:v>
                </c:pt>
                <c:pt idx="3">
                  <c:v>1973</c:v>
                </c:pt>
                <c:pt idx="4">
                  <c:v>1974</c:v>
                </c:pt>
                <c:pt idx="5">
                  <c:v>1975</c:v>
                </c:pt>
                <c:pt idx="6">
                  <c:v>1976</c:v>
                </c:pt>
                <c:pt idx="7">
                  <c:v>1977</c:v>
                </c:pt>
                <c:pt idx="8">
                  <c:v>1978</c:v>
                </c:pt>
                <c:pt idx="9">
                  <c:v>1979</c:v>
                </c:pt>
                <c:pt idx="10">
                  <c:v>1980</c:v>
                </c:pt>
                <c:pt idx="11">
                  <c:v>1981</c:v>
                </c:pt>
                <c:pt idx="12">
                  <c:v>1982</c:v>
                </c:pt>
                <c:pt idx="13">
                  <c:v>1983</c:v>
                </c:pt>
                <c:pt idx="14">
                  <c:v>1984</c:v>
                </c:pt>
                <c:pt idx="15">
                  <c:v>1985</c:v>
                </c:pt>
                <c:pt idx="16">
                  <c:v>1986</c:v>
                </c:pt>
                <c:pt idx="17">
                  <c:v>1987</c:v>
                </c:pt>
                <c:pt idx="18">
                  <c:v>1988</c:v>
                </c:pt>
                <c:pt idx="19">
                  <c:v>1989</c:v>
                </c:pt>
                <c:pt idx="20">
                  <c:v>1990</c:v>
                </c:pt>
                <c:pt idx="21">
                  <c:v>1991</c:v>
                </c:pt>
                <c:pt idx="22">
                  <c:v>1992</c:v>
                </c:pt>
                <c:pt idx="23">
                  <c:v>1993</c:v>
                </c:pt>
                <c:pt idx="24">
                  <c:v>1994</c:v>
                </c:pt>
                <c:pt idx="25">
                  <c:v>1995</c:v>
                </c:pt>
                <c:pt idx="26">
                  <c:v>1996</c:v>
                </c:pt>
                <c:pt idx="27">
                  <c:v>1997</c:v>
                </c:pt>
                <c:pt idx="28">
                  <c:v>1998</c:v>
                </c:pt>
                <c:pt idx="29">
                  <c:v>1999</c:v>
                </c:pt>
                <c:pt idx="30">
                  <c:v>2000</c:v>
                </c:pt>
                <c:pt idx="31">
                  <c:v>2001</c:v>
                </c:pt>
                <c:pt idx="32">
                  <c:v>2002</c:v>
                </c:pt>
                <c:pt idx="33">
                  <c:v>2003</c:v>
                </c:pt>
                <c:pt idx="34">
                  <c:v>2004</c:v>
                </c:pt>
                <c:pt idx="35">
                  <c:v>2005</c:v>
                </c:pt>
                <c:pt idx="36">
                  <c:v>2006</c:v>
                </c:pt>
                <c:pt idx="37">
                  <c:v>2007</c:v>
                </c:pt>
                <c:pt idx="38">
                  <c:v>2008</c:v>
                </c:pt>
                <c:pt idx="39">
                  <c:v>2009</c:v>
                </c:pt>
                <c:pt idx="40">
                  <c:v>2010</c:v>
                </c:pt>
                <c:pt idx="41">
                  <c:v>2011</c:v>
                </c:pt>
                <c:pt idx="42">
                  <c:v>2012</c:v>
                </c:pt>
                <c:pt idx="43">
                  <c:v>2013</c:v>
                </c:pt>
                <c:pt idx="44">
                  <c:v>2014</c:v>
                </c:pt>
                <c:pt idx="45">
                  <c:v>2015</c:v>
                </c:pt>
              </c:numCache>
            </c:numRef>
          </c:cat>
          <c:val>
            <c:numRef>
              <c:f>'RGDP per capita'!$H$50:$BA$50</c:f>
              <c:numCache>
                <c:formatCode>0</c:formatCode>
                <c:ptCount val="46"/>
                <c:pt idx="0">
                  <c:v>671.62538253204104</c:v>
                </c:pt>
                <c:pt idx="1">
                  <c:v>730.02284604160457</c:v>
                </c:pt>
                <c:pt idx="2">
                  <c:v>778.86793346485717</c:v>
                </c:pt>
                <c:pt idx="3">
                  <c:v>836.30259092479048</c:v>
                </c:pt>
                <c:pt idx="4">
                  <c:v>935.01656925811085</c:v>
                </c:pt>
                <c:pt idx="5">
                  <c:v>1021.0944442803432</c:v>
                </c:pt>
                <c:pt idx="6">
                  <c:v>1118.4506712857869</c:v>
                </c:pt>
                <c:pt idx="7">
                  <c:v>1203.6594739309694</c:v>
                </c:pt>
                <c:pt idx="8">
                  <c:v>1414.0353841385529</c:v>
                </c:pt>
                <c:pt idx="9">
                  <c:v>1480.3645524095205</c:v>
                </c:pt>
                <c:pt idx="10">
                  <c:v>1504.3469496314108</c:v>
                </c:pt>
                <c:pt idx="11">
                  <c:v>1831.1518023754136</c:v>
                </c:pt>
                <c:pt idx="12">
                  <c:v>1912.3500063306149</c:v>
                </c:pt>
                <c:pt idx="13">
                  <c:v>1955.1932407536974</c:v>
                </c:pt>
                <c:pt idx="14">
                  <c:v>2086.3868008774461</c:v>
                </c:pt>
                <c:pt idx="15">
                  <c:v>2165.4291490030441</c:v>
                </c:pt>
                <c:pt idx="16">
                  <c:v>2398.1758833005642</c:v>
                </c:pt>
                <c:pt idx="17">
                  <c:v>2721.9789560949416</c:v>
                </c:pt>
                <c:pt idx="18">
                  <c:v>2899.8450199710878</c:v>
                </c:pt>
                <c:pt idx="19">
                  <c:v>3291.7721817401057</c:v>
                </c:pt>
                <c:pt idx="20">
                  <c:v>3636.2530379517566</c:v>
                </c:pt>
                <c:pt idx="21">
                  <c:v>3734.6446743043057</c:v>
                </c:pt>
                <c:pt idx="22">
                  <c:v>3844.1844458760147</c:v>
                </c:pt>
                <c:pt idx="23">
                  <c:v>3953.3876290628987</c:v>
                </c:pt>
                <c:pt idx="24">
                  <c:v>4072.655646312664</c:v>
                </c:pt>
                <c:pt idx="25">
                  <c:v>4239.3339692490445</c:v>
                </c:pt>
                <c:pt idx="26">
                  <c:v>4379.3898475592914</c:v>
                </c:pt>
                <c:pt idx="27">
                  <c:v>4488.8529084119209</c:v>
                </c:pt>
                <c:pt idx="28">
                  <c:v>4552.2154002607322</c:v>
                </c:pt>
                <c:pt idx="29">
                  <c:v>4667.5687479628987</c:v>
                </c:pt>
                <c:pt idx="30">
                  <c:v>4825.0591217609417</c:v>
                </c:pt>
                <c:pt idx="31">
                  <c:v>4973.8054662619297</c:v>
                </c:pt>
                <c:pt idx="32">
                  <c:v>5182.2332303294015</c:v>
                </c:pt>
                <c:pt idx="33">
                  <c:v>5489.6213570840982</c:v>
                </c:pt>
                <c:pt idx="34">
                  <c:v>5864.0393207938714</c:v>
                </c:pt>
                <c:pt idx="35">
                  <c:v>6288.5977566876736</c:v>
                </c:pt>
                <c:pt idx="36">
                  <c:v>6687.8493871606806</c:v>
                </c:pt>
                <c:pt idx="37">
                  <c:v>7825.9758192619556</c:v>
                </c:pt>
                <c:pt idx="38">
                  <c:v>8230.5288672277438</c:v>
                </c:pt>
                <c:pt idx="39">
                  <c:v>8355.1067989259991</c:v>
                </c:pt>
                <c:pt idx="40">
                  <c:v>8482.5352596965731</c:v>
                </c:pt>
                <c:pt idx="41">
                  <c:v>8660.7460047368768</c:v>
                </c:pt>
                <c:pt idx="42">
                  <c:v>8979.5647176329148</c:v>
                </c:pt>
                <c:pt idx="43">
                  <c:v>9283.6769550236822</c:v>
                </c:pt>
                <c:pt idx="44">
                  <c:v>9552.7757103496824</c:v>
                </c:pt>
                <c:pt idx="45">
                  <c:v>9716.098194956503</c:v>
                </c:pt>
              </c:numCache>
            </c:numRef>
          </c:val>
        </c:ser>
        <c:marker val="1"/>
        <c:axId val="197703936"/>
        <c:axId val="197713920"/>
      </c:lineChart>
      <c:catAx>
        <c:axId val="197703936"/>
        <c:scaling>
          <c:orientation val="minMax"/>
        </c:scaling>
        <c:axPos val="b"/>
        <c:numFmt formatCode="General" sourceLinked="1"/>
        <c:majorTickMark val="in"/>
        <c:tickLblPos val="nextTo"/>
        <c:spPr>
          <a:noFill/>
          <a:ln w="9525" cap="flat" cmpd="sng" algn="ctr">
            <a:solidFill>
              <a:schemeClr val="bg1">
                <a:lumMod val="6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n-US"/>
          </a:p>
        </c:txPr>
        <c:crossAx val="197713920"/>
        <c:crosses val="autoZero"/>
        <c:auto val="1"/>
        <c:lblAlgn val="ctr"/>
        <c:lblOffset val="100"/>
        <c:tickLblSkip val="5"/>
      </c:catAx>
      <c:valAx>
        <c:axId val="197713920"/>
        <c:scaling>
          <c:orientation val="minMax"/>
        </c:scaling>
        <c:axPos val="l"/>
        <c:numFmt formatCode="#,##0" sourceLinked="0"/>
        <c:majorTickMark val="in"/>
        <c:tickLblPos val="nextTo"/>
        <c:spPr>
          <a:noFill/>
          <a:ln>
            <a:solidFill>
              <a:schemeClr val="bg1">
                <a:lumMod val="6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n-US"/>
          </a:p>
        </c:txPr>
        <c:crossAx val="197703936"/>
        <c:crosses val="autoZero"/>
        <c:crossBetween val="between"/>
      </c:valAx>
      <c:spPr>
        <a:noFill/>
        <a:ln>
          <a:solidFill>
            <a:schemeClr val="bg1">
              <a:lumMod val="65000"/>
            </a:schemeClr>
          </a:solidFill>
        </a:ln>
        <a:effectLst/>
      </c:spPr>
    </c:plotArea>
    <c:legend>
      <c:legendPos val="r"/>
      <c:layout>
        <c:manualLayout>
          <c:xMode val="edge"/>
          <c:yMode val="edge"/>
          <c:x val="0.139738223511535"/>
          <c:y val="3.4613346942743282E-2"/>
          <c:w val="0.29374039608685282"/>
          <c:h val="0.6374715660542436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latin typeface="Arial Narrow" panose="020B0606020202030204" pitchFamily="34" charset="0"/>
        </a:defRPr>
      </a:pPr>
      <a:endParaRPr lang="en-US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2760B0F-4FC7-4E8B-B480-49216C0B0F54}" type="doc">
      <dgm:prSet loTypeId="urn:microsoft.com/office/officeart/2005/8/layout/venn1" loCatId="relationship" qsTypeId="urn:microsoft.com/office/officeart/2005/8/quickstyle/simple1" qsCatId="simple" csTypeId="urn:microsoft.com/office/officeart/2005/8/colors/colorful1#1" csCatId="colorful" phldr="1"/>
      <dgm:spPr/>
    </dgm:pt>
    <dgm:pt modelId="{1E078D26-F1C8-4868-B9E4-3F7A90252F2A}">
      <dgm:prSet phldrT="[Text]"/>
      <dgm:spPr>
        <a:solidFill>
          <a:srgbClr val="689CDA">
            <a:alpha val="49804"/>
          </a:srgbClr>
        </a:solidFill>
      </dgm:spPr>
      <dgm:t>
        <a:bodyPr/>
        <a:lstStyle/>
        <a:p>
          <a:r>
            <a:rPr lang="en-US" dirty="0" smtClean="0"/>
            <a:t>Dealing with external headwinds</a:t>
          </a:r>
          <a:endParaRPr lang="en-US" dirty="0"/>
        </a:p>
      </dgm:t>
    </dgm:pt>
    <dgm:pt modelId="{B4AA039F-2E92-4BAD-B7E9-29B176C1437B}" type="parTrans" cxnId="{CABD1757-F8D8-46E9-B0A4-BCAFE798D5F4}">
      <dgm:prSet/>
      <dgm:spPr/>
      <dgm:t>
        <a:bodyPr/>
        <a:lstStyle/>
        <a:p>
          <a:endParaRPr lang="en-US"/>
        </a:p>
      </dgm:t>
    </dgm:pt>
    <dgm:pt modelId="{84BD939A-D89E-42EB-84BD-69C3F8AFD461}" type="sibTrans" cxnId="{CABD1757-F8D8-46E9-B0A4-BCAFE798D5F4}">
      <dgm:prSet/>
      <dgm:spPr/>
      <dgm:t>
        <a:bodyPr/>
        <a:lstStyle/>
        <a:p>
          <a:endParaRPr lang="en-US"/>
        </a:p>
      </dgm:t>
    </dgm:pt>
    <dgm:pt modelId="{60401B0A-F028-4425-94AB-CC7B6EC63CA3}">
      <dgm:prSet phldrT="[Text]"/>
      <dgm:spPr>
        <a:solidFill>
          <a:srgbClr val="C0504D">
            <a:alpha val="49804"/>
          </a:srgbClr>
        </a:solidFill>
      </dgm:spPr>
      <dgm:t>
        <a:bodyPr/>
        <a:lstStyle/>
        <a:p>
          <a:r>
            <a:rPr lang="en-US" dirty="0" smtClean="0"/>
            <a:t>Adapting to global trends</a:t>
          </a:r>
          <a:endParaRPr lang="en-US" dirty="0"/>
        </a:p>
      </dgm:t>
    </dgm:pt>
    <dgm:pt modelId="{F8C1D30C-1389-4F8E-AE18-0E135D196639}" type="parTrans" cxnId="{C13C7C34-0B80-4BB8-BA91-1327DA49F023}">
      <dgm:prSet/>
      <dgm:spPr/>
      <dgm:t>
        <a:bodyPr/>
        <a:lstStyle/>
        <a:p>
          <a:endParaRPr lang="en-US"/>
        </a:p>
      </dgm:t>
    </dgm:pt>
    <dgm:pt modelId="{59232422-979F-46F7-9324-BF0EB1F8926E}" type="sibTrans" cxnId="{C13C7C34-0B80-4BB8-BA91-1327DA49F023}">
      <dgm:prSet/>
      <dgm:spPr/>
      <dgm:t>
        <a:bodyPr/>
        <a:lstStyle/>
        <a:p>
          <a:endParaRPr lang="en-US"/>
        </a:p>
      </dgm:t>
    </dgm:pt>
    <dgm:pt modelId="{7DF0B269-CAED-41F7-8CAB-5CD9802EC9BC}">
      <dgm:prSet phldrT="[Text]"/>
      <dgm:spPr>
        <a:solidFill>
          <a:srgbClr val="C3D69B">
            <a:alpha val="49804"/>
          </a:srgbClr>
        </a:solidFill>
      </dgm:spPr>
      <dgm:t>
        <a:bodyPr/>
        <a:lstStyle/>
        <a:p>
          <a:r>
            <a:rPr lang="en-US" dirty="0" smtClean="0"/>
            <a:t>Overcoming domestic challenges</a:t>
          </a:r>
          <a:endParaRPr lang="en-US" dirty="0"/>
        </a:p>
      </dgm:t>
    </dgm:pt>
    <dgm:pt modelId="{2A9C9189-E7B0-47FB-846B-27F89C364781}" type="sibTrans" cxnId="{C35C3B2A-FC15-4EFF-B4D3-033BCCEA01BA}">
      <dgm:prSet/>
      <dgm:spPr/>
      <dgm:t>
        <a:bodyPr/>
        <a:lstStyle/>
        <a:p>
          <a:endParaRPr lang="en-US"/>
        </a:p>
      </dgm:t>
    </dgm:pt>
    <dgm:pt modelId="{C013C495-C3BB-40E6-90E0-99879055637C}" type="parTrans" cxnId="{C35C3B2A-FC15-4EFF-B4D3-033BCCEA01BA}">
      <dgm:prSet/>
      <dgm:spPr/>
      <dgm:t>
        <a:bodyPr/>
        <a:lstStyle/>
        <a:p>
          <a:endParaRPr lang="en-US"/>
        </a:p>
      </dgm:t>
    </dgm:pt>
    <dgm:pt modelId="{3A3D09C8-6430-4435-BB95-F21D631C5C9A}" type="pres">
      <dgm:prSet presAssocID="{32760B0F-4FC7-4E8B-B480-49216C0B0F54}" presName="compositeShape" presStyleCnt="0">
        <dgm:presLayoutVars>
          <dgm:chMax val="7"/>
          <dgm:dir/>
          <dgm:resizeHandles val="exact"/>
        </dgm:presLayoutVars>
      </dgm:prSet>
      <dgm:spPr/>
    </dgm:pt>
    <dgm:pt modelId="{1C7CF87E-8A2B-4C50-995B-FDBA669F5AE8}" type="pres">
      <dgm:prSet presAssocID="{7DF0B269-CAED-41F7-8CAB-5CD9802EC9BC}" presName="circ1" presStyleLbl="vennNode1" presStyleIdx="0" presStyleCnt="3"/>
      <dgm:spPr/>
      <dgm:t>
        <a:bodyPr/>
        <a:lstStyle/>
        <a:p>
          <a:endParaRPr lang="en-US"/>
        </a:p>
      </dgm:t>
    </dgm:pt>
    <dgm:pt modelId="{650936D2-BDA4-4414-90E0-8CFEFFB51608}" type="pres">
      <dgm:prSet presAssocID="{7DF0B269-CAED-41F7-8CAB-5CD9802EC9BC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59A5260-3B7C-486E-A9A3-94C6F35CE4CD}" type="pres">
      <dgm:prSet presAssocID="{1E078D26-F1C8-4868-B9E4-3F7A90252F2A}" presName="circ2" presStyleLbl="vennNode1" presStyleIdx="1" presStyleCnt="3"/>
      <dgm:spPr/>
      <dgm:t>
        <a:bodyPr/>
        <a:lstStyle/>
        <a:p>
          <a:endParaRPr lang="en-US"/>
        </a:p>
      </dgm:t>
    </dgm:pt>
    <dgm:pt modelId="{0DEDF7C1-D8CF-42DB-8A8A-465D6D2B447D}" type="pres">
      <dgm:prSet presAssocID="{1E078D26-F1C8-4868-B9E4-3F7A90252F2A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CF007D-1B84-480A-857D-BEEFBDD02A33}" type="pres">
      <dgm:prSet presAssocID="{60401B0A-F028-4425-94AB-CC7B6EC63CA3}" presName="circ3" presStyleLbl="vennNode1" presStyleIdx="2" presStyleCnt="3"/>
      <dgm:spPr/>
      <dgm:t>
        <a:bodyPr/>
        <a:lstStyle/>
        <a:p>
          <a:endParaRPr lang="en-US"/>
        </a:p>
      </dgm:t>
    </dgm:pt>
    <dgm:pt modelId="{169E8A9D-91BA-4B1E-A90C-977ADB5E4074}" type="pres">
      <dgm:prSet presAssocID="{60401B0A-F028-4425-94AB-CC7B6EC63CA3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A339427-2771-4F38-9514-7625C9427F20}" type="presOf" srcId="{32760B0F-4FC7-4E8B-B480-49216C0B0F54}" destId="{3A3D09C8-6430-4435-BB95-F21D631C5C9A}" srcOrd="0" destOrd="0" presId="urn:microsoft.com/office/officeart/2005/8/layout/venn1"/>
    <dgm:cxn modelId="{A08717F4-5AA0-478F-AFE8-C47DF8DE95A3}" type="presOf" srcId="{60401B0A-F028-4425-94AB-CC7B6EC63CA3}" destId="{E2CF007D-1B84-480A-857D-BEEFBDD02A33}" srcOrd="0" destOrd="0" presId="urn:microsoft.com/office/officeart/2005/8/layout/venn1"/>
    <dgm:cxn modelId="{49C6B9CF-1331-432B-B23F-F193DDE614B8}" type="presOf" srcId="{1E078D26-F1C8-4868-B9E4-3F7A90252F2A}" destId="{559A5260-3B7C-486E-A9A3-94C6F35CE4CD}" srcOrd="0" destOrd="0" presId="urn:microsoft.com/office/officeart/2005/8/layout/venn1"/>
    <dgm:cxn modelId="{79752A2E-7DA9-4904-9AC1-3A570F81B1CC}" type="presOf" srcId="{1E078D26-F1C8-4868-B9E4-3F7A90252F2A}" destId="{0DEDF7C1-D8CF-42DB-8A8A-465D6D2B447D}" srcOrd="1" destOrd="0" presId="urn:microsoft.com/office/officeart/2005/8/layout/venn1"/>
    <dgm:cxn modelId="{44B98039-37F2-4A9F-BEAF-DF8917DBAD9F}" type="presOf" srcId="{7DF0B269-CAED-41F7-8CAB-5CD9802EC9BC}" destId="{1C7CF87E-8A2B-4C50-995B-FDBA669F5AE8}" srcOrd="0" destOrd="0" presId="urn:microsoft.com/office/officeart/2005/8/layout/venn1"/>
    <dgm:cxn modelId="{C35C3B2A-FC15-4EFF-B4D3-033BCCEA01BA}" srcId="{32760B0F-4FC7-4E8B-B480-49216C0B0F54}" destId="{7DF0B269-CAED-41F7-8CAB-5CD9802EC9BC}" srcOrd="0" destOrd="0" parTransId="{C013C495-C3BB-40E6-90E0-99879055637C}" sibTransId="{2A9C9189-E7B0-47FB-846B-27F89C364781}"/>
    <dgm:cxn modelId="{C13C7C34-0B80-4BB8-BA91-1327DA49F023}" srcId="{32760B0F-4FC7-4E8B-B480-49216C0B0F54}" destId="{60401B0A-F028-4425-94AB-CC7B6EC63CA3}" srcOrd="2" destOrd="0" parTransId="{F8C1D30C-1389-4F8E-AE18-0E135D196639}" sibTransId="{59232422-979F-46F7-9324-BF0EB1F8926E}"/>
    <dgm:cxn modelId="{5BF7BB2E-7596-4170-AB78-F456C0B743E4}" type="presOf" srcId="{7DF0B269-CAED-41F7-8CAB-5CD9802EC9BC}" destId="{650936D2-BDA4-4414-90E0-8CFEFFB51608}" srcOrd="1" destOrd="0" presId="urn:microsoft.com/office/officeart/2005/8/layout/venn1"/>
    <dgm:cxn modelId="{CABD1757-F8D8-46E9-B0A4-BCAFE798D5F4}" srcId="{32760B0F-4FC7-4E8B-B480-49216C0B0F54}" destId="{1E078D26-F1C8-4868-B9E4-3F7A90252F2A}" srcOrd="1" destOrd="0" parTransId="{B4AA039F-2E92-4BAD-B7E9-29B176C1437B}" sibTransId="{84BD939A-D89E-42EB-84BD-69C3F8AFD461}"/>
    <dgm:cxn modelId="{48CA9B8E-7074-4FD3-92F5-F3E9537BCE98}" type="presOf" srcId="{60401B0A-F028-4425-94AB-CC7B6EC63CA3}" destId="{169E8A9D-91BA-4B1E-A90C-977ADB5E4074}" srcOrd="1" destOrd="0" presId="urn:microsoft.com/office/officeart/2005/8/layout/venn1"/>
    <dgm:cxn modelId="{0E53DD54-9087-4CD7-9116-A8AED1344932}" type="presParOf" srcId="{3A3D09C8-6430-4435-BB95-F21D631C5C9A}" destId="{1C7CF87E-8A2B-4C50-995B-FDBA669F5AE8}" srcOrd="0" destOrd="0" presId="urn:microsoft.com/office/officeart/2005/8/layout/venn1"/>
    <dgm:cxn modelId="{91C2466C-047D-4954-BCCF-3FC34AC84D43}" type="presParOf" srcId="{3A3D09C8-6430-4435-BB95-F21D631C5C9A}" destId="{650936D2-BDA4-4414-90E0-8CFEFFB51608}" srcOrd="1" destOrd="0" presId="urn:microsoft.com/office/officeart/2005/8/layout/venn1"/>
    <dgm:cxn modelId="{4D86D444-7907-42EA-9906-8599E739E370}" type="presParOf" srcId="{3A3D09C8-6430-4435-BB95-F21D631C5C9A}" destId="{559A5260-3B7C-486E-A9A3-94C6F35CE4CD}" srcOrd="2" destOrd="0" presId="urn:microsoft.com/office/officeart/2005/8/layout/venn1"/>
    <dgm:cxn modelId="{CD90C0ED-C010-41C8-B5B1-2CEEC0AAEBC7}" type="presParOf" srcId="{3A3D09C8-6430-4435-BB95-F21D631C5C9A}" destId="{0DEDF7C1-D8CF-42DB-8A8A-465D6D2B447D}" srcOrd="3" destOrd="0" presId="urn:microsoft.com/office/officeart/2005/8/layout/venn1"/>
    <dgm:cxn modelId="{601D0338-8B96-42E6-B97D-31E8A4CA161F}" type="presParOf" srcId="{3A3D09C8-6430-4435-BB95-F21D631C5C9A}" destId="{E2CF007D-1B84-480A-857D-BEEFBDD02A33}" srcOrd="4" destOrd="0" presId="urn:microsoft.com/office/officeart/2005/8/layout/venn1"/>
    <dgm:cxn modelId="{EB2443F4-9360-4A25-8206-47A054D1319D}" type="presParOf" srcId="{3A3D09C8-6430-4435-BB95-F21D631C5C9A}" destId="{169E8A9D-91BA-4B1E-A90C-977ADB5E4074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C7CF87E-8A2B-4C50-995B-FDBA669F5AE8}">
      <dsp:nvSpPr>
        <dsp:cNvPr id="0" name=""/>
        <dsp:cNvSpPr/>
      </dsp:nvSpPr>
      <dsp:spPr>
        <a:xfrm>
          <a:off x="2757011" y="56574"/>
          <a:ext cx="2715577" cy="2715577"/>
        </a:xfrm>
        <a:prstGeom prst="ellipse">
          <a:avLst/>
        </a:prstGeom>
        <a:solidFill>
          <a:srgbClr val="C3D69B">
            <a:alpha val="49804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Overcoming domestic challenges</a:t>
          </a:r>
          <a:endParaRPr lang="en-US" sz="2600" kern="1200" dirty="0"/>
        </a:p>
      </dsp:txBody>
      <dsp:txXfrm>
        <a:off x="3119088" y="531800"/>
        <a:ext cx="1991423" cy="1222010"/>
      </dsp:txXfrm>
    </dsp:sp>
    <dsp:sp modelId="{559A5260-3B7C-486E-A9A3-94C6F35CE4CD}">
      <dsp:nvSpPr>
        <dsp:cNvPr id="0" name=""/>
        <dsp:cNvSpPr/>
      </dsp:nvSpPr>
      <dsp:spPr>
        <a:xfrm>
          <a:off x="3736882" y="1753810"/>
          <a:ext cx="2715577" cy="2715577"/>
        </a:xfrm>
        <a:prstGeom prst="ellipse">
          <a:avLst/>
        </a:prstGeom>
        <a:solidFill>
          <a:srgbClr val="689CDA">
            <a:alpha val="49804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Dealing with external headwinds</a:t>
          </a:r>
          <a:endParaRPr lang="en-US" sz="2600" kern="1200" dirty="0"/>
        </a:p>
      </dsp:txBody>
      <dsp:txXfrm>
        <a:off x="4567396" y="2455334"/>
        <a:ext cx="1629346" cy="1493567"/>
      </dsp:txXfrm>
    </dsp:sp>
    <dsp:sp modelId="{E2CF007D-1B84-480A-857D-BEEFBDD02A33}">
      <dsp:nvSpPr>
        <dsp:cNvPr id="0" name=""/>
        <dsp:cNvSpPr/>
      </dsp:nvSpPr>
      <dsp:spPr>
        <a:xfrm>
          <a:off x="1777140" y="1753810"/>
          <a:ext cx="2715577" cy="2715577"/>
        </a:xfrm>
        <a:prstGeom prst="ellipse">
          <a:avLst/>
        </a:prstGeom>
        <a:solidFill>
          <a:srgbClr val="C0504D">
            <a:alpha val="49804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Adapting to global trends</a:t>
          </a:r>
          <a:endParaRPr lang="en-US" sz="2600" kern="1200" dirty="0"/>
        </a:p>
      </dsp:txBody>
      <dsp:txXfrm>
        <a:off x="2032857" y="2455334"/>
        <a:ext cx="1629346" cy="14935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0.05882</cdr:x>
      <cdr:y>0.22985</cdr:y>
    </cdr:from>
    <cdr:to>
      <cdr:x>0.13185</cdr:x>
      <cdr:y>0.77313</cdr:y>
    </cdr:to>
    <cdr:sp macro="" textlink="">
      <cdr:nvSpPr>
        <cdr:cNvPr id="2" name="TextBox 1"/>
        <cdr:cNvSpPr txBox="1"/>
      </cdr:nvSpPr>
      <cdr:spPr>
        <a:xfrm xmlns:a="http://schemas.openxmlformats.org/drawingml/2006/main" flipH="1" flipV="1">
          <a:off x="276224" y="733426"/>
          <a:ext cx="342900" cy="17335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eaVert" wrap="square" rtlCol="0" anchor="ctr"/>
        <a:lstStyle xmlns:a="http://schemas.openxmlformats.org/drawingml/2006/main"/>
        <a:p xmlns:a="http://schemas.openxmlformats.org/drawingml/2006/main">
          <a:pPr algn="ctr"/>
          <a:r>
            <a:rPr lang="en-US" sz="1400">
              <a:latin typeface="Arial Narrow" pitchFamily="34" charset="0"/>
            </a:rPr>
            <a:t>Percent of total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0.14139</cdr:x>
      <cdr:y>0.00413</cdr:y>
    </cdr:from>
    <cdr:to>
      <cdr:x>0.99902</cdr:x>
      <cdr:y>0.09189</cdr:y>
    </cdr:to>
    <cdr:sp macro="" textlink="">
      <cdr:nvSpPr>
        <cdr:cNvPr id="186369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46433" y="21302"/>
          <a:ext cx="3921084" cy="45285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Overflow="clip" wrap="square" lIns="54864" tIns="41148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600" b="1" i="0" u="none" strike="noStrike" baseline="0" dirty="0">
              <a:solidFill>
                <a:schemeClr val="tx1"/>
              </a:solidFill>
              <a:latin typeface="Arial Narrow" panose="020B0606020202030204" pitchFamily="34" charset="0"/>
              <a:cs typeface="Arial"/>
            </a:rPr>
            <a:t>Life </a:t>
          </a:r>
          <a:r>
            <a:rPr lang="en-US" sz="1600" b="1" i="0" u="none" strike="noStrike" baseline="0" dirty="0" smtClean="0">
              <a:solidFill>
                <a:schemeClr val="tx1"/>
              </a:solidFill>
              <a:latin typeface="Arial Narrow" panose="020B0606020202030204" pitchFamily="34" charset="0"/>
              <a:cs typeface="Arial"/>
            </a:rPr>
            <a:t>Expectancy (2014) still low in some cases</a:t>
          </a:r>
          <a:endParaRPr lang="en-US" sz="1600" b="1" i="0" u="none" strike="noStrike" baseline="0" dirty="0">
            <a:solidFill>
              <a:schemeClr val="tx1"/>
            </a:solidFill>
            <a:latin typeface="Arial Narrow" panose="020B0606020202030204" pitchFamily="34" charset="0"/>
            <a:cs typeface="Arial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0.13793</cdr:x>
      <cdr:y>0</cdr:y>
    </cdr:from>
    <cdr:to>
      <cdr:x>0.94828</cdr:x>
      <cdr:y>0.11813</cdr:y>
    </cdr:to>
    <cdr:sp macro="" textlink="">
      <cdr:nvSpPr>
        <cdr:cNvPr id="186369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09601" y="0"/>
          <a:ext cx="3581400" cy="60960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Overflow="clip" wrap="square" lIns="54864" tIns="41148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600" b="1" i="0" u="none" strike="noStrike" baseline="0" dirty="0" smtClean="0">
              <a:solidFill>
                <a:schemeClr val="tx1"/>
              </a:solidFill>
              <a:latin typeface="Arial Narrow" panose="020B0606020202030204" pitchFamily="34" charset="0"/>
              <a:cs typeface="Arial"/>
            </a:rPr>
            <a:t>Secondary Education (Latest Available) can</a:t>
          </a:r>
          <a:r>
            <a:rPr lang="en-US" sz="1600" b="1" i="0" u="none" strike="noStrike" dirty="0" smtClean="0">
              <a:solidFill>
                <a:schemeClr val="tx1"/>
              </a:solidFill>
              <a:latin typeface="Arial Narrow" panose="020B0606020202030204" pitchFamily="34" charset="0"/>
              <a:cs typeface="Arial"/>
            </a:rPr>
            <a:t> be furthered</a:t>
          </a:r>
          <a:endParaRPr lang="en-US" sz="1600" b="1" i="0" u="none" strike="noStrike" baseline="0" dirty="0">
            <a:solidFill>
              <a:schemeClr val="tx1"/>
            </a:solidFill>
            <a:latin typeface="Arial Narrow" panose="020B0606020202030204" pitchFamily="34" charset="0"/>
            <a:cs typeface="Arial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4719" cy="465614"/>
          </a:xfrm>
          <a:prstGeom prst="rect">
            <a:avLst/>
          </a:prstGeom>
        </p:spPr>
        <p:txBody>
          <a:bodyPr vert="horz" lIns="93360" tIns="46680" rIns="93360" bIns="4668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9930" y="0"/>
            <a:ext cx="3044719" cy="465614"/>
          </a:xfrm>
          <a:prstGeom prst="rect">
            <a:avLst/>
          </a:prstGeom>
        </p:spPr>
        <p:txBody>
          <a:bodyPr vert="horz" lIns="93360" tIns="46680" rIns="93360" bIns="46680" rtlCol="0"/>
          <a:lstStyle>
            <a:lvl1pPr algn="r">
              <a:defRPr sz="1200"/>
            </a:lvl1pPr>
          </a:lstStyle>
          <a:p>
            <a:fld id="{4617C3FA-5518-4E5B-B648-4E1836801B8F}" type="datetimeFigureOut">
              <a:rPr lang="en-US" smtClean="0"/>
              <a:pPr/>
              <a:t>1/29/2016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5045"/>
            <a:ext cx="3044719" cy="465614"/>
          </a:xfrm>
          <a:prstGeom prst="rect">
            <a:avLst/>
          </a:prstGeom>
        </p:spPr>
        <p:txBody>
          <a:bodyPr vert="horz" lIns="93360" tIns="46680" rIns="93360" bIns="4668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9930" y="8845045"/>
            <a:ext cx="3044719" cy="465614"/>
          </a:xfrm>
          <a:prstGeom prst="rect">
            <a:avLst/>
          </a:prstGeom>
        </p:spPr>
        <p:txBody>
          <a:bodyPr vert="horz" lIns="93360" tIns="46680" rIns="93360" bIns="46680" rtlCol="0" anchor="b"/>
          <a:lstStyle>
            <a:lvl1pPr algn="r">
              <a:defRPr sz="1200"/>
            </a:lvl1pPr>
          </a:lstStyle>
          <a:p>
            <a:fld id="{B9AB9339-7B5F-47D0-A31C-3FE7035094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721700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4719" cy="465614"/>
          </a:xfrm>
          <a:prstGeom prst="rect">
            <a:avLst/>
          </a:prstGeom>
        </p:spPr>
        <p:txBody>
          <a:bodyPr vert="horz" lIns="93360" tIns="46680" rIns="93360" bIns="4668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9930" y="0"/>
            <a:ext cx="3044719" cy="465614"/>
          </a:xfrm>
          <a:prstGeom prst="rect">
            <a:avLst/>
          </a:prstGeom>
        </p:spPr>
        <p:txBody>
          <a:bodyPr vert="horz" lIns="93360" tIns="46680" rIns="93360" bIns="46680" rtlCol="0"/>
          <a:lstStyle>
            <a:lvl1pPr algn="r">
              <a:defRPr sz="1200"/>
            </a:lvl1pPr>
          </a:lstStyle>
          <a:p>
            <a:fld id="{A07502F7-3FD7-4D94-8153-38CDE6B6E3C0}" type="datetimeFigureOut">
              <a:rPr lang="en-US" smtClean="0"/>
              <a:pPr/>
              <a:t>1/29/2016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7725" cy="3492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60" tIns="46680" rIns="93360" bIns="4668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628" y="4423331"/>
            <a:ext cx="5621020" cy="4190524"/>
          </a:xfrm>
          <a:prstGeom prst="rect">
            <a:avLst/>
          </a:prstGeom>
        </p:spPr>
        <p:txBody>
          <a:bodyPr vert="horz" lIns="93360" tIns="46680" rIns="93360" bIns="4668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5045"/>
            <a:ext cx="3044719" cy="465614"/>
          </a:xfrm>
          <a:prstGeom prst="rect">
            <a:avLst/>
          </a:prstGeom>
        </p:spPr>
        <p:txBody>
          <a:bodyPr vert="horz" lIns="93360" tIns="46680" rIns="93360" bIns="4668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9930" y="8845045"/>
            <a:ext cx="3044719" cy="465614"/>
          </a:xfrm>
          <a:prstGeom prst="rect">
            <a:avLst/>
          </a:prstGeom>
        </p:spPr>
        <p:txBody>
          <a:bodyPr vert="horz" lIns="93360" tIns="46680" rIns="93360" bIns="46680" rtlCol="0" anchor="b"/>
          <a:lstStyle>
            <a:lvl1pPr algn="r">
              <a:defRPr sz="1200"/>
            </a:lvl1pPr>
          </a:lstStyle>
          <a:p>
            <a:fld id="{54DC403E-49CF-47DC-9509-A500908D9D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462678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DC403E-49CF-47DC-9509-A500908D9D4E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073640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2629" y="4423333"/>
            <a:ext cx="5621020" cy="4190524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9934" y="8845046"/>
            <a:ext cx="3044719" cy="465614"/>
          </a:xfrm>
          <a:prstGeom prst="rect">
            <a:avLst/>
          </a:prstGeom>
        </p:spPr>
        <p:txBody>
          <a:bodyPr/>
          <a:lstStyle/>
          <a:p>
            <a:fld id="{494E3117-2DD0-4D0E-AB37-12B120CC39F5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6184266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DC403E-49CF-47DC-9509-A500908D9D4E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328379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DC403E-49CF-47DC-9509-A500908D9D4E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284535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DC403E-49CF-47DC-9509-A500908D9D4E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926013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DC403E-49CF-47DC-9509-A500908D9D4E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330459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DC403E-49CF-47DC-9509-A500908D9D4E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487165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DC403E-49CF-47DC-9509-A500908D9D4E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413491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DC403E-49CF-47DC-9509-A500908D9D4E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887679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2629" y="4423333"/>
            <a:ext cx="5621020" cy="4190524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9934" y="8845046"/>
            <a:ext cx="3044719" cy="465614"/>
          </a:xfrm>
          <a:prstGeom prst="rect">
            <a:avLst/>
          </a:prstGeom>
        </p:spPr>
        <p:txBody>
          <a:bodyPr/>
          <a:lstStyle/>
          <a:p>
            <a:fld id="{494E3117-2DD0-4D0E-AB37-12B120CC39F5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9024661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DC403E-49CF-47DC-9509-A500908D9D4E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14947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DC403E-49CF-47DC-9509-A500908D9D4E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051005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DC403E-49CF-47DC-9509-A500908D9D4E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83223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DC403E-49CF-47DC-9509-A500908D9D4E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583590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DC403E-49CF-47DC-9509-A500908D9D4E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151534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DC403E-49CF-47DC-9509-A500908D9D4E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417687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DC403E-49CF-47DC-9509-A500908D9D4E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09873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DC403E-49CF-47DC-9509-A500908D9D4E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775971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DC403E-49CF-47DC-9509-A500908D9D4E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233595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DC403E-49CF-47DC-9509-A500908D9D4E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848142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DC403E-49CF-47DC-9509-A500908D9D4E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567975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DC403E-49CF-47DC-9509-A500908D9D4E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519755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DC403E-49CF-47DC-9509-A500908D9D4E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051005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2629" y="4423333"/>
            <a:ext cx="5621020" cy="4190524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9934" y="8845046"/>
            <a:ext cx="3044719" cy="465614"/>
          </a:xfrm>
          <a:prstGeom prst="rect">
            <a:avLst/>
          </a:prstGeom>
        </p:spPr>
        <p:txBody>
          <a:bodyPr/>
          <a:lstStyle/>
          <a:p>
            <a:fld id="{494E3117-2DD0-4D0E-AB37-12B120CC39F5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7313307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2629" y="4423333"/>
            <a:ext cx="5621020" cy="4190524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9934" y="8845046"/>
            <a:ext cx="3044719" cy="465614"/>
          </a:xfrm>
          <a:prstGeom prst="rect">
            <a:avLst/>
          </a:prstGeom>
        </p:spPr>
        <p:txBody>
          <a:bodyPr/>
          <a:lstStyle/>
          <a:p>
            <a:fld id="{494E3117-2DD0-4D0E-AB37-12B120CC39F5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9929304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DC403E-49CF-47DC-9509-A500908D9D4E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97318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2629" y="4423333"/>
            <a:ext cx="5621020" cy="4190524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9934" y="8845046"/>
            <a:ext cx="3044719" cy="465614"/>
          </a:xfrm>
          <a:prstGeom prst="rect">
            <a:avLst/>
          </a:prstGeom>
        </p:spPr>
        <p:txBody>
          <a:bodyPr/>
          <a:lstStyle/>
          <a:p>
            <a:fld id="{494E3117-2DD0-4D0E-AB37-12B120CC39F5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6184266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2629" y="4423333"/>
            <a:ext cx="5621020" cy="4190524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9934" y="8845046"/>
            <a:ext cx="3044719" cy="465614"/>
          </a:xfrm>
          <a:prstGeom prst="rect">
            <a:avLst/>
          </a:prstGeom>
        </p:spPr>
        <p:txBody>
          <a:bodyPr/>
          <a:lstStyle/>
          <a:p>
            <a:fld id="{494E3117-2DD0-4D0E-AB37-12B120CC39F5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6184266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2629" y="4423333"/>
            <a:ext cx="5621020" cy="4190524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9934" y="8845046"/>
            <a:ext cx="3044719" cy="465614"/>
          </a:xfrm>
          <a:prstGeom prst="rect">
            <a:avLst/>
          </a:prstGeom>
        </p:spPr>
        <p:txBody>
          <a:bodyPr/>
          <a:lstStyle/>
          <a:p>
            <a:fld id="{494E3117-2DD0-4D0E-AB37-12B120CC39F5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6184266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E5BDD-8EBD-4939-BA7E-B1D0195914CB}" type="datetime1">
              <a:rPr lang="en-US" smtClean="0"/>
              <a:pPr/>
              <a:t>1/29/2016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9612C-BE4A-4524-829C-F963BBEC27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EF498-3C6D-4A32-8C5E-1B8D8458C77A}" type="datetime1">
              <a:rPr lang="en-US" smtClean="0"/>
              <a:pPr/>
              <a:t>1/29/2016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9612C-BE4A-4524-829C-F963BBEC27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FA2E9-C43C-41D7-A7E2-8B639872825B}" type="datetime1">
              <a:rPr lang="en-US" smtClean="0"/>
              <a:pPr/>
              <a:t>1/29/2016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9612C-BE4A-4524-829C-F963BBEC27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ABD4F-3E2B-4FAC-9396-EA8D4A5D442D}" type="datetime1">
              <a:rPr lang="en-US" smtClean="0"/>
              <a:pPr/>
              <a:t>1/29/2016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9612C-BE4A-4524-829C-F963BBEC27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587D2-8799-478A-A6E6-5F04476EF943}" type="datetime1">
              <a:rPr lang="en-US" smtClean="0"/>
              <a:pPr/>
              <a:t>1/29/2016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9612C-BE4A-4524-829C-F963BBEC27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FC364-3ECD-4B92-B976-21B66FC39E46}" type="datetime1">
              <a:rPr lang="en-US" smtClean="0"/>
              <a:pPr/>
              <a:t>1/29/2016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9612C-BE4A-4524-829C-F963BBEC27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4975C-E041-4DCD-891C-75787526531E}" type="datetime1">
              <a:rPr lang="en-US" smtClean="0"/>
              <a:pPr/>
              <a:t>1/29/2016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9612C-BE4A-4524-829C-F963BBEC27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025F9-CB5F-40C9-B55C-BD5AF93D1EE9}" type="datetime1">
              <a:rPr lang="en-US" smtClean="0"/>
              <a:pPr/>
              <a:t>1/29/2016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9612C-BE4A-4524-829C-F963BBEC27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A5D2C-E454-4CC3-83EB-3A2DBF465F45}" type="datetime1">
              <a:rPr lang="en-US" smtClean="0"/>
              <a:pPr/>
              <a:t>1/29/2016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9612C-BE4A-4524-829C-F963BBEC27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5D68-5A15-4773-B84B-0287E4E412D9}" type="datetime1">
              <a:rPr lang="en-US" smtClean="0"/>
              <a:pPr/>
              <a:t>1/29/2016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9612C-BE4A-4524-829C-F963BBEC27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30F2C-8DEF-4879-8453-1D1EF466A65D}" type="datetime1">
              <a:rPr lang="en-US" smtClean="0"/>
              <a:pPr/>
              <a:t>1/29/2016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9612C-BE4A-4524-829C-F963BBEC27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8AD89C-EA5E-4CBA-8E54-DF8D79185B4D}" type="datetime1">
              <a:rPr lang="en-US" smtClean="0"/>
              <a:pPr/>
              <a:t>1/29/2016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C9612C-BE4A-4524-829C-F963BBEC27A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2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2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2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7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1066800"/>
            <a:ext cx="8458200" cy="4343400"/>
          </a:xfrm>
        </p:spPr>
        <p:txBody>
          <a:bodyPr>
            <a:normAutofit fontScale="90000"/>
          </a:bodyPr>
          <a:lstStyle/>
          <a:p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3100" b="1" dirty="0" smtClean="0">
                <a:solidFill>
                  <a:schemeClr val="tx2">
                    <a:lumMod val="75000"/>
                  </a:schemeClr>
                </a:solidFill>
              </a:rPr>
              <a:t>Small Middle-Income Countries in Sub-Saharan Africa:</a:t>
            </a:r>
            <a:br>
              <a:rPr lang="en-US" sz="31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3100" b="1" dirty="0" smtClean="0">
                <a:solidFill>
                  <a:schemeClr val="tx2">
                    <a:lumMod val="75000"/>
                  </a:schemeClr>
                </a:solidFill>
              </a:rPr>
              <a:t>Taking Development to the Next Level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2700" b="1" dirty="0" smtClean="0">
                <a:solidFill>
                  <a:schemeClr val="tx2">
                    <a:lumMod val="75000"/>
                  </a:schemeClr>
                </a:solidFill>
              </a:rPr>
              <a:t>Min Zhu</a:t>
            </a:r>
            <a:br>
              <a:rPr lang="en-US" sz="27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2700" b="1" dirty="0" smtClean="0">
                <a:solidFill>
                  <a:schemeClr val="tx2">
                    <a:lumMod val="75000"/>
                  </a:schemeClr>
                </a:solidFill>
              </a:rPr>
              <a:t>IMF Deputy Managing Director</a:t>
            </a:r>
            <a:br>
              <a:rPr lang="en-US" sz="27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Grand Palm Hotel, Gaborone, Botswana</a:t>
            </a:r>
            <a:b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January 29, 2016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3600" b="1" dirty="0" smtClean="0"/>
              <a:t/>
            </a:r>
            <a:br>
              <a:rPr lang="en-US" sz="3600" b="1" dirty="0" smtClean="0"/>
            </a:br>
            <a:endParaRPr lang="en-US" sz="18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1371600"/>
            <a:ext cx="1033272" cy="1046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731838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</a:rPr>
              <a:t>Commodity Prices Fall</a:t>
            </a:r>
            <a:endParaRPr lang="en-US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021CE-46AD-45FB-A8C0-8C29007C5C2B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8254" y="1600200"/>
            <a:ext cx="8127492" cy="446689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81874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EFDE5-0E3A-4FFA-97B0-13DACCFEBE45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9" name="TextBox 2"/>
          <p:cNvSpPr txBox="1"/>
          <p:nvPr/>
        </p:nvSpPr>
        <p:spPr>
          <a:xfrm>
            <a:off x="2819400" y="1371600"/>
            <a:ext cx="3657600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Selected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Commodity Prices, </a:t>
            </a:r>
            <a:r>
              <a:rPr lang="en-US" sz="1600" b="1" kern="0" dirty="0" smtClean="0">
                <a:solidFill>
                  <a:sysClr val="windowText" lastClr="000000"/>
                </a:solidFill>
                <a:latin typeface="Arial Narrow" panose="020B0606020202030204" pitchFamily="34" charset="0"/>
              </a:rPr>
              <a:t>2012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–Nov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2015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2400" y="6294438"/>
            <a:ext cx="3962400" cy="42703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 anchor="t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Source: IMF, Commodity Price System and Global Assumptions.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731838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</a:rPr>
              <a:t>Commodity Prices Fall</a:t>
            </a:r>
            <a:endParaRPr lang="en-US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840342720"/>
              </p:ext>
            </p:extLst>
          </p:nvPr>
        </p:nvGraphicFramePr>
        <p:xfrm>
          <a:off x="1371600" y="1828800"/>
          <a:ext cx="6583378" cy="4343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5166511" y="6294438"/>
            <a:ext cx="3733800" cy="42703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 anchor="t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Source: IMF,</a:t>
            </a:r>
            <a:r>
              <a:rPr kumimoji="0" lang="en-US" sz="1200" b="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World Economic Outlook database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.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EFDE5-0E3A-4FFA-97B0-13DACCFEBE45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50808"/>
            <a:ext cx="8001000" cy="11430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External financing conditions are tightening</a:t>
            </a:r>
          </a:p>
        </p:txBody>
      </p:sp>
      <p:sp>
        <p:nvSpPr>
          <p:cNvPr id="11" name="TextBox 6"/>
          <p:cNvSpPr txBox="1"/>
          <p:nvPr/>
        </p:nvSpPr>
        <p:spPr>
          <a:xfrm>
            <a:off x="1142999" y="1431925"/>
            <a:ext cx="7391400" cy="60452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 anchor="t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Sovereign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Bond Spreads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(EMBIG spreads, basis point change since October 2014)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90600" y="6019800"/>
            <a:ext cx="7543799" cy="68580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 anchor="t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Source: Bloomberg. Note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: Data as 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of </a:t>
            </a:r>
            <a:r>
              <a:rPr lang="en-US" sz="1200" kern="0" dirty="0" smtClean="0">
                <a:solidFill>
                  <a:sysClr val="windowText" lastClr="000000"/>
                </a:solidFill>
                <a:latin typeface="Arial Narrow" pitchFamily="34" charset="0"/>
              </a:rPr>
              <a:t>January 4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, 2016</a:t>
            </a:r>
            <a:r>
              <a:rPr lang="en-US" sz="1200" kern="0" dirty="0" smtClean="0">
                <a:solidFill>
                  <a:sysClr val="windowText" lastClr="000000"/>
                </a:solidFill>
                <a:latin typeface="Arial Narrow" pitchFamily="34" charset="0"/>
              </a:rPr>
              <a:t>. “Emerging markets” average includes Argentina, Brazil, Bulgaria, Chile, Colombia, Hungary, Malaysia, Mexico, Peru, Philippines, Poland, Russia, South Africa, Turkey, and Ukraine.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777046797"/>
              </p:ext>
            </p:extLst>
          </p:nvPr>
        </p:nvGraphicFramePr>
        <p:xfrm>
          <a:off x="992188" y="2036453"/>
          <a:ext cx="7010400" cy="3907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Magnified for BLNS from spillovers from S. Africa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71600"/>
            <a:ext cx="4040188" cy="639762"/>
          </a:xfrm>
        </p:spPr>
        <p:txBody>
          <a:bodyPr/>
          <a:lstStyle/>
          <a:p>
            <a:r>
              <a:rPr lang="en-US" dirty="0" smtClean="0"/>
              <a:t>Exposure from exports to SA	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2225" y="1371600"/>
            <a:ext cx="4041775" cy="639762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 smtClean="0"/>
              <a:t>And lower SACU revenues</a:t>
            </a:r>
          </a:p>
        </p:txBody>
      </p:sp>
      <p:sp>
        <p:nvSpPr>
          <p:cNvPr id="8" name="TextBox 2"/>
          <p:cNvSpPr txBox="1"/>
          <p:nvPr/>
        </p:nvSpPr>
        <p:spPr>
          <a:xfrm>
            <a:off x="5095875" y="2174875"/>
            <a:ext cx="3971925" cy="481751"/>
          </a:xfrm>
          <a:prstGeom prst="rect">
            <a:avLst/>
          </a:prstGeom>
          <a:solidFill>
            <a:sysClr val="window" lastClr="FFFFFF"/>
          </a:solidFill>
          <a:ln w="9525" cmpd="sng">
            <a:noFill/>
          </a:ln>
          <a:effectLst/>
        </p:spPr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BLNS Countries: Customs Revenues 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Payments.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9" name="TextBox 3"/>
          <p:cNvSpPr txBox="1"/>
          <p:nvPr/>
        </p:nvSpPr>
        <p:spPr>
          <a:xfrm>
            <a:off x="5103758" y="6313029"/>
            <a:ext cx="3819526" cy="378501"/>
          </a:xfrm>
          <a:prstGeom prst="rect">
            <a:avLst/>
          </a:prstGeom>
          <a:solidFill>
            <a:sysClr val="window" lastClr="FFFFFF"/>
          </a:solidFill>
          <a:ln w="9525" cmpd="sng">
            <a:noFill/>
          </a:ln>
          <a:effectLst/>
        </p:spPr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Source: Country authorities.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207723" y="2202263"/>
            <a:ext cx="4135677" cy="852355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baseline="0" dirty="0">
                <a:latin typeface="Arial Narrow" pitchFamily="34" charset="0"/>
              </a:rPr>
              <a:t>Exports to South Africa from Neighboring </a:t>
            </a:r>
            <a:r>
              <a:rPr lang="en-US" sz="1600" b="1" baseline="0" dirty="0" smtClean="0">
                <a:latin typeface="Arial Narrow" pitchFamily="34" charset="0"/>
              </a:rPr>
              <a:t>Countries, 2014</a:t>
            </a:r>
            <a:r>
              <a:rPr lang="en-US" sz="1600" b="1" baseline="0" dirty="0">
                <a:latin typeface="Arial Narrow" pitchFamily="34" charset="0"/>
              </a:rPr>
              <a:t/>
            </a:r>
            <a:br>
              <a:rPr lang="en-US" sz="1600" b="1" baseline="0" dirty="0">
                <a:latin typeface="Arial Narrow" pitchFamily="34" charset="0"/>
              </a:rPr>
            </a:br>
            <a:r>
              <a:rPr lang="en-US" sz="1600" baseline="0" dirty="0">
                <a:latin typeface="Arial Narrow" pitchFamily="34" charset="0"/>
              </a:rPr>
              <a:t>(</a:t>
            </a:r>
            <a:r>
              <a:rPr lang="en-US" sz="1600" i="1" baseline="0" dirty="0">
                <a:latin typeface="Arial Narrow" pitchFamily="34" charset="0"/>
              </a:rPr>
              <a:t>Percent of GDP</a:t>
            </a:r>
            <a:r>
              <a:rPr lang="en-US" sz="1600" baseline="0" dirty="0">
                <a:latin typeface="Arial Narrow" pitchFamily="34" charset="0"/>
              </a:rPr>
              <a:t>)</a:t>
            </a:r>
            <a:endParaRPr lang="en-US" sz="1600" dirty="0">
              <a:latin typeface="Arial Narrow" pitchFamily="34" charset="0"/>
            </a:endParaRPr>
          </a:p>
        </p:txBody>
      </p: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76200" y="3022420"/>
            <a:ext cx="4267200" cy="3103742"/>
            <a:chOff x="266700" y="809625"/>
            <a:chExt cx="2619375" cy="1837391"/>
          </a:xfrm>
        </p:grpSpPr>
        <p:sp>
          <p:nvSpPr>
            <p:cNvPr id="12" name="South_Africa"/>
            <p:cNvSpPr>
              <a:spLocks/>
            </p:cNvSpPr>
            <p:nvPr/>
          </p:nvSpPr>
          <p:spPr bwMode="auto">
            <a:xfrm>
              <a:off x="1324260" y="1992410"/>
              <a:ext cx="796039" cy="638705"/>
            </a:xfrm>
            <a:custGeom>
              <a:avLst/>
              <a:gdLst>
                <a:gd name="T0" fmla="*/ 3849 w 16384"/>
                <a:gd name="T1" fmla="*/ 4129 h 16384"/>
                <a:gd name="T2" fmla="*/ 4378 w 16384"/>
                <a:gd name="T3" fmla="*/ 5315 h 16384"/>
                <a:gd name="T4" fmla="*/ 4414 w 16384"/>
                <a:gd name="T5" fmla="*/ 6325 h 16384"/>
                <a:gd name="T6" fmla="*/ 5862 w 16384"/>
                <a:gd name="T7" fmla="*/ 5842 h 16384"/>
                <a:gd name="T8" fmla="*/ 6497 w 16384"/>
                <a:gd name="T9" fmla="*/ 4964 h 16384"/>
                <a:gd name="T10" fmla="*/ 7521 w 16384"/>
                <a:gd name="T11" fmla="*/ 4612 h 16384"/>
                <a:gd name="T12" fmla="*/ 8686 w 16384"/>
                <a:gd name="T13" fmla="*/ 4788 h 16384"/>
                <a:gd name="T14" fmla="*/ 9357 w 16384"/>
                <a:gd name="T15" fmla="*/ 3778 h 16384"/>
                <a:gd name="T16" fmla="*/ 10664 w 16384"/>
                <a:gd name="T17" fmla="*/ 1977 h 16384"/>
                <a:gd name="T18" fmla="*/ 12323 w 16384"/>
                <a:gd name="T19" fmla="*/ 527 h 16384"/>
                <a:gd name="T20" fmla="*/ 13030 w 16384"/>
                <a:gd name="T21" fmla="*/ 0 h 16384"/>
                <a:gd name="T22" fmla="*/ 14054 w 16384"/>
                <a:gd name="T23" fmla="*/ 176 h 16384"/>
                <a:gd name="T24" fmla="*/ 14972 w 16384"/>
                <a:gd name="T25" fmla="*/ 703 h 16384"/>
                <a:gd name="T26" fmla="*/ 15148 w 16384"/>
                <a:gd name="T27" fmla="*/ 1625 h 16384"/>
                <a:gd name="T28" fmla="*/ 15431 w 16384"/>
                <a:gd name="T29" fmla="*/ 2987 h 16384"/>
                <a:gd name="T30" fmla="*/ 15466 w 16384"/>
                <a:gd name="T31" fmla="*/ 4788 h 16384"/>
                <a:gd name="T32" fmla="*/ 14972 w 16384"/>
                <a:gd name="T33" fmla="*/ 4832 h 16384"/>
                <a:gd name="T34" fmla="*/ 14407 w 16384"/>
                <a:gd name="T35" fmla="*/ 6325 h 16384"/>
                <a:gd name="T36" fmla="*/ 15254 w 16384"/>
                <a:gd name="T37" fmla="*/ 6852 h 16384"/>
                <a:gd name="T38" fmla="*/ 15960 w 16384"/>
                <a:gd name="T39" fmla="*/ 6237 h 16384"/>
                <a:gd name="T40" fmla="*/ 16172 w 16384"/>
                <a:gd name="T41" fmla="*/ 7028 h 16384"/>
                <a:gd name="T42" fmla="*/ 15960 w 16384"/>
                <a:gd name="T43" fmla="*/ 8478 h 16384"/>
                <a:gd name="T44" fmla="*/ 15113 w 16384"/>
                <a:gd name="T45" fmla="*/ 9312 h 16384"/>
                <a:gd name="T46" fmla="*/ 14689 w 16384"/>
                <a:gd name="T47" fmla="*/ 10059 h 16384"/>
                <a:gd name="T48" fmla="*/ 14124 w 16384"/>
                <a:gd name="T49" fmla="*/ 11157 h 16384"/>
                <a:gd name="T50" fmla="*/ 13206 w 16384"/>
                <a:gd name="T51" fmla="*/ 12387 h 16384"/>
                <a:gd name="T52" fmla="*/ 12359 w 16384"/>
                <a:gd name="T53" fmla="*/ 13441 h 16384"/>
                <a:gd name="T54" fmla="*/ 11370 w 16384"/>
                <a:gd name="T55" fmla="*/ 14451 h 16384"/>
                <a:gd name="T56" fmla="*/ 10487 w 16384"/>
                <a:gd name="T57" fmla="*/ 15110 h 16384"/>
                <a:gd name="T58" fmla="*/ 9498 w 16384"/>
                <a:gd name="T59" fmla="*/ 15198 h 16384"/>
                <a:gd name="T60" fmla="*/ 9251 w 16384"/>
                <a:gd name="T61" fmla="*/ 15637 h 16384"/>
                <a:gd name="T62" fmla="*/ 8121 w 16384"/>
                <a:gd name="T63" fmla="*/ 15725 h 16384"/>
                <a:gd name="T64" fmla="*/ 6956 w 16384"/>
                <a:gd name="T65" fmla="*/ 15549 h 16384"/>
                <a:gd name="T66" fmla="*/ 6073 w 16384"/>
                <a:gd name="T67" fmla="*/ 15549 h 16384"/>
                <a:gd name="T68" fmla="*/ 5402 w 16384"/>
                <a:gd name="T69" fmla="*/ 15857 h 16384"/>
                <a:gd name="T70" fmla="*/ 4802 w 16384"/>
                <a:gd name="T71" fmla="*/ 16033 h 16384"/>
                <a:gd name="T72" fmla="*/ 4131 w 16384"/>
                <a:gd name="T73" fmla="*/ 16077 h 16384"/>
                <a:gd name="T74" fmla="*/ 3566 w 16384"/>
                <a:gd name="T75" fmla="*/ 16384 h 16384"/>
                <a:gd name="T76" fmla="*/ 3037 w 16384"/>
                <a:gd name="T77" fmla="*/ 16340 h 16384"/>
                <a:gd name="T78" fmla="*/ 2754 w 16384"/>
                <a:gd name="T79" fmla="*/ 15989 h 16384"/>
                <a:gd name="T80" fmla="*/ 2330 w 16384"/>
                <a:gd name="T81" fmla="*/ 15637 h 16384"/>
                <a:gd name="T82" fmla="*/ 2013 w 16384"/>
                <a:gd name="T83" fmla="*/ 15989 h 16384"/>
                <a:gd name="T84" fmla="*/ 1907 w 16384"/>
                <a:gd name="T85" fmla="*/ 15374 h 16384"/>
                <a:gd name="T86" fmla="*/ 1589 w 16384"/>
                <a:gd name="T87" fmla="*/ 14759 h 16384"/>
                <a:gd name="T88" fmla="*/ 1342 w 16384"/>
                <a:gd name="T89" fmla="*/ 14276 h 16384"/>
                <a:gd name="T90" fmla="*/ 1836 w 16384"/>
                <a:gd name="T91" fmla="*/ 13749 h 16384"/>
                <a:gd name="T92" fmla="*/ 1342 w 16384"/>
                <a:gd name="T93" fmla="*/ 12211 h 16384"/>
                <a:gd name="T94" fmla="*/ 847 w 16384"/>
                <a:gd name="T95" fmla="*/ 11157 h 16384"/>
                <a:gd name="T96" fmla="*/ 424 w 16384"/>
                <a:gd name="T97" fmla="*/ 9839 h 16384"/>
                <a:gd name="T98" fmla="*/ 35 w 16384"/>
                <a:gd name="T99" fmla="*/ 8873 h 16384"/>
                <a:gd name="T100" fmla="*/ 353 w 16384"/>
                <a:gd name="T101" fmla="*/ 8346 h 16384"/>
                <a:gd name="T102" fmla="*/ 1059 w 16384"/>
                <a:gd name="T103" fmla="*/ 9005 h 16384"/>
                <a:gd name="T104" fmla="*/ 2330 w 16384"/>
                <a:gd name="T105" fmla="*/ 9224 h 16384"/>
                <a:gd name="T106" fmla="*/ 3319 w 16384"/>
                <a:gd name="T107" fmla="*/ 8653 h 16384"/>
                <a:gd name="T108" fmla="*/ 3390 w 16384"/>
                <a:gd name="T109" fmla="*/ 7994 h 16384"/>
                <a:gd name="T110" fmla="*/ 3390 w 16384"/>
                <a:gd name="T111" fmla="*/ 5491 h 16384"/>
                <a:gd name="T112" fmla="*/ 3390 w 16384"/>
                <a:gd name="T113" fmla="*/ 3778 h 1638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6384"/>
                <a:gd name="T172" fmla="*/ 0 h 16384"/>
                <a:gd name="T173" fmla="*/ 16384 w 16384"/>
                <a:gd name="T174" fmla="*/ 16384 h 16384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6384" h="16384">
                  <a:moveTo>
                    <a:pt x="3425" y="3690"/>
                  </a:moveTo>
                  <a:lnTo>
                    <a:pt x="3460" y="3690"/>
                  </a:lnTo>
                  <a:lnTo>
                    <a:pt x="3566" y="3778"/>
                  </a:lnTo>
                  <a:lnTo>
                    <a:pt x="3602" y="3865"/>
                  </a:lnTo>
                  <a:lnTo>
                    <a:pt x="3849" y="4129"/>
                  </a:lnTo>
                  <a:lnTo>
                    <a:pt x="3955" y="4305"/>
                  </a:lnTo>
                  <a:lnTo>
                    <a:pt x="4167" y="4568"/>
                  </a:lnTo>
                  <a:lnTo>
                    <a:pt x="4308" y="4832"/>
                  </a:lnTo>
                  <a:lnTo>
                    <a:pt x="4378" y="5183"/>
                  </a:lnTo>
                  <a:lnTo>
                    <a:pt x="4378" y="5315"/>
                  </a:lnTo>
                  <a:lnTo>
                    <a:pt x="4308" y="5622"/>
                  </a:lnTo>
                  <a:lnTo>
                    <a:pt x="4237" y="5886"/>
                  </a:lnTo>
                  <a:lnTo>
                    <a:pt x="4167" y="6062"/>
                  </a:lnTo>
                  <a:lnTo>
                    <a:pt x="4237" y="6237"/>
                  </a:lnTo>
                  <a:lnTo>
                    <a:pt x="4414" y="6325"/>
                  </a:lnTo>
                  <a:lnTo>
                    <a:pt x="4696" y="6369"/>
                  </a:lnTo>
                  <a:lnTo>
                    <a:pt x="5014" y="6369"/>
                  </a:lnTo>
                  <a:lnTo>
                    <a:pt x="5297" y="6325"/>
                  </a:lnTo>
                  <a:lnTo>
                    <a:pt x="5685" y="6193"/>
                  </a:lnTo>
                  <a:lnTo>
                    <a:pt x="5862" y="5842"/>
                  </a:lnTo>
                  <a:lnTo>
                    <a:pt x="5932" y="5710"/>
                  </a:lnTo>
                  <a:lnTo>
                    <a:pt x="6144" y="5535"/>
                  </a:lnTo>
                  <a:lnTo>
                    <a:pt x="6285" y="5315"/>
                  </a:lnTo>
                  <a:lnTo>
                    <a:pt x="6391" y="5139"/>
                  </a:lnTo>
                  <a:lnTo>
                    <a:pt x="6497" y="4964"/>
                  </a:lnTo>
                  <a:lnTo>
                    <a:pt x="6674" y="4744"/>
                  </a:lnTo>
                  <a:lnTo>
                    <a:pt x="6815" y="4568"/>
                  </a:lnTo>
                  <a:lnTo>
                    <a:pt x="7062" y="4436"/>
                  </a:lnTo>
                  <a:lnTo>
                    <a:pt x="7345" y="4480"/>
                  </a:lnTo>
                  <a:lnTo>
                    <a:pt x="7521" y="4612"/>
                  </a:lnTo>
                  <a:lnTo>
                    <a:pt x="7768" y="4788"/>
                  </a:lnTo>
                  <a:lnTo>
                    <a:pt x="7945" y="4920"/>
                  </a:lnTo>
                  <a:lnTo>
                    <a:pt x="8227" y="4920"/>
                  </a:lnTo>
                  <a:lnTo>
                    <a:pt x="8510" y="4832"/>
                  </a:lnTo>
                  <a:lnTo>
                    <a:pt x="8686" y="4788"/>
                  </a:lnTo>
                  <a:lnTo>
                    <a:pt x="8898" y="4744"/>
                  </a:lnTo>
                  <a:lnTo>
                    <a:pt x="9039" y="4656"/>
                  </a:lnTo>
                  <a:lnTo>
                    <a:pt x="9110" y="4568"/>
                  </a:lnTo>
                  <a:lnTo>
                    <a:pt x="9251" y="4129"/>
                  </a:lnTo>
                  <a:lnTo>
                    <a:pt x="9357" y="3778"/>
                  </a:lnTo>
                  <a:lnTo>
                    <a:pt x="9640" y="3382"/>
                  </a:lnTo>
                  <a:lnTo>
                    <a:pt x="9922" y="3163"/>
                  </a:lnTo>
                  <a:lnTo>
                    <a:pt x="10169" y="2899"/>
                  </a:lnTo>
                  <a:lnTo>
                    <a:pt x="10381" y="2460"/>
                  </a:lnTo>
                  <a:lnTo>
                    <a:pt x="10664" y="1977"/>
                  </a:lnTo>
                  <a:lnTo>
                    <a:pt x="11017" y="1581"/>
                  </a:lnTo>
                  <a:lnTo>
                    <a:pt x="11370" y="1274"/>
                  </a:lnTo>
                  <a:lnTo>
                    <a:pt x="11652" y="922"/>
                  </a:lnTo>
                  <a:lnTo>
                    <a:pt x="12006" y="703"/>
                  </a:lnTo>
                  <a:lnTo>
                    <a:pt x="12323" y="527"/>
                  </a:lnTo>
                  <a:lnTo>
                    <a:pt x="12570" y="264"/>
                  </a:lnTo>
                  <a:lnTo>
                    <a:pt x="12782" y="176"/>
                  </a:lnTo>
                  <a:lnTo>
                    <a:pt x="12853" y="44"/>
                  </a:lnTo>
                  <a:lnTo>
                    <a:pt x="12924" y="44"/>
                  </a:lnTo>
                  <a:lnTo>
                    <a:pt x="13030" y="0"/>
                  </a:lnTo>
                  <a:lnTo>
                    <a:pt x="13171" y="0"/>
                  </a:lnTo>
                  <a:lnTo>
                    <a:pt x="13347" y="88"/>
                  </a:lnTo>
                  <a:lnTo>
                    <a:pt x="13594" y="176"/>
                  </a:lnTo>
                  <a:lnTo>
                    <a:pt x="13842" y="220"/>
                  </a:lnTo>
                  <a:lnTo>
                    <a:pt x="14054" y="176"/>
                  </a:lnTo>
                  <a:lnTo>
                    <a:pt x="14301" y="220"/>
                  </a:lnTo>
                  <a:lnTo>
                    <a:pt x="14477" y="264"/>
                  </a:lnTo>
                  <a:lnTo>
                    <a:pt x="14689" y="351"/>
                  </a:lnTo>
                  <a:lnTo>
                    <a:pt x="14830" y="571"/>
                  </a:lnTo>
                  <a:lnTo>
                    <a:pt x="14972" y="703"/>
                  </a:lnTo>
                  <a:lnTo>
                    <a:pt x="15042" y="747"/>
                  </a:lnTo>
                  <a:lnTo>
                    <a:pt x="15042" y="791"/>
                  </a:lnTo>
                  <a:lnTo>
                    <a:pt x="15042" y="966"/>
                  </a:lnTo>
                  <a:lnTo>
                    <a:pt x="15113" y="1230"/>
                  </a:lnTo>
                  <a:lnTo>
                    <a:pt x="15148" y="1625"/>
                  </a:lnTo>
                  <a:lnTo>
                    <a:pt x="15183" y="1977"/>
                  </a:lnTo>
                  <a:lnTo>
                    <a:pt x="15289" y="2196"/>
                  </a:lnTo>
                  <a:lnTo>
                    <a:pt x="15325" y="2635"/>
                  </a:lnTo>
                  <a:lnTo>
                    <a:pt x="15395" y="2723"/>
                  </a:lnTo>
                  <a:lnTo>
                    <a:pt x="15431" y="2987"/>
                  </a:lnTo>
                  <a:lnTo>
                    <a:pt x="15431" y="3514"/>
                  </a:lnTo>
                  <a:lnTo>
                    <a:pt x="15431" y="3778"/>
                  </a:lnTo>
                  <a:lnTo>
                    <a:pt x="15466" y="4129"/>
                  </a:lnTo>
                  <a:lnTo>
                    <a:pt x="15466" y="4568"/>
                  </a:lnTo>
                  <a:lnTo>
                    <a:pt x="15466" y="4788"/>
                  </a:lnTo>
                  <a:lnTo>
                    <a:pt x="15537" y="4964"/>
                  </a:lnTo>
                  <a:lnTo>
                    <a:pt x="15537" y="5007"/>
                  </a:lnTo>
                  <a:lnTo>
                    <a:pt x="15395" y="5183"/>
                  </a:lnTo>
                  <a:lnTo>
                    <a:pt x="15254" y="5095"/>
                  </a:lnTo>
                  <a:lnTo>
                    <a:pt x="14972" y="4832"/>
                  </a:lnTo>
                  <a:lnTo>
                    <a:pt x="14724" y="5095"/>
                  </a:lnTo>
                  <a:lnTo>
                    <a:pt x="14583" y="5315"/>
                  </a:lnTo>
                  <a:lnTo>
                    <a:pt x="14442" y="5710"/>
                  </a:lnTo>
                  <a:lnTo>
                    <a:pt x="14336" y="6062"/>
                  </a:lnTo>
                  <a:lnTo>
                    <a:pt x="14407" y="6325"/>
                  </a:lnTo>
                  <a:lnTo>
                    <a:pt x="14477" y="6501"/>
                  </a:lnTo>
                  <a:lnTo>
                    <a:pt x="14583" y="6721"/>
                  </a:lnTo>
                  <a:lnTo>
                    <a:pt x="14760" y="6764"/>
                  </a:lnTo>
                  <a:lnTo>
                    <a:pt x="15007" y="6764"/>
                  </a:lnTo>
                  <a:lnTo>
                    <a:pt x="15254" y="6852"/>
                  </a:lnTo>
                  <a:lnTo>
                    <a:pt x="15395" y="6589"/>
                  </a:lnTo>
                  <a:lnTo>
                    <a:pt x="15466" y="6325"/>
                  </a:lnTo>
                  <a:lnTo>
                    <a:pt x="15572" y="6237"/>
                  </a:lnTo>
                  <a:lnTo>
                    <a:pt x="15678" y="6237"/>
                  </a:lnTo>
                  <a:lnTo>
                    <a:pt x="15960" y="6237"/>
                  </a:lnTo>
                  <a:lnTo>
                    <a:pt x="16243" y="6193"/>
                  </a:lnTo>
                  <a:lnTo>
                    <a:pt x="16384" y="6237"/>
                  </a:lnTo>
                  <a:lnTo>
                    <a:pt x="16313" y="6545"/>
                  </a:lnTo>
                  <a:lnTo>
                    <a:pt x="16278" y="6764"/>
                  </a:lnTo>
                  <a:lnTo>
                    <a:pt x="16172" y="7028"/>
                  </a:lnTo>
                  <a:lnTo>
                    <a:pt x="16172" y="7292"/>
                  </a:lnTo>
                  <a:lnTo>
                    <a:pt x="16137" y="7599"/>
                  </a:lnTo>
                  <a:lnTo>
                    <a:pt x="16031" y="7819"/>
                  </a:lnTo>
                  <a:lnTo>
                    <a:pt x="15996" y="8170"/>
                  </a:lnTo>
                  <a:lnTo>
                    <a:pt x="15960" y="8478"/>
                  </a:lnTo>
                  <a:lnTo>
                    <a:pt x="15748" y="8785"/>
                  </a:lnTo>
                  <a:lnTo>
                    <a:pt x="15572" y="8961"/>
                  </a:lnTo>
                  <a:lnTo>
                    <a:pt x="15431" y="9136"/>
                  </a:lnTo>
                  <a:lnTo>
                    <a:pt x="15254" y="9180"/>
                  </a:lnTo>
                  <a:lnTo>
                    <a:pt x="15113" y="9312"/>
                  </a:lnTo>
                  <a:lnTo>
                    <a:pt x="14972" y="9532"/>
                  </a:lnTo>
                  <a:lnTo>
                    <a:pt x="14830" y="9707"/>
                  </a:lnTo>
                  <a:lnTo>
                    <a:pt x="14760" y="9751"/>
                  </a:lnTo>
                  <a:lnTo>
                    <a:pt x="14724" y="9883"/>
                  </a:lnTo>
                  <a:lnTo>
                    <a:pt x="14689" y="10059"/>
                  </a:lnTo>
                  <a:lnTo>
                    <a:pt x="14583" y="10235"/>
                  </a:lnTo>
                  <a:lnTo>
                    <a:pt x="14477" y="10410"/>
                  </a:lnTo>
                  <a:lnTo>
                    <a:pt x="14336" y="10762"/>
                  </a:lnTo>
                  <a:lnTo>
                    <a:pt x="14195" y="10981"/>
                  </a:lnTo>
                  <a:lnTo>
                    <a:pt x="14124" y="11157"/>
                  </a:lnTo>
                  <a:lnTo>
                    <a:pt x="13983" y="11464"/>
                  </a:lnTo>
                  <a:lnTo>
                    <a:pt x="13842" y="11684"/>
                  </a:lnTo>
                  <a:lnTo>
                    <a:pt x="13630" y="11992"/>
                  </a:lnTo>
                  <a:lnTo>
                    <a:pt x="13418" y="12167"/>
                  </a:lnTo>
                  <a:lnTo>
                    <a:pt x="13206" y="12387"/>
                  </a:lnTo>
                  <a:lnTo>
                    <a:pt x="13030" y="12563"/>
                  </a:lnTo>
                  <a:lnTo>
                    <a:pt x="12853" y="12738"/>
                  </a:lnTo>
                  <a:lnTo>
                    <a:pt x="12747" y="12914"/>
                  </a:lnTo>
                  <a:lnTo>
                    <a:pt x="12570" y="13221"/>
                  </a:lnTo>
                  <a:lnTo>
                    <a:pt x="12359" y="13441"/>
                  </a:lnTo>
                  <a:lnTo>
                    <a:pt x="12076" y="13749"/>
                  </a:lnTo>
                  <a:lnTo>
                    <a:pt x="11864" y="13968"/>
                  </a:lnTo>
                  <a:lnTo>
                    <a:pt x="11723" y="14100"/>
                  </a:lnTo>
                  <a:lnTo>
                    <a:pt x="11511" y="14276"/>
                  </a:lnTo>
                  <a:lnTo>
                    <a:pt x="11370" y="14451"/>
                  </a:lnTo>
                  <a:lnTo>
                    <a:pt x="11193" y="14583"/>
                  </a:lnTo>
                  <a:lnTo>
                    <a:pt x="11052" y="14671"/>
                  </a:lnTo>
                  <a:lnTo>
                    <a:pt x="10876" y="14847"/>
                  </a:lnTo>
                  <a:lnTo>
                    <a:pt x="10664" y="14978"/>
                  </a:lnTo>
                  <a:lnTo>
                    <a:pt x="10487" y="15110"/>
                  </a:lnTo>
                  <a:lnTo>
                    <a:pt x="10311" y="15154"/>
                  </a:lnTo>
                  <a:lnTo>
                    <a:pt x="10099" y="15198"/>
                  </a:lnTo>
                  <a:lnTo>
                    <a:pt x="9887" y="15154"/>
                  </a:lnTo>
                  <a:lnTo>
                    <a:pt x="9675" y="15154"/>
                  </a:lnTo>
                  <a:lnTo>
                    <a:pt x="9498" y="15198"/>
                  </a:lnTo>
                  <a:lnTo>
                    <a:pt x="9322" y="15198"/>
                  </a:lnTo>
                  <a:lnTo>
                    <a:pt x="9216" y="15286"/>
                  </a:lnTo>
                  <a:lnTo>
                    <a:pt x="9216" y="15330"/>
                  </a:lnTo>
                  <a:lnTo>
                    <a:pt x="9251" y="15462"/>
                  </a:lnTo>
                  <a:lnTo>
                    <a:pt x="9251" y="15637"/>
                  </a:lnTo>
                  <a:lnTo>
                    <a:pt x="8969" y="15549"/>
                  </a:lnTo>
                  <a:lnTo>
                    <a:pt x="8757" y="15506"/>
                  </a:lnTo>
                  <a:lnTo>
                    <a:pt x="8510" y="15506"/>
                  </a:lnTo>
                  <a:lnTo>
                    <a:pt x="8369" y="15725"/>
                  </a:lnTo>
                  <a:lnTo>
                    <a:pt x="8121" y="15725"/>
                  </a:lnTo>
                  <a:lnTo>
                    <a:pt x="7910" y="15681"/>
                  </a:lnTo>
                  <a:lnTo>
                    <a:pt x="7627" y="15637"/>
                  </a:lnTo>
                  <a:lnTo>
                    <a:pt x="7415" y="15549"/>
                  </a:lnTo>
                  <a:lnTo>
                    <a:pt x="7203" y="15506"/>
                  </a:lnTo>
                  <a:lnTo>
                    <a:pt x="6956" y="15549"/>
                  </a:lnTo>
                  <a:lnTo>
                    <a:pt x="6815" y="15681"/>
                  </a:lnTo>
                  <a:lnTo>
                    <a:pt x="6638" y="15681"/>
                  </a:lnTo>
                  <a:lnTo>
                    <a:pt x="6426" y="15637"/>
                  </a:lnTo>
                  <a:lnTo>
                    <a:pt x="6215" y="15549"/>
                  </a:lnTo>
                  <a:lnTo>
                    <a:pt x="6073" y="15549"/>
                  </a:lnTo>
                  <a:lnTo>
                    <a:pt x="5932" y="15549"/>
                  </a:lnTo>
                  <a:lnTo>
                    <a:pt x="5720" y="15549"/>
                  </a:lnTo>
                  <a:lnTo>
                    <a:pt x="5685" y="15681"/>
                  </a:lnTo>
                  <a:lnTo>
                    <a:pt x="5544" y="15725"/>
                  </a:lnTo>
                  <a:lnTo>
                    <a:pt x="5402" y="15857"/>
                  </a:lnTo>
                  <a:lnTo>
                    <a:pt x="5367" y="15989"/>
                  </a:lnTo>
                  <a:lnTo>
                    <a:pt x="5261" y="16033"/>
                  </a:lnTo>
                  <a:lnTo>
                    <a:pt x="5120" y="15989"/>
                  </a:lnTo>
                  <a:lnTo>
                    <a:pt x="4838" y="15989"/>
                  </a:lnTo>
                  <a:lnTo>
                    <a:pt x="4802" y="16033"/>
                  </a:lnTo>
                  <a:lnTo>
                    <a:pt x="4661" y="16033"/>
                  </a:lnTo>
                  <a:lnTo>
                    <a:pt x="4449" y="15989"/>
                  </a:lnTo>
                  <a:lnTo>
                    <a:pt x="4308" y="16033"/>
                  </a:lnTo>
                  <a:lnTo>
                    <a:pt x="4237" y="16077"/>
                  </a:lnTo>
                  <a:lnTo>
                    <a:pt x="4131" y="16077"/>
                  </a:lnTo>
                  <a:lnTo>
                    <a:pt x="4025" y="16077"/>
                  </a:lnTo>
                  <a:lnTo>
                    <a:pt x="3884" y="16077"/>
                  </a:lnTo>
                  <a:lnTo>
                    <a:pt x="3849" y="16208"/>
                  </a:lnTo>
                  <a:lnTo>
                    <a:pt x="3708" y="16340"/>
                  </a:lnTo>
                  <a:lnTo>
                    <a:pt x="3566" y="16384"/>
                  </a:lnTo>
                  <a:lnTo>
                    <a:pt x="3425" y="16384"/>
                  </a:lnTo>
                  <a:lnTo>
                    <a:pt x="3319" y="16384"/>
                  </a:lnTo>
                  <a:lnTo>
                    <a:pt x="3249" y="16384"/>
                  </a:lnTo>
                  <a:lnTo>
                    <a:pt x="3178" y="16340"/>
                  </a:lnTo>
                  <a:lnTo>
                    <a:pt x="3037" y="16340"/>
                  </a:lnTo>
                  <a:lnTo>
                    <a:pt x="2895" y="16252"/>
                  </a:lnTo>
                  <a:lnTo>
                    <a:pt x="2860" y="16252"/>
                  </a:lnTo>
                  <a:lnTo>
                    <a:pt x="2825" y="16208"/>
                  </a:lnTo>
                  <a:lnTo>
                    <a:pt x="2825" y="16077"/>
                  </a:lnTo>
                  <a:lnTo>
                    <a:pt x="2754" y="15989"/>
                  </a:lnTo>
                  <a:lnTo>
                    <a:pt x="2578" y="15989"/>
                  </a:lnTo>
                  <a:lnTo>
                    <a:pt x="2401" y="16033"/>
                  </a:lnTo>
                  <a:lnTo>
                    <a:pt x="2330" y="15989"/>
                  </a:lnTo>
                  <a:lnTo>
                    <a:pt x="2330" y="15857"/>
                  </a:lnTo>
                  <a:lnTo>
                    <a:pt x="2330" y="15637"/>
                  </a:lnTo>
                  <a:lnTo>
                    <a:pt x="2154" y="15637"/>
                  </a:lnTo>
                  <a:lnTo>
                    <a:pt x="2013" y="15637"/>
                  </a:lnTo>
                  <a:lnTo>
                    <a:pt x="1977" y="15725"/>
                  </a:lnTo>
                  <a:lnTo>
                    <a:pt x="1977" y="15857"/>
                  </a:lnTo>
                  <a:lnTo>
                    <a:pt x="2013" y="15989"/>
                  </a:lnTo>
                  <a:lnTo>
                    <a:pt x="1977" y="15989"/>
                  </a:lnTo>
                  <a:lnTo>
                    <a:pt x="1871" y="15813"/>
                  </a:lnTo>
                  <a:lnTo>
                    <a:pt x="1871" y="15637"/>
                  </a:lnTo>
                  <a:lnTo>
                    <a:pt x="1871" y="15506"/>
                  </a:lnTo>
                  <a:lnTo>
                    <a:pt x="1907" y="15374"/>
                  </a:lnTo>
                  <a:lnTo>
                    <a:pt x="1977" y="15330"/>
                  </a:lnTo>
                  <a:lnTo>
                    <a:pt x="1977" y="15198"/>
                  </a:lnTo>
                  <a:lnTo>
                    <a:pt x="1766" y="15022"/>
                  </a:lnTo>
                  <a:lnTo>
                    <a:pt x="1695" y="14803"/>
                  </a:lnTo>
                  <a:lnTo>
                    <a:pt x="1589" y="14759"/>
                  </a:lnTo>
                  <a:lnTo>
                    <a:pt x="1483" y="14495"/>
                  </a:lnTo>
                  <a:lnTo>
                    <a:pt x="1589" y="14495"/>
                  </a:lnTo>
                  <a:lnTo>
                    <a:pt x="1554" y="14407"/>
                  </a:lnTo>
                  <a:lnTo>
                    <a:pt x="1412" y="14276"/>
                  </a:lnTo>
                  <a:lnTo>
                    <a:pt x="1342" y="14276"/>
                  </a:lnTo>
                  <a:lnTo>
                    <a:pt x="1342" y="14100"/>
                  </a:lnTo>
                  <a:lnTo>
                    <a:pt x="1448" y="13968"/>
                  </a:lnTo>
                  <a:lnTo>
                    <a:pt x="1624" y="14056"/>
                  </a:lnTo>
                  <a:lnTo>
                    <a:pt x="1730" y="13924"/>
                  </a:lnTo>
                  <a:lnTo>
                    <a:pt x="1836" y="13749"/>
                  </a:lnTo>
                  <a:lnTo>
                    <a:pt x="1766" y="13353"/>
                  </a:lnTo>
                  <a:lnTo>
                    <a:pt x="1766" y="13002"/>
                  </a:lnTo>
                  <a:lnTo>
                    <a:pt x="1624" y="12694"/>
                  </a:lnTo>
                  <a:lnTo>
                    <a:pt x="1483" y="12475"/>
                  </a:lnTo>
                  <a:lnTo>
                    <a:pt x="1342" y="12211"/>
                  </a:lnTo>
                  <a:lnTo>
                    <a:pt x="1271" y="12035"/>
                  </a:lnTo>
                  <a:lnTo>
                    <a:pt x="1165" y="11860"/>
                  </a:lnTo>
                  <a:lnTo>
                    <a:pt x="1059" y="11596"/>
                  </a:lnTo>
                  <a:lnTo>
                    <a:pt x="918" y="11333"/>
                  </a:lnTo>
                  <a:lnTo>
                    <a:pt x="847" y="11157"/>
                  </a:lnTo>
                  <a:lnTo>
                    <a:pt x="742" y="10893"/>
                  </a:lnTo>
                  <a:lnTo>
                    <a:pt x="636" y="10630"/>
                  </a:lnTo>
                  <a:lnTo>
                    <a:pt x="600" y="10454"/>
                  </a:lnTo>
                  <a:lnTo>
                    <a:pt x="494" y="10103"/>
                  </a:lnTo>
                  <a:lnTo>
                    <a:pt x="424" y="9839"/>
                  </a:lnTo>
                  <a:lnTo>
                    <a:pt x="353" y="9663"/>
                  </a:lnTo>
                  <a:lnTo>
                    <a:pt x="212" y="9356"/>
                  </a:lnTo>
                  <a:lnTo>
                    <a:pt x="71" y="9136"/>
                  </a:lnTo>
                  <a:lnTo>
                    <a:pt x="35" y="9049"/>
                  </a:lnTo>
                  <a:lnTo>
                    <a:pt x="35" y="8873"/>
                  </a:lnTo>
                  <a:lnTo>
                    <a:pt x="0" y="8829"/>
                  </a:lnTo>
                  <a:lnTo>
                    <a:pt x="71" y="8829"/>
                  </a:lnTo>
                  <a:lnTo>
                    <a:pt x="177" y="8785"/>
                  </a:lnTo>
                  <a:lnTo>
                    <a:pt x="282" y="8609"/>
                  </a:lnTo>
                  <a:lnTo>
                    <a:pt x="353" y="8346"/>
                  </a:lnTo>
                  <a:lnTo>
                    <a:pt x="600" y="8346"/>
                  </a:lnTo>
                  <a:lnTo>
                    <a:pt x="777" y="8478"/>
                  </a:lnTo>
                  <a:lnTo>
                    <a:pt x="989" y="8653"/>
                  </a:lnTo>
                  <a:lnTo>
                    <a:pt x="1059" y="8697"/>
                  </a:lnTo>
                  <a:lnTo>
                    <a:pt x="1059" y="9005"/>
                  </a:lnTo>
                  <a:lnTo>
                    <a:pt x="1271" y="9224"/>
                  </a:lnTo>
                  <a:lnTo>
                    <a:pt x="1554" y="9312"/>
                  </a:lnTo>
                  <a:lnTo>
                    <a:pt x="1836" y="9180"/>
                  </a:lnTo>
                  <a:lnTo>
                    <a:pt x="2154" y="9180"/>
                  </a:lnTo>
                  <a:lnTo>
                    <a:pt x="2330" y="9224"/>
                  </a:lnTo>
                  <a:lnTo>
                    <a:pt x="2578" y="9224"/>
                  </a:lnTo>
                  <a:lnTo>
                    <a:pt x="2719" y="9136"/>
                  </a:lnTo>
                  <a:lnTo>
                    <a:pt x="2860" y="8873"/>
                  </a:lnTo>
                  <a:lnTo>
                    <a:pt x="3107" y="8697"/>
                  </a:lnTo>
                  <a:lnTo>
                    <a:pt x="3319" y="8653"/>
                  </a:lnTo>
                  <a:lnTo>
                    <a:pt x="3390" y="8609"/>
                  </a:lnTo>
                  <a:lnTo>
                    <a:pt x="3390" y="8521"/>
                  </a:lnTo>
                  <a:lnTo>
                    <a:pt x="3390" y="8478"/>
                  </a:lnTo>
                  <a:lnTo>
                    <a:pt x="3390" y="8302"/>
                  </a:lnTo>
                  <a:lnTo>
                    <a:pt x="3390" y="7994"/>
                  </a:lnTo>
                  <a:lnTo>
                    <a:pt x="3390" y="7599"/>
                  </a:lnTo>
                  <a:lnTo>
                    <a:pt x="3390" y="7204"/>
                  </a:lnTo>
                  <a:lnTo>
                    <a:pt x="3390" y="6589"/>
                  </a:lnTo>
                  <a:lnTo>
                    <a:pt x="3390" y="6149"/>
                  </a:lnTo>
                  <a:lnTo>
                    <a:pt x="3390" y="5491"/>
                  </a:lnTo>
                  <a:lnTo>
                    <a:pt x="3390" y="5007"/>
                  </a:lnTo>
                  <a:lnTo>
                    <a:pt x="3390" y="4480"/>
                  </a:lnTo>
                  <a:lnTo>
                    <a:pt x="3390" y="4129"/>
                  </a:lnTo>
                  <a:lnTo>
                    <a:pt x="3390" y="3953"/>
                  </a:lnTo>
                  <a:lnTo>
                    <a:pt x="3390" y="3778"/>
                  </a:lnTo>
                  <a:lnTo>
                    <a:pt x="3390" y="3734"/>
                  </a:lnTo>
                  <a:lnTo>
                    <a:pt x="3425" y="3690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400">
                <a:latin typeface="Arial Narrow" panose="020B0606020202030204" pitchFamily="34" charset="0"/>
              </a:endParaRPr>
            </a:p>
          </p:txBody>
        </p:sp>
        <p:sp>
          <p:nvSpPr>
            <p:cNvPr id="13" name="Drawing 4"/>
            <p:cNvSpPr>
              <a:spLocks/>
            </p:cNvSpPr>
            <p:nvPr/>
          </p:nvSpPr>
          <p:spPr bwMode="auto">
            <a:xfrm>
              <a:off x="1087507" y="1088636"/>
              <a:ext cx="610755" cy="689053"/>
            </a:xfrm>
            <a:custGeom>
              <a:avLst/>
              <a:gdLst>
                <a:gd name="T0" fmla="*/ 16200 w 16384"/>
                <a:gd name="T1" fmla="*/ 7418 h 16384"/>
                <a:gd name="T2" fmla="*/ 16154 w 16384"/>
                <a:gd name="T3" fmla="*/ 8070 h 16384"/>
                <a:gd name="T4" fmla="*/ 16108 w 16384"/>
                <a:gd name="T5" fmla="*/ 8803 h 16384"/>
                <a:gd name="T6" fmla="*/ 16016 w 16384"/>
                <a:gd name="T7" fmla="*/ 9455 h 16384"/>
                <a:gd name="T8" fmla="*/ 16154 w 16384"/>
                <a:gd name="T9" fmla="*/ 9700 h 16384"/>
                <a:gd name="T10" fmla="*/ 15233 w 16384"/>
                <a:gd name="T11" fmla="*/ 9700 h 16384"/>
                <a:gd name="T12" fmla="*/ 14313 w 16384"/>
                <a:gd name="T13" fmla="*/ 9700 h 16384"/>
                <a:gd name="T14" fmla="*/ 13577 w 16384"/>
                <a:gd name="T15" fmla="*/ 9863 h 16384"/>
                <a:gd name="T16" fmla="*/ 13577 w 16384"/>
                <a:gd name="T17" fmla="*/ 11004 h 16384"/>
                <a:gd name="T18" fmla="*/ 13577 w 16384"/>
                <a:gd name="T19" fmla="*/ 12471 h 16384"/>
                <a:gd name="T20" fmla="*/ 13577 w 16384"/>
                <a:gd name="T21" fmla="*/ 13450 h 16384"/>
                <a:gd name="T22" fmla="*/ 13577 w 16384"/>
                <a:gd name="T23" fmla="*/ 14265 h 16384"/>
                <a:gd name="T24" fmla="*/ 13761 w 16384"/>
                <a:gd name="T25" fmla="*/ 14713 h 16384"/>
                <a:gd name="T26" fmla="*/ 14313 w 16384"/>
                <a:gd name="T27" fmla="*/ 15161 h 16384"/>
                <a:gd name="T28" fmla="*/ 14865 w 16384"/>
                <a:gd name="T29" fmla="*/ 15650 h 16384"/>
                <a:gd name="T30" fmla="*/ 14313 w 16384"/>
                <a:gd name="T31" fmla="*/ 16017 h 16384"/>
                <a:gd name="T32" fmla="*/ 10999 w 16384"/>
                <a:gd name="T33" fmla="*/ 16017 h 16384"/>
                <a:gd name="T34" fmla="*/ 8606 w 16384"/>
                <a:gd name="T35" fmla="*/ 15406 h 16384"/>
                <a:gd name="T36" fmla="*/ 2899 w 16384"/>
                <a:gd name="T37" fmla="*/ 15406 h 16384"/>
                <a:gd name="T38" fmla="*/ 368 w 16384"/>
                <a:gd name="T39" fmla="*/ 15324 h 16384"/>
                <a:gd name="T40" fmla="*/ 138 w 16384"/>
                <a:gd name="T41" fmla="*/ 14591 h 16384"/>
                <a:gd name="T42" fmla="*/ 736 w 16384"/>
                <a:gd name="T43" fmla="*/ 12105 h 16384"/>
                <a:gd name="T44" fmla="*/ 1289 w 16384"/>
                <a:gd name="T45" fmla="*/ 10148 h 16384"/>
                <a:gd name="T46" fmla="*/ 2715 w 16384"/>
                <a:gd name="T47" fmla="*/ 8477 h 16384"/>
                <a:gd name="T48" fmla="*/ 2853 w 16384"/>
                <a:gd name="T49" fmla="*/ 7214 h 16384"/>
                <a:gd name="T50" fmla="*/ 1979 w 16384"/>
                <a:gd name="T51" fmla="*/ 4605 h 16384"/>
                <a:gd name="T52" fmla="*/ 1841 w 16384"/>
                <a:gd name="T53" fmla="*/ 2527 h 16384"/>
                <a:gd name="T54" fmla="*/ 1059 w 16384"/>
                <a:gd name="T55" fmla="*/ 571 h 16384"/>
                <a:gd name="T56" fmla="*/ 1657 w 16384"/>
                <a:gd name="T57" fmla="*/ 326 h 16384"/>
                <a:gd name="T58" fmla="*/ 2347 w 16384"/>
                <a:gd name="T59" fmla="*/ 82 h 16384"/>
                <a:gd name="T60" fmla="*/ 3084 w 16384"/>
                <a:gd name="T61" fmla="*/ 41 h 16384"/>
                <a:gd name="T62" fmla="*/ 3866 w 16384"/>
                <a:gd name="T63" fmla="*/ 82 h 16384"/>
                <a:gd name="T64" fmla="*/ 4602 w 16384"/>
                <a:gd name="T65" fmla="*/ 41 h 16384"/>
                <a:gd name="T66" fmla="*/ 5339 w 16384"/>
                <a:gd name="T67" fmla="*/ 41 h 16384"/>
                <a:gd name="T68" fmla="*/ 6213 w 16384"/>
                <a:gd name="T69" fmla="*/ 204 h 16384"/>
                <a:gd name="T70" fmla="*/ 6581 w 16384"/>
                <a:gd name="T71" fmla="*/ 693 h 16384"/>
                <a:gd name="T72" fmla="*/ 6811 w 16384"/>
                <a:gd name="T73" fmla="*/ 1549 h 16384"/>
                <a:gd name="T74" fmla="*/ 7133 w 16384"/>
                <a:gd name="T75" fmla="*/ 2282 h 16384"/>
                <a:gd name="T76" fmla="*/ 7686 w 16384"/>
                <a:gd name="T77" fmla="*/ 2975 h 16384"/>
                <a:gd name="T78" fmla="*/ 8284 w 16384"/>
                <a:gd name="T79" fmla="*/ 3179 h 16384"/>
                <a:gd name="T80" fmla="*/ 9020 w 16384"/>
                <a:gd name="T81" fmla="*/ 2975 h 16384"/>
                <a:gd name="T82" fmla="*/ 9849 w 16384"/>
                <a:gd name="T83" fmla="*/ 2975 h 16384"/>
                <a:gd name="T84" fmla="*/ 10125 w 16384"/>
                <a:gd name="T85" fmla="*/ 2527 h 16384"/>
                <a:gd name="T86" fmla="*/ 10309 w 16384"/>
                <a:gd name="T87" fmla="*/ 1793 h 16384"/>
                <a:gd name="T88" fmla="*/ 10815 w 16384"/>
                <a:gd name="T89" fmla="*/ 1630 h 16384"/>
                <a:gd name="T90" fmla="*/ 11368 w 16384"/>
                <a:gd name="T91" fmla="*/ 1467 h 16384"/>
                <a:gd name="T92" fmla="*/ 11966 w 16384"/>
                <a:gd name="T93" fmla="*/ 1467 h 16384"/>
                <a:gd name="T94" fmla="*/ 12150 w 16384"/>
                <a:gd name="T95" fmla="*/ 2038 h 16384"/>
                <a:gd name="T96" fmla="*/ 13162 w 16384"/>
                <a:gd name="T97" fmla="*/ 2160 h 16384"/>
                <a:gd name="T98" fmla="*/ 13254 w 16384"/>
                <a:gd name="T99" fmla="*/ 3138 h 16384"/>
                <a:gd name="T100" fmla="*/ 13393 w 16384"/>
                <a:gd name="T101" fmla="*/ 4239 h 16384"/>
                <a:gd name="T102" fmla="*/ 13439 w 16384"/>
                <a:gd name="T103" fmla="*/ 5380 h 16384"/>
                <a:gd name="T104" fmla="*/ 13899 w 16384"/>
                <a:gd name="T105" fmla="*/ 6521 h 16384"/>
                <a:gd name="T106" fmla="*/ 13623 w 16384"/>
                <a:gd name="T107" fmla="*/ 7255 h 16384"/>
                <a:gd name="T108" fmla="*/ 14083 w 16384"/>
                <a:gd name="T109" fmla="*/ 7092 h 16384"/>
                <a:gd name="T110" fmla="*/ 15187 w 16384"/>
                <a:gd name="T111" fmla="*/ 7051 h 16384"/>
                <a:gd name="T112" fmla="*/ 15832 w 16384"/>
                <a:gd name="T113" fmla="*/ 7010 h 1638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6384"/>
                <a:gd name="T172" fmla="*/ 0 h 16384"/>
                <a:gd name="T173" fmla="*/ 16384 w 16384"/>
                <a:gd name="T174" fmla="*/ 16384 h 16384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6384" h="16384">
                  <a:moveTo>
                    <a:pt x="16154" y="6847"/>
                  </a:moveTo>
                  <a:lnTo>
                    <a:pt x="16200" y="6888"/>
                  </a:lnTo>
                  <a:lnTo>
                    <a:pt x="16292" y="7010"/>
                  </a:lnTo>
                  <a:lnTo>
                    <a:pt x="16200" y="7051"/>
                  </a:lnTo>
                  <a:lnTo>
                    <a:pt x="16200" y="7092"/>
                  </a:lnTo>
                  <a:lnTo>
                    <a:pt x="16200" y="7173"/>
                  </a:lnTo>
                  <a:lnTo>
                    <a:pt x="16200" y="7214"/>
                  </a:lnTo>
                  <a:lnTo>
                    <a:pt x="16200" y="7255"/>
                  </a:lnTo>
                  <a:lnTo>
                    <a:pt x="16200" y="7336"/>
                  </a:lnTo>
                  <a:lnTo>
                    <a:pt x="16200" y="7418"/>
                  </a:lnTo>
                  <a:lnTo>
                    <a:pt x="16200" y="7499"/>
                  </a:lnTo>
                  <a:lnTo>
                    <a:pt x="16200" y="7540"/>
                  </a:lnTo>
                  <a:lnTo>
                    <a:pt x="16200" y="7581"/>
                  </a:lnTo>
                  <a:lnTo>
                    <a:pt x="16154" y="7581"/>
                  </a:lnTo>
                  <a:lnTo>
                    <a:pt x="16154" y="7744"/>
                  </a:lnTo>
                  <a:lnTo>
                    <a:pt x="16154" y="7825"/>
                  </a:lnTo>
                  <a:lnTo>
                    <a:pt x="16154" y="7866"/>
                  </a:lnTo>
                  <a:lnTo>
                    <a:pt x="16154" y="7907"/>
                  </a:lnTo>
                  <a:lnTo>
                    <a:pt x="16154" y="7988"/>
                  </a:lnTo>
                  <a:lnTo>
                    <a:pt x="16154" y="8070"/>
                  </a:lnTo>
                  <a:lnTo>
                    <a:pt x="16108" y="8151"/>
                  </a:lnTo>
                  <a:lnTo>
                    <a:pt x="16108" y="8192"/>
                  </a:lnTo>
                  <a:lnTo>
                    <a:pt x="16108" y="8233"/>
                  </a:lnTo>
                  <a:lnTo>
                    <a:pt x="16108" y="8314"/>
                  </a:lnTo>
                  <a:lnTo>
                    <a:pt x="16154" y="8477"/>
                  </a:lnTo>
                  <a:lnTo>
                    <a:pt x="16154" y="8518"/>
                  </a:lnTo>
                  <a:lnTo>
                    <a:pt x="16154" y="8559"/>
                  </a:lnTo>
                  <a:lnTo>
                    <a:pt x="16154" y="8640"/>
                  </a:lnTo>
                  <a:lnTo>
                    <a:pt x="16108" y="8722"/>
                  </a:lnTo>
                  <a:lnTo>
                    <a:pt x="16108" y="8803"/>
                  </a:lnTo>
                  <a:lnTo>
                    <a:pt x="16108" y="8844"/>
                  </a:lnTo>
                  <a:lnTo>
                    <a:pt x="16108" y="8885"/>
                  </a:lnTo>
                  <a:lnTo>
                    <a:pt x="16108" y="8966"/>
                  </a:lnTo>
                  <a:lnTo>
                    <a:pt x="16108" y="9007"/>
                  </a:lnTo>
                  <a:lnTo>
                    <a:pt x="16016" y="9048"/>
                  </a:lnTo>
                  <a:lnTo>
                    <a:pt x="16016" y="9129"/>
                  </a:lnTo>
                  <a:lnTo>
                    <a:pt x="16016" y="9211"/>
                  </a:lnTo>
                  <a:lnTo>
                    <a:pt x="16016" y="9292"/>
                  </a:lnTo>
                  <a:lnTo>
                    <a:pt x="16016" y="9333"/>
                  </a:lnTo>
                  <a:lnTo>
                    <a:pt x="16016" y="9455"/>
                  </a:lnTo>
                  <a:lnTo>
                    <a:pt x="16016" y="9496"/>
                  </a:lnTo>
                  <a:lnTo>
                    <a:pt x="16108" y="9537"/>
                  </a:lnTo>
                  <a:lnTo>
                    <a:pt x="16154" y="9618"/>
                  </a:lnTo>
                  <a:lnTo>
                    <a:pt x="16154" y="9659"/>
                  </a:lnTo>
                  <a:lnTo>
                    <a:pt x="16200" y="9659"/>
                  </a:lnTo>
                  <a:lnTo>
                    <a:pt x="16292" y="9659"/>
                  </a:lnTo>
                  <a:lnTo>
                    <a:pt x="16338" y="9700"/>
                  </a:lnTo>
                  <a:lnTo>
                    <a:pt x="16384" y="9700"/>
                  </a:lnTo>
                  <a:lnTo>
                    <a:pt x="16338" y="9700"/>
                  </a:lnTo>
                  <a:lnTo>
                    <a:pt x="16154" y="9700"/>
                  </a:lnTo>
                  <a:lnTo>
                    <a:pt x="16108" y="9700"/>
                  </a:lnTo>
                  <a:lnTo>
                    <a:pt x="16016" y="9700"/>
                  </a:lnTo>
                  <a:lnTo>
                    <a:pt x="15970" y="9700"/>
                  </a:lnTo>
                  <a:lnTo>
                    <a:pt x="15924" y="9700"/>
                  </a:lnTo>
                  <a:lnTo>
                    <a:pt x="15740" y="9700"/>
                  </a:lnTo>
                  <a:lnTo>
                    <a:pt x="15648" y="9700"/>
                  </a:lnTo>
                  <a:lnTo>
                    <a:pt x="15602" y="9700"/>
                  </a:lnTo>
                  <a:lnTo>
                    <a:pt x="15556" y="9700"/>
                  </a:lnTo>
                  <a:lnTo>
                    <a:pt x="15464" y="9700"/>
                  </a:lnTo>
                  <a:lnTo>
                    <a:pt x="15233" y="9700"/>
                  </a:lnTo>
                  <a:lnTo>
                    <a:pt x="15095" y="9700"/>
                  </a:lnTo>
                  <a:lnTo>
                    <a:pt x="15049" y="9700"/>
                  </a:lnTo>
                  <a:lnTo>
                    <a:pt x="15003" y="9700"/>
                  </a:lnTo>
                  <a:lnTo>
                    <a:pt x="14911" y="9700"/>
                  </a:lnTo>
                  <a:lnTo>
                    <a:pt x="14681" y="9700"/>
                  </a:lnTo>
                  <a:lnTo>
                    <a:pt x="14635" y="9700"/>
                  </a:lnTo>
                  <a:lnTo>
                    <a:pt x="14543" y="9700"/>
                  </a:lnTo>
                  <a:lnTo>
                    <a:pt x="14497" y="9700"/>
                  </a:lnTo>
                  <a:lnTo>
                    <a:pt x="14359" y="9700"/>
                  </a:lnTo>
                  <a:lnTo>
                    <a:pt x="14313" y="9700"/>
                  </a:lnTo>
                  <a:lnTo>
                    <a:pt x="14175" y="9700"/>
                  </a:lnTo>
                  <a:lnTo>
                    <a:pt x="14083" y="9700"/>
                  </a:lnTo>
                  <a:lnTo>
                    <a:pt x="13899" y="9700"/>
                  </a:lnTo>
                  <a:lnTo>
                    <a:pt x="13807" y="9700"/>
                  </a:lnTo>
                  <a:lnTo>
                    <a:pt x="13761" y="9700"/>
                  </a:lnTo>
                  <a:lnTo>
                    <a:pt x="13715" y="9700"/>
                  </a:lnTo>
                  <a:lnTo>
                    <a:pt x="13623" y="9700"/>
                  </a:lnTo>
                  <a:lnTo>
                    <a:pt x="13577" y="9700"/>
                  </a:lnTo>
                  <a:lnTo>
                    <a:pt x="13577" y="9781"/>
                  </a:lnTo>
                  <a:lnTo>
                    <a:pt x="13577" y="9863"/>
                  </a:lnTo>
                  <a:lnTo>
                    <a:pt x="13577" y="9945"/>
                  </a:lnTo>
                  <a:lnTo>
                    <a:pt x="13577" y="9985"/>
                  </a:lnTo>
                  <a:lnTo>
                    <a:pt x="13577" y="10148"/>
                  </a:lnTo>
                  <a:lnTo>
                    <a:pt x="13577" y="10271"/>
                  </a:lnTo>
                  <a:lnTo>
                    <a:pt x="13577" y="10311"/>
                  </a:lnTo>
                  <a:lnTo>
                    <a:pt x="13577" y="10474"/>
                  </a:lnTo>
                  <a:lnTo>
                    <a:pt x="13577" y="10515"/>
                  </a:lnTo>
                  <a:lnTo>
                    <a:pt x="13577" y="10800"/>
                  </a:lnTo>
                  <a:lnTo>
                    <a:pt x="13577" y="10923"/>
                  </a:lnTo>
                  <a:lnTo>
                    <a:pt x="13577" y="11004"/>
                  </a:lnTo>
                  <a:lnTo>
                    <a:pt x="13577" y="11126"/>
                  </a:lnTo>
                  <a:lnTo>
                    <a:pt x="13577" y="11412"/>
                  </a:lnTo>
                  <a:lnTo>
                    <a:pt x="13577" y="11493"/>
                  </a:lnTo>
                  <a:lnTo>
                    <a:pt x="13577" y="11616"/>
                  </a:lnTo>
                  <a:lnTo>
                    <a:pt x="13577" y="11738"/>
                  </a:lnTo>
                  <a:lnTo>
                    <a:pt x="13577" y="11901"/>
                  </a:lnTo>
                  <a:lnTo>
                    <a:pt x="13577" y="12145"/>
                  </a:lnTo>
                  <a:lnTo>
                    <a:pt x="13577" y="12308"/>
                  </a:lnTo>
                  <a:lnTo>
                    <a:pt x="13577" y="12431"/>
                  </a:lnTo>
                  <a:lnTo>
                    <a:pt x="13577" y="12471"/>
                  </a:lnTo>
                  <a:lnTo>
                    <a:pt x="13577" y="12594"/>
                  </a:lnTo>
                  <a:lnTo>
                    <a:pt x="13577" y="12797"/>
                  </a:lnTo>
                  <a:lnTo>
                    <a:pt x="13577" y="12920"/>
                  </a:lnTo>
                  <a:lnTo>
                    <a:pt x="13577" y="12960"/>
                  </a:lnTo>
                  <a:lnTo>
                    <a:pt x="13577" y="13083"/>
                  </a:lnTo>
                  <a:lnTo>
                    <a:pt x="13577" y="13124"/>
                  </a:lnTo>
                  <a:lnTo>
                    <a:pt x="13577" y="13246"/>
                  </a:lnTo>
                  <a:lnTo>
                    <a:pt x="13577" y="13287"/>
                  </a:lnTo>
                  <a:lnTo>
                    <a:pt x="13577" y="13409"/>
                  </a:lnTo>
                  <a:lnTo>
                    <a:pt x="13577" y="13450"/>
                  </a:lnTo>
                  <a:lnTo>
                    <a:pt x="13577" y="13531"/>
                  </a:lnTo>
                  <a:lnTo>
                    <a:pt x="13577" y="13572"/>
                  </a:lnTo>
                  <a:lnTo>
                    <a:pt x="13577" y="13613"/>
                  </a:lnTo>
                  <a:lnTo>
                    <a:pt x="13577" y="13694"/>
                  </a:lnTo>
                  <a:lnTo>
                    <a:pt x="13577" y="13857"/>
                  </a:lnTo>
                  <a:lnTo>
                    <a:pt x="13577" y="13898"/>
                  </a:lnTo>
                  <a:lnTo>
                    <a:pt x="13577" y="13939"/>
                  </a:lnTo>
                  <a:lnTo>
                    <a:pt x="13577" y="14061"/>
                  </a:lnTo>
                  <a:lnTo>
                    <a:pt x="13577" y="14102"/>
                  </a:lnTo>
                  <a:lnTo>
                    <a:pt x="13577" y="14265"/>
                  </a:lnTo>
                  <a:lnTo>
                    <a:pt x="13577" y="14346"/>
                  </a:lnTo>
                  <a:lnTo>
                    <a:pt x="13577" y="14387"/>
                  </a:lnTo>
                  <a:lnTo>
                    <a:pt x="13577" y="14428"/>
                  </a:lnTo>
                  <a:lnTo>
                    <a:pt x="13577" y="14509"/>
                  </a:lnTo>
                  <a:lnTo>
                    <a:pt x="13623" y="14550"/>
                  </a:lnTo>
                  <a:lnTo>
                    <a:pt x="13715" y="14550"/>
                  </a:lnTo>
                  <a:lnTo>
                    <a:pt x="13715" y="14591"/>
                  </a:lnTo>
                  <a:lnTo>
                    <a:pt x="13761" y="14591"/>
                  </a:lnTo>
                  <a:lnTo>
                    <a:pt x="13761" y="14672"/>
                  </a:lnTo>
                  <a:lnTo>
                    <a:pt x="13761" y="14713"/>
                  </a:lnTo>
                  <a:lnTo>
                    <a:pt x="13807" y="14754"/>
                  </a:lnTo>
                  <a:lnTo>
                    <a:pt x="13899" y="14754"/>
                  </a:lnTo>
                  <a:lnTo>
                    <a:pt x="13899" y="14835"/>
                  </a:lnTo>
                  <a:lnTo>
                    <a:pt x="13945" y="14835"/>
                  </a:lnTo>
                  <a:lnTo>
                    <a:pt x="13991" y="14876"/>
                  </a:lnTo>
                  <a:lnTo>
                    <a:pt x="14083" y="14917"/>
                  </a:lnTo>
                  <a:lnTo>
                    <a:pt x="14129" y="14998"/>
                  </a:lnTo>
                  <a:lnTo>
                    <a:pt x="14267" y="15080"/>
                  </a:lnTo>
                  <a:lnTo>
                    <a:pt x="14267" y="15161"/>
                  </a:lnTo>
                  <a:lnTo>
                    <a:pt x="14313" y="15161"/>
                  </a:lnTo>
                  <a:lnTo>
                    <a:pt x="14313" y="15202"/>
                  </a:lnTo>
                  <a:lnTo>
                    <a:pt x="14359" y="15202"/>
                  </a:lnTo>
                  <a:lnTo>
                    <a:pt x="14497" y="15324"/>
                  </a:lnTo>
                  <a:lnTo>
                    <a:pt x="14543" y="15365"/>
                  </a:lnTo>
                  <a:lnTo>
                    <a:pt x="14543" y="15406"/>
                  </a:lnTo>
                  <a:lnTo>
                    <a:pt x="14635" y="15406"/>
                  </a:lnTo>
                  <a:lnTo>
                    <a:pt x="14681" y="15487"/>
                  </a:lnTo>
                  <a:lnTo>
                    <a:pt x="14727" y="15487"/>
                  </a:lnTo>
                  <a:lnTo>
                    <a:pt x="14819" y="15528"/>
                  </a:lnTo>
                  <a:lnTo>
                    <a:pt x="14865" y="15650"/>
                  </a:lnTo>
                  <a:lnTo>
                    <a:pt x="14911" y="15650"/>
                  </a:lnTo>
                  <a:lnTo>
                    <a:pt x="14911" y="15691"/>
                  </a:lnTo>
                  <a:lnTo>
                    <a:pt x="15003" y="15691"/>
                  </a:lnTo>
                  <a:lnTo>
                    <a:pt x="15003" y="15732"/>
                  </a:lnTo>
                  <a:lnTo>
                    <a:pt x="15049" y="15732"/>
                  </a:lnTo>
                  <a:lnTo>
                    <a:pt x="15049" y="15813"/>
                  </a:lnTo>
                  <a:lnTo>
                    <a:pt x="15095" y="15813"/>
                  </a:lnTo>
                  <a:lnTo>
                    <a:pt x="15049" y="15854"/>
                  </a:lnTo>
                  <a:lnTo>
                    <a:pt x="14819" y="15895"/>
                  </a:lnTo>
                  <a:lnTo>
                    <a:pt x="14313" y="16017"/>
                  </a:lnTo>
                  <a:lnTo>
                    <a:pt x="13623" y="16221"/>
                  </a:lnTo>
                  <a:lnTo>
                    <a:pt x="13024" y="16343"/>
                  </a:lnTo>
                  <a:lnTo>
                    <a:pt x="12840" y="16384"/>
                  </a:lnTo>
                  <a:lnTo>
                    <a:pt x="12794" y="16343"/>
                  </a:lnTo>
                  <a:lnTo>
                    <a:pt x="12702" y="16302"/>
                  </a:lnTo>
                  <a:lnTo>
                    <a:pt x="12426" y="16302"/>
                  </a:lnTo>
                  <a:lnTo>
                    <a:pt x="12150" y="16221"/>
                  </a:lnTo>
                  <a:lnTo>
                    <a:pt x="11782" y="16180"/>
                  </a:lnTo>
                  <a:lnTo>
                    <a:pt x="11414" y="16139"/>
                  </a:lnTo>
                  <a:lnTo>
                    <a:pt x="10999" y="16017"/>
                  </a:lnTo>
                  <a:lnTo>
                    <a:pt x="10677" y="16017"/>
                  </a:lnTo>
                  <a:lnTo>
                    <a:pt x="10309" y="16017"/>
                  </a:lnTo>
                  <a:lnTo>
                    <a:pt x="9895" y="16058"/>
                  </a:lnTo>
                  <a:lnTo>
                    <a:pt x="9711" y="16058"/>
                  </a:lnTo>
                  <a:lnTo>
                    <a:pt x="9297" y="15895"/>
                  </a:lnTo>
                  <a:lnTo>
                    <a:pt x="9112" y="15732"/>
                  </a:lnTo>
                  <a:lnTo>
                    <a:pt x="8836" y="15528"/>
                  </a:lnTo>
                  <a:lnTo>
                    <a:pt x="8744" y="15487"/>
                  </a:lnTo>
                  <a:lnTo>
                    <a:pt x="8744" y="15406"/>
                  </a:lnTo>
                  <a:lnTo>
                    <a:pt x="8606" y="15406"/>
                  </a:lnTo>
                  <a:lnTo>
                    <a:pt x="7686" y="15487"/>
                  </a:lnTo>
                  <a:lnTo>
                    <a:pt x="6167" y="15487"/>
                  </a:lnTo>
                  <a:lnTo>
                    <a:pt x="4602" y="15487"/>
                  </a:lnTo>
                  <a:lnTo>
                    <a:pt x="4418" y="15487"/>
                  </a:lnTo>
                  <a:lnTo>
                    <a:pt x="4004" y="15487"/>
                  </a:lnTo>
                  <a:lnTo>
                    <a:pt x="3636" y="15487"/>
                  </a:lnTo>
                  <a:lnTo>
                    <a:pt x="3268" y="15487"/>
                  </a:lnTo>
                  <a:lnTo>
                    <a:pt x="3222" y="15487"/>
                  </a:lnTo>
                  <a:lnTo>
                    <a:pt x="3037" y="15528"/>
                  </a:lnTo>
                  <a:lnTo>
                    <a:pt x="2899" y="15406"/>
                  </a:lnTo>
                  <a:lnTo>
                    <a:pt x="2669" y="15202"/>
                  </a:lnTo>
                  <a:lnTo>
                    <a:pt x="2347" y="15080"/>
                  </a:lnTo>
                  <a:lnTo>
                    <a:pt x="2209" y="14917"/>
                  </a:lnTo>
                  <a:lnTo>
                    <a:pt x="2025" y="14876"/>
                  </a:lnTo>
                  <a:lnTo>
                    <a:pt x="1473" y="14876"/>
                  </a:lnTo>
                  <a:lnTo>
                    <a:pt x="1243" y="14998"/>
                  </a:lnTo>
                  <a:lnTo>
                    <a:pt x="1012" y="15202"/>
                  </a:lnTo>
                  <a:lnTo>
                    <a:pt x="874" y="15243"/>
                  </a:lnTo>
                  <a:lnTo>
                    <a:pt x="644" y="15080"/>
                  </a:lnTo>
                  <a:lnTo>
                    <a:pt x="368" y="15324"/>
                  </a:lnTo>
                  <a:lnTo>
                    <a:pt x="184" y="15406"/>
                  </a:lnTo>
                  <a:lnTo>
                    <a:pt x="138" y="15406"/>
                  </a:lnTo>
                  <a:lnTo>
                    <a:pt x="92" y="15487"/>
                  </a:lnTo>
                  <a:lnTo>
                    <a:pt x="92" y="15324"/>
                  </a:lnTo>
                  <a:lnTo>
                    <a:pt x="92" y="15161"/>
                  </a:lnTo>
                  <a:lnTo>
                    <a:pt x="0" y="14835"/>
                  </a:lnTo>
                  <a:lnTo>
                    <a:pt x="0" y="14550"/>
                  </a:lnTo>
                  <a:lnTo>
                    <a:pt x="138" y="14591"/>
                  </a:lnTo>
                  <a:lnTo>
                    <a:pt x="184" y="14754"/>
                  </a:lnTo>
                  <a:lnTo>
                    <a:pt x="138" y="14591"/>
                  </a:lnTo>
                  <a:lnTo>
                    <a:pt x="138" y="14387"/>
                  </a:lnTo>
                  <a:lnTo>
                    <a:pt x="138" y="14183"/>
                  </a:lnTo>
                  <a:lnTo>
                    <a:pt x="138" y="13898"/>
                  </a:lnTo>
                  <a:lnTo>
                    <a:pt x="184" y="13613"/>
                  </a:lnTo>
                  <a:lnTo>
                    <a:pt x="368" y="13450"/>
                  </a:lnTo>
                  <a:lnTo>
                    <a:pt x="460" y="13246"/>
                  </a:lnTo>
                  <a:lnTo>
                    <a:pt x="506" y="12879"/>
                  </a:lnTo>
                  <a:lnTo>
                    <a:pt x="644" y="12634"/>
                  </a:lnTo>
                  <a:lnTo>
                    <a:pt x="644" y="12308"/>
                  </a:lnTo>
                  <a:lnTo>
                    <a:pt x="736" y="12105"/>
                  </a:lnTo>
                  <a:lnTo>
                    <a:pt x="736" y="11819"/>
                  </a:lnTo>
                  <a:lnTo>
                    <a:pt x="828" y="11656"/>
                  </a:lnTo>
                  <a:lnTo>
                    <a:pt x="874" y="11412"/>
                  </a:lnTo>
                  <a:lnTo>
                    <a:pt x="1012" y="11167"/>
                  </a:lnTo>
                  <a:lnTo>
                    <a:pt x="1059" y="10963"/>
                  </a:lnTo>
                  <a:lnTo>
                    <a:pt x="1059" y="10800"/>
                  </a:lnTo>
                  <a:lnTo>
                    <a:pt x="1105" y="10678"/>
                  </a:lnTo>
                  <a:lnTo>
                    <a:pt x="1197" y="10515"/>
                  </a:lnTo>
                  <a:lnTo>
                    <a:pt x="1243" y="10352"/>
                  </a:lnTo>
                  <a:lnTo>
                    <a:pt x="1289" y="10148"/>
                  </a:lnTo>
                  <a:lnTo>
                    <a:pt x="1473" y="9985"/>
                  </a:lnTo>
                  <a:lnTo>
                    <a:pt x="1657" y="9822"/>
                  </a:lnTo>
                  <a:lnTo>
                    <a:pt x="1657" y="9659"/>
                  </a:lnTo>
                  <a:lnTo>
                    <a:pt x="1749" y="9537"/>
                  </a:lnTo>
                  <a:lnTo>
                    <a:pt x="1933" y="9455"/>
                  </a:lnTo>
                  <a:lnTo>
                    <a:pt x="2163" y="9333"/>
                  </a:lnTo>
                  <a:lnTo>
                    <a:pt x="2347" y="9129"/>
                  </a:lnTo>
                  <a:lnTo>
                    <a:pt x="2485" y="8966"/>
                  </a:lnTo>
                  <a:lnTo>
                    <a:pt x="2577" y="8722"/>
                  </a:lnTo>
                  <a:lnTo>
                    <a:pt x="2715" y="8477"/>
                  </a:lnTo>
                  <a:lnTo>
                    <a:pt x="2761" y="8233"/>
                  </a:lnTo>
                  <a:lnTo>
                    <a:pt x="2761" y="8151"/>
                  </a:lnTo>
                  <a:lnTo>
                    <a:pt x="2761" y="8070"/>
                  </a:lnTo>
                  <a:lnTo>
                    <a:pt x="2761" y="7988"/>
                  </a:lnTo>
                  <a:lnTo>
                    <a:pt x="2761" y="7825"/>
                  </a:lnTo>
                  <a:lnTo>
                    <a:pt x="2761" y="7703"/>
                  </a:lnTo>
                  <a:lnTo>
                    <a:pt x="2761" y="7581"/>
                  </a:lnTo>
                  <a:lnTo>
                    <a:pt x="2853" y="7499"/>
                  </a:lnTo>
                  <a:lnTo>
                    <a:pt x="2853" y="7377"/>
                  </a:lnTo>
                  <a:lnTo>
                    <a:pt x="2853" y="7214"/>
                  </a:lnTo>
                  <a:lnTo>
                    <a:pt x="2761" y="7092"/>
                  </a:lnTo>
                  <a:lnTo>
                    <a:pt x="2899" y="6929"/>
                  </a:lnTo>
                  <a:lnTo>
                    <a:pt x="2899" y="6766"/>
                  </a:lnTo>
                  <a:lnTo>
                    <a:pt x="2853" y="6439"/>
                  </a:lnTo>
                  <a:lnTo>
                    <a:pt x="2531" y="6236"/>
                  </a:lnTo>
                  <a:lnTo>
                    <a:pt x="2393" y="5910"/>
                  </a:lnTo>
                  <a:lnTo>
                    <a:pt x="2301" y="5747"/>
                  </a:lnTo>
                  <a:lnTo>
                    <a:pt x="2163" y="5380"/>
                  </a:lnTo>
                  <a:lnTo>
                    <a:pt x="2025" y="4972"/>
                  </a:lnTo>
                  <a:lnTo>
                    <a:pt x="1979" y="4605"/>
                  </a:lnTo>
                  <a:lnTo>
                    <a:pt x="1979" y="4442"/>
                  </a:lnTo>
                  <a:lnTo>
                    <a:pt x="2117" y="4279"/>
                  </a:lnTo>
                  <a:lnTo>
                    <a:pt x="2301" y="4116"/>
                  </a:lnTo>
                  <a:lnTo>
                    <a:pt x="2301" y="3953"/>
                  </a:lnTo>
                  <a:lnTo>
                    <a:pt x="2301" y="3750"/>
                  </a:lnTo>
                  <a:lnTo>
                    <a:pt x="2163" y="3342"/>
                  </a:lnTo>
                  <a:lnTo>
                    <a:pt x="2117" y="3301"/>
                  </a:lnTo>
                  <a:lnTo>
                    <a:pt x="2025" y="3138"/>
                  </a:lnTo>
                  <a:lnTo>
                    <a:pt x="1933" y="2812"/>
                  </a:lnTo>
                  <a:lnTo>
                    <a:pt x="1841" y="2527"/>
                  </a:lnTo>
                  <a:lnTo>
                    <a:pt x="1749" y="2201"/>
                  </a:lnTo>
                  <a:lnTo>
                    <a:pt x="1657" y="1956"/>
                  </a:lnTo>
                  <a:lnTo>
                    <a:pt x="1611" y="1712"/>
                  </a:lnTo>
                  <a:lnTo>
                    <a:pt x="1473" y="1508"/>
                  </a:lnTo>
                  <a:lnTo>
                    <a:pt x="1289" y="1304"/>
                  </a:lnTo>
                  <a:lnTo>
                    <a:pt x="1197" y="1060"/>
                  </a:lnTo>
                  <a:lnTo>
                    <a:pt x="1059" y="856"/>
                  </a:lnTo>
                  <a:lnTo>
                    <a:pt x="1012" y="693"/>
                  </a:lnTo>
                  <a:lnTo>
                    <a:pt x="1012" y="652"/>
                  </a:lnTo>
                  <a:lnTo>
                    <a:pt x="1059" y="571"/>
                  </a:lnTo>
                  <a:lnTo>
                    <a:pt x="1059" y="530"/>
                  </a:lnTo>
                  <a:lnTo>
                    <a:pt x="1105" y="530"/>
                  </a:lnTo>
                  <a:lnTo>
                    <a:pt x="1197" y="489"/>
                  </a:lnTo>
                  <a:lnTo>
                    <a:pt x="1289" y="408"/>
                  </a:lnTo>
                  <a:lnTo>
                    <a:pt x="1381" y="408"/>
                  </a:lnTo>
                  <a:lnTo>
                    <a:pt x="1427" y="408"/>
                  </a:lnTo>
                  <a:lnTo>
                    <a:pt x="1473" y="408"/>
                  </a:lnTo>
                  <a:lnTo>
                    <a:pt x="1611" y="367"/>
                  </a:lnTo>
                  <a:lnTo>
                    <a:pt x="1611" y="326"/>
                  </a:lnTo>
                  <a:lnTo>
                    <a:pt x="1657" y="326"/>
                  </a:lnTo>
                  <a:lnTo>
                    <a:pt x="1749" y="326"/>
                  </a:lnTo>
                  <a:lnTo>
                    <a:pt x="1795" y="245"/>
                  </a:lnTo>
                  <a:lnTo>
                    <a:pt x="1933" y="204"/>
                  </a:lnTo>
                  <a:lnTo>
                    <a:pt x="1979" y="204"/>
                  </a:lnTo>
                  <a:lnTo>
                    <a:pt x="1979" y="163"/>
                  </a:lnTo>
                  <a:lnTo>
                    <a:pt x="2025" y="163"/>
                  </a:lnTo>
                  <a:lnTo>
                    <a:pt x="2117" y="82"/>
                  </a:lnTo>
                  <a:lnTo>
                    <a:pt x="2209" y="82"/>
                  </a:lnTo>
                  <a:lnTo>
                    <a:pt x="2301" y="82"/>
                  </a:lnTo>
                  <a:lnTo>
                    <a:pt x="2347" y="82"/>
                  </a:lnTo>
                  <a:lnTo>
                    <a:pt x="2393" y="82"/>
                  </a:lnTo>
                  <a:lnTo>
                    <a:pt x="2485" y="82"/>
                  </a:lnTo>
                  <a:lnTo>
                    <a:pt x="2577" y="41"/>
                  </a:lnTo>
                  <a:lnTo>
                    <a:pt x="2669" y="41"/>
                  </a:lnTo>
                  <a:lnTo>
                    <a:pt x="2715" y="41"/>
                  </a:lnTo>
                  <a:lnTo>
                    <a:pt x="2761" y="41"/>
                  </a:lnTo>
                  <a:lnTo>
                    <a:pt x="2853" y="41"/>
                  </a:lnTo>
                  <a:lnTo>
                    <a:pt x="2945" y="41"/>
                  </a:lnTo>
                  <a:lnTo>
                    <a:pt x="3037" y="41"/>
                  </a:lnTo>
                  <a:lnTo>
                    <a:pt x="3084" y="41"/>
                  </a:lnTo>
                  <a:lnTo>
                    <a:pt x="3130" y="41"/>
                  </a:lnTo>
                  <a:lnTo>
                    <a:pt x="3314" y="41"/>
                  </a:lnTo>
                  <a:lnTo>
                    <a:pt x="3406" y="41"/>
                  </a:lnTo>
                  <a:lnTo>
                    <a:pt x="3452" y="41"/>
                  </a:lnTo>
                  <a:lnTo>
                    <a:pt x="3498" y="41"/>
                  </a:lnTo>
                  <a:lnTo>
                    <a:pt x="3636" y="41"/>
                  </a:lnTo>
                  <a:lnTo>
                    <a:pt x="3682" y="41"/>
                  </a:lnTo>
                  <a:lnTo>
                    <a:pt x="3774" y="41"/>
                  </a:lnTo>
                  <a:lnTo>
                    <a:pt x="3820" y="82"/>
                  </a:lnTo>
                  <a:lnTo>
                    <a:pt x="3866" y="82"/>
                  </a:lnTo>
                  <a:lnTo>
                    <a:pt x="3958" y="82"/>
                  </a:lnTo>
                  <a:lnTo>
                    <a:pt x="4004" y="82"/>
                  </a:lnTo>
                  <a:lnTo>
                    <a:pt x="4050" y="82"/>
                  </a:lnTo>
                  <a:lnTo>
                    <a:pt x="4188" y="82"/>
                  </a:lnTo>
                  <a:lnTo>
                    <a:pt x="4234" y="82"/>
                  </a:lnTo>
                  <a:lnTo>
                    <a:pt x="4326" y="82"/>
                  </a:lnTo>
                  <a:lnTo>
                    <a:pt x="4372" y="82"/>
                  </a:lnTo>
                  <a:lnTo>
                    <a:pt x="4510" y="41"/>
                  </a:lnTo>
                  <a:lnTo>
                    <a:pt x="4556" y="41"/>
                  </a:lnTo>
                  <a:lnTo>
                    <a:pt x="4602" y="41"/>
                  </a:lnTo>
                  <a:lnTo>
                    <a:pt x="4694" y="41"/>
                  </a:lnTo>
                  <a:lnTo>
                    <a:pt x="4786" y="41"/>
                  </a:lnTo>
                  <a:lnTo>
                    <a:pt x="4878" y="41"/>
                  </a:lnTo>
                  <a:lnTo>
                    <a:pt x="4924" y="41"/>
                  </a:lnTo>
                  <a:lnTo>
                    <a:pt x="4970" y="41"/>
                  </a:lnTo>
                  <a:lnTo>
                    <a:pt x="5062" y="41"/>
                  </a:lnTo>
                  <a:lnTo>
                    <a:pt x="5155" y="41"/>
                  </a:lnTo>
                  <a:lnTo>
                    <a:pt x="5247" y="41"/>
                  </a:lnTo>
                  <a:lnTo>
                    <a:pt x="5293" y="41"/>
                  </a:lnTo>
                  <a:lnTo>
                    <a:pt x="5339" y="41"/>
                  </a:lnTo>
                  <a:lnTo>
                    <a:pt x="5523" y="0"/>
                  </a:lnTo>
                  <a:lnTo>
                    <a:pt x="5615" y="0"/>
                  </a:lnTo>
                  <a:lnTo>
                    <a:pt x="5707" y="0"/>
                  </a:lnTo>
                  <a:lnTo>
                    <a:pt x="5799" y="0"/>
                  </a:lnTo>
                  <a:lnTo>
                    <a:pt x="5845" y="0"/>
                  </a:lnTo>
                  <a:lnTo>
                    <a:pt x="6029" y="0"/>
                  </a:lnTo>
                  <a:lnTo>
                    <a:pt x="6075" y="41"/>
                  </a:lnTo>
                  <a:lnTo>
                    <a:pt x="6167" y="41"/>
                  </a:lnTo>
                  <a:lnTo>
                    <a:pt x="6213" y="163"/>
                  </a:lnTo>
                  <a:lnTo>
                    <a:pt x="6213" y="204"/>
                  </a:lnTo>
                  <a:lnTo>
                    <a:pt x="6259" y="245"/>
                  </a:lnTo>
                  <a:lnTo>
                    <a:pt x="6351" y="245"/>
                  </a:lnTo>
                  <a:lnTo>
                    <a:pt x="6397" y="204"/>
                  </a:lnTo>
                  <a:lnTo>
                    <a:pt x="6443" y="204"/>
                  </a:lnTo>
                  <a:lnTo>
                    <a:pt x="6443" y="245"/>
                  </a:lnTo>
                  <a:lnTo>
                    <a:pt x="6535" y="408"/>
                  </a:lnTo>
                  <a:lnTo>
                    <a:pt x="6581" y="489"/>
                  </a:lnTo>
                  <a:lnTo>
                    <a:pt x="6581" y="530"/>
                  </a:lnTo>
                  <a:lnTo>
                    <a:pt x="6581" y="652"/>
                  </a:lnTo>
                  <a:lnTo>
                    <a:pt x="6581" y="693"/>
                  </a:lnTo>
                  <a:lnTo>
                    <a:pt x="6627" y="856"/>
                  </a:lnTo>
                  <a:lnTo>
                    <a:pt x="6627" y="897"/>
                  </a:lnTo>
                  <a:lnTo>
                    <a:pt x="6627" y="978"/>
                  </a:lnTo>
                  <a:lnTo>
                    <a:pt x="6719" y="1019"/>
                  </a:lnTo>
                  <a:lnTo>
                    <a:pt x="6719" y="1060"/>
                  </a:lnTo>
                  <a:lnTo>
                    <a:pt x="6719" y="1223"/>
                  </a:lnTo>
                  <a:lnTo>
                    <a:pt x="6719" y="1345"/>
                  </a:lnTo>
                  <a:lnTo>
                    <a:pt x="6765" y="1345"/>
                  </a:lnTo>
                  <a:lnTo>
                    <a:pt x="6765" y="1467"/>
                  </a:lnTo>
                  <a:lnTo>
                    <a:pt x="6811" y="1549"/>
                  </a:lnTo>
                  <a:lnTo>
                    <a:pt x="6903" y="1630"/>
                  </a:lnTo>
                  <a:lnTo>
                    <a:pt x="6903" y="1671"/>
                  </a:lnTo>
                  <a:lnTo>
                    <a:pt x="6903" y="1712"/>
                  </a:lnTo>
                  <a:lnTo>
                    <a:pt x="6903" y="1834"/>
                  </a:lnTo>
                  <a:lnTo>
                    <a:pt x="6949" y="1997"/>
                  </a:lnTo>
                  <a:lnTo>
                    <a:pt x="6949" y="2038"/>
                  </a:lnTo>
                  <a:lnTo>
                    <a:pt x="6995" y="2119"/>
                  </a:lnTo>
                  <a:lnTo>
                    <a:pt x="6995" y="2160"/>
                  </a:lnTo>
                  <a:lnTo>
                    <a:pt x="7087" y="2160"/>
                  </a:lnTo>
                  <a:lnTo>
                    <a:pt x="7133" y="2282"/>
                  </a:lnTo>
                  <a:lnTo>
                    <a:pt x="7180" y="2323"/>
                  </a:lnTo>
                  <a:lnTo>
                    <a:pt x="7272" y="2364"/>
                  </a:lnTo>
                  <a:lnTo>
                    <a:pt x="7318" y="2445"/>
                  </a:lnTo>
                  <a:lnTo>
                    <a:pt x="7456" y="2608"/>
                  </a:lnTo>
                  <a:lnTo>
                    <a:pt x="7502" y="2690"/>
                  </a:lnTo>
                  <a:lnTo>
                    <a:pt x="7502" y="2771"/>
                  </a:lnTo>
                  <a:lnTo>
                    <a:pt x="7548" y="2812"/>
                  </a:lnTo>
                  <a:lnTo>
                    <a:pt x="7640" y="2853"/>
                  </a:lnTo>
                  <a:lnTo>
                    <a:pt x="7686" y="2934"/>
                  </a:lnTo>
                  <a:lnTo>
                    <a:pt x="7686" y="2975"/>
                  </a:lnTo>
                  <a:lnTo>
                    <a:pt x="7732" y="3016"/>
                  </a:lnTo>
                  <a:lnTo>
                    <a:pt x="7732" y="3097"/>
                  </a:lnTo>
                  <a:lnTo>
                    <a:pt x="7824" y="3097"/>
                  </a:lnTo>
                  <a:lnTo>
                    <a:pt x="7870" y="3097"/>
                  </a:lnTo>
                  <a:lnTo>
                    <a:pt x="7916" y="3138"/>
                  </a:lnTo>
                  <a:lnTo>
                    <a:pt x="8008" y="3138"/>
                  </a:lnTo>
                  <a:lnTo>
                    <a:pt x="8054" y="3179"/>
                  </a:lnTo>
                  <a:lnTo>
                    <a:pt x="8100" y="3179"/>
                  </a:lnTo>
                  <a:lnTo>
                    <a:pt x="8238" y="3179"/>
                  </a:lnTo>
                  <a:lnTo>
                    <a:pt x="8284" y="3179"/>
                  </a:lnTo>
                  <a:lnTo>
                    <a:pt x="8376" y="3179"/>
                  </a:lnTo>
                  <a:lnTo>
                    <a:pt x="8422" y="3138"/>
                  </a:lnTo>
                  <a:lnTo>
                    <a:pt x="8468" y="3138"/>
                  </a:lnTo>
                  <a:lnTo>
                    <a:pt x="8652" y="3097"/>
                  </a:lnTo>
                  <a:lnTo>
                    <a:pt x="8744" y="3016"/>
                  </a:lnTo>
                  <a:lnTo>
                    <a:pt x="8790" y="3016"/>
                  </a:lnTo>
                  <a:lnTo>
                    <a:pt x="8836" y="3016"/>
                  </a:lnTo>
                  <a:lnTo>
                    <a:pt x="8928" y="3016"/>
                  </a:lnTo>
                  <a:lnTo>
                    <a:pt x="8974" y="2975"/>
                  </a:lnTo>
                  <a:lnTo>
                    <a:pt x="9020" y="2975"/>
                  </a:lnTo>
                  <a:lnTo>
                    <a:pt x="9112" y="2975"/>
                  </a:lnTo>
                  <a:lnTo>
                    <a:pt x="9158" y="2975"/>
                  </a:lnTo>
                  <a:lnTo>
                    <a:pt x="9158" y="2934"/>
                  </a:lnTo>
                  <a:lnTo>
                    <a:pt x="9297" y="2934"/>
                  </a:lnTo>
                  <a:lnTo>
                    <a:pt x="9343" y="2975"/>
                  </a:lnTo>
                  <a:lnTo>
                    <a:pt x="9389" y="2975"/>
                  </a:lnTo>
                  <a:lnTo>
                    <a:pt x="9573" y="2975"/>
                  </a:lnTo>
                  <a:lnTo>
                    <a:pt x="9665" y="2975"/>
                  </a:lnTo>
                  <a:lnTo>
                    <a:pt x="9711" y="2975"/>
                  </a:lnTo>
                  <a:lnTo>
                    <a:pt x="9849" y="2975"/>
                  </a:lnTo>
                  <a:lnTo>
                    <a:pt x="9895" y="2975"/>
                  </a:lnTo>
                  <a:lnTo>
                    <a:pt x="9941" y="2975"/>
                  </a:lnTo>
                  <a:lnTo>
                    <a:pt x="10033" y="2975"/>
                  </a:lnTo>
                  <a:lnTo>
                    <a:pt x="10033" y="2934"/>
                  </a:lnTo>
                  <a:lnTo>
                    <a:pt x="10033" y="2853"/>
                  </a:lnTo>
                  <a:lnTo>
                    <a:pt x="10079" y="2853"/>
                  </a:lnTo>
                  <a:lnTo>
                    <a:pt x="10079" y="2690"/>
                  </a:lnTo>
                  <a:lnTo>
                    <a:pt x="10079" y="2649"/>
                  </a:lnTo>
                  <a:lnTo>
                    <a:pt x="10125" y="2608"/>
                  </a:lnTo>
                  <a:lnTo>
                    <a:pt x="10125" y="2527"/>
                  </a:lnTo>
                  <a:lnTo>
                    <a:pt x="10125" y="2445"/>
                  </a:lnTo>
                  <a:lnTo>
                    <a:pt x="10125" y="2364"/>
                  </a:lnTo>
                  <a:lnTo>
                    <a:pt x="10217" y="2323"/>
                  </a:lnTo>
                  <a:lnTo>
                    <a:pt x="10217" y="2282"/>
                  </a:lnTo>
                  <a:lnTo>
                    <a:pt x="10263" y="2119"/>
                  </a:lnTo>
                  <a:lnTo>
                    <a:pt x="10263" y="2038"/>
                  </a:lnTo>
                  <a:lnTo>
                    <a:pt x="10263" y="1997"/>
                  </a:lnTo>
                  <a:lnTo>
                    <a:pt x="10263" y="1956"/>
                  </a:lnTo>
                  <a:lnTo>
                    <a:pt x="10263" y="1834"/>
                  </a:lnTo>
                  <a:lnTo>
                    <a:pt x="10309" y="1793"/>
                  </a:lnTo>
                  <a:lnTo>
                    <a:pt x="10309" y="1712"/>
                  </a:lnTo>
                  <a:lnTo>
                    <a:pt x="10309" y="1671"/>
                  </a:lnTo>
                  <a:lnTo>
                    <a:pt x="10309" y="1630"/>
                  </a:lnTo>
                  <a:lnTo>
                    <a:pt x="10401" y="1630"/>
                  </a:lnTo>
                  <a:lnTo>
                    <a:pt x="10447" y="1630"/>
                  </a:lnTo>
                  <a:lnTo>
                    <a:pt x="10493" y="1630"/>
                  </a:lnTo>
                  <a:lnTo>
                    <a:pt x="10585" y="1630"/>
                  </a:lnTo>
                  <a:lnTo>
                    <a:pt x="10677" y="1630"/>
                  </a:lnTo>
                  <a:lnTo>
                    <a:pt x="10769" y="1630"/>
                  </a:lnTo>
                  <a:lnTo>
                    <a:pt x="10815" y="1630"/>
                  </a:lnTo>
                  <a:lnTo>
                    <a:pt x="10861" y="1630"/>
                  </a:lnTo>
                  <a:lnTo>
                    <a:pt x="10999" y="1630"/>
                  </a:lnTo>
                  <a:lnTo>
                    <a:pt x="11137" y="1630"/>
                  </a:lnTo>
                  <a:lnTo>
                    <a:pt x="11183" y="1630"/>
                  </a:lnTo>
                  <a:lnTo>
                    <a:pt x="11229" y="1630"/>
                  </a:lnTo>
                  <a:lnTo>
                    <a:pt x="11322" y="1630"/>
                  </a:lnTo>
                  <a:lnTo>
                    <a:pt x="11368" y="1630"/>
                  </a:lnTo>
                  <a:lnTo>
                    <a:pt x="11368" y="1549"/>
                  </a:lnTo>
                  <a:lnTo>
                    <a:pt x="11368" y="1508"/>
                  </a:lnTo>
                  <a:lnTo>
                    <a:pt x="11368" y="1467"/>
                  </a:lnTo>
                  <a:lnTo>
                    <a:pt x="11414" y="1467"/>
                  </a:lnTo>
                  <a:lnTo>
                    <a:pt x="11506" y="1467"/>
                  </a:lnTo>
                  <a:lnTo>
                    <a:pt x="11552" y="1467"/>
                  </a:lnTo>
                  <a:lnTo>
                    <a:pt x="11598" y="1467"/>
                  </a:lnTo>
                  <a:lnTo>
                    <a:pt x="11690" y="1467"/>
                  </a:lnTo>
                  <a:lnTo>
                    <a:pt x="11736" y="1467"/>
                  </a:lnTo>
                  <a:lnTo>
                    <a:pt x="11782" y="1467"/>
                  </a:lnTo>
                  <a:lnTo>
                    <a:pt x="11874" y="1467"/>
                  </a:lnTo>
                  <a:lnTo>
                    <a:pt x="11920" y="1467"/>
                  </a:lnTo>
                  <a:lnTo>
                    <a:pt x="11966" y="1467"/>
                  </a:lnTo>
                  <a:lnTo>
                    <a:pt x="11966" y="1508"/>
                  </a:lnTo>
                  <a:lnTo>
                    <a:pt x="11920" y="1508"/>
                  </a:lnTo>
                  <a:lnTo>
                    <a:pt x="11920" y="1549"/>
                  </a:lnTo>
                  <a:lnTo>
                    <a:pt x="11920" y="1793"/>
                  </a:lnTo>
                  <a:lnTo>
                    <a:pt x="11920" y="1834"/>
                  </a:lnTo>
                  <a:lnTo>
                    <a:pt x="11920" y="1875"/>
                  </a:lnTo>
                  <a:lnTo>
                    <a:pt x="11920" y="1956"/>
                  </a:lnTo>
                  <a:lnTo>
                    <a:pt x="11920" y="1997"/>
                  </a:lnTo>
                  <a:lnTo>
                    <a:pt x="11966" y="2038"/>
                  </a:lnTo>
                  <a:lnTo>
                    <a:pt x="12150" y="2038"/>
                  </a:lnTo>
                  <a:lnTo>
                    <a:pt x="12242" y="2038"/>
                  </a:lnTo>
                  <a:lnTo>
                    <a:pt x="12288" y="2038"/>
                  </a:lnTo>
                  <a:lnTo>
                    <a:pt x="12426" y="2038"/>
                  </a:lnTo>
                  <a:lnTo>
                    <a:pt x="12702" y="2038"/>
                  </a:lnTo>
                  <a:lnTo>
                    <a:pt x="12794" y="2038"/>
                  </a:lnTo>
                  <a:lnTo>
                    <a:pt x="12840" y="2038"/>
                  </a:lnTo>
                  <a:lnTo>
                    <a:pt x="12978" y="2038"/>
                  </a:lnTo>
                  <a:lnTo>
                    <a:pt x="13024" y="2038"/>
                  </a:lnTo>
                  <a:lnTo>
                    <a:pt x="13070" y="2038"/>
                  </a:lnTo>
                  <a:lnTo>
                    <a:pt x="13162" y="2160"/>
                  </a:lnTo>
                  <a:lnTo>
                    <a:pt x="13162" y="2201"/>
                  </a:lnTo>
                  <a:lnTo>
                    <a:pt x="13208" y="2282"/>
                  </a:lnTo>
                  <a:lnTo>
                    <a:pt x="13208" y="2323"/>
                  </a:lnTo>
                  <a:lnTo>
                    <a:pt x="13208" y="2445"/>
                  </a:lnTo>
                  <a:lnTo>
                    <a:pt x="13208" y="2649"/>
                  </a:lnTo>
                  <a:lnTo>
                    <a:pt x="13208" y="2771"/>
                  </a:lnTo>
                  <a:lnTo>
                    <a:pt x="13208" y="2812"/>
                  </a:lnTo>
                  <a:lnTo>
                    <a:pt x="13208" y="2853"/>
                  </a:lnTo>
                  <a:lnTo>
                    <a:pt x="13254" y="2975"/>
                  </a:lnTo>
                  <a:lnTo>
                    <a:pt x="13254" y="3138"/>
                  </a:lnTo>
                  <a:lnTo>
                    <a:pt x="13254" y="3260"/>
                  </a:lnTo>
                  <a:lnTo>
                    <a:pt x="13254" y="3301"/>
                  </a:lnTo>
                  <a:lnTo>
                    <a:pt x="13347" y="3342"/>
                  </a:lnTo>
                  <a:lnTo>
                    <a:pt x="13347" y="3464"/>
                  </a:lnTo>
                  <a:lnTo>
                    <a:pt x="13347" y="3627"/>
                  </a:lnTo>
                  <a:lnTo>
                    <a:pt x="13347" y="3750"/>
                  </a:lnTo>
                  <a:lnTo>
                    <a:pt x="13347" y="3831"/>
                  </a:lnTo>
                  <a:lnTo>
                    <a:pt x="13347" y="3913"/>
                  </a:lnTo>
                  <a:lnTo>
                    <a:pt x="13347" y="3994"/>
                  </a:lnTo>
                  <a:lnTo>
                    <a:pt x="13393" y="4239"/>
                  </a:lnTo>
                  <a:lnTo>
                    <a:pt x="13393" y="4402"/>
                  </a:lnTo>
                  <a:lnTo>
                    <a:pt x="13347" y="4483"/>
                  </a:lnTo>
                  <a:lnTo>
                    <a:pt x="13347" y="4565"/>
                  </a:lnTo>
                  <a:lnTo>
                    <a:pt x="13254" y="4646"/>
                  </a:lnTo>
                  <a:lnTo>
                    <a:pt x="13254" y="4891"/>
                  </a:lnTo>
                  <a:lnTo>
                    <a:pt x="13254" y="4972"/>
                  </a:lnTo>
                  <a:lnTo>
                    <a:pt x="13254" y="5054"/>
                  </a:lnTo>
                  <a:lnTo>
                    <a:pt x="13347" y="5135"/>
                  </a:lnTo>
                  <a:lnTo>
                    <a:pt x="13347" y="5217"/>
                  </a:lnTo>
                  <a:lnTo>
                    <a:pt x="13439" y="5380"/>
                  </a:lnTo>
                  <a:lnTo>
                    <a:pt x="13531" y="5461"/>
                  </a:lnTo>
                  <a:lnTo>
                    <a:pt x="13577" y="5543"/>
                  </a:lnTo>
                  <a:lnTo>
                    <a:pt x="13623" y="5787"/>
                  </a:lnTo>
                  <a:lnTo>
                    <a:pt x="13715" y="5950"/>
                  </a:lnTo>
                  <a:lnTo>
                    <a:pt x="13715" y="6073"/>
                  </a:lnTo>
                  <a:lnTo>
                    <a:pt x="13715" y="6113"/>
                  </a:lnTo>
                  <a:lnTo>
                    <a:pt x="13761" y="6236"/>
                  </a:lnTo>
                  <a:lnTo>
                    <a:pt x="13807" y="6399"/>
                  </a:lnTo>
                  <a:lnTo>
                    <a:pt x="13899" y="6439"/>
                  </a:lnTo>
                  <a:lnTo>
                    <a:pt x="13899" y="6521"/>
                  </a:lnTo>
                  <a:lnTo>
                    <a:pt x="13807" y="6562"/>
                  </a:lnTo>
                  <a:lnTo>
                    <a:pt x="13807" y="6684"/>
                  </a:lnTo>
                  <a:lnTo>
                    <a:pt x="13715" y="6766"/>
                  </a:lnTo>
                  <a:lnTo>
                    <a:pt x="13715" y="6847"/>
                  </a:lnTo>
                  <a:lnTo>
                    <a:pt x="13623" y="6888"/>
                  </a:lnTo>
                  <a:lnTo>
                    <a:pt x="13577" y="6929"/>
                  </a:lnTo>
                  <a:lnTo>
                    <a:pt x="13439" y="7092"/>
                  </a:lnTo>
                  <a:lnTo>
                    <a:pt x="13439" y="7173"/>
                  </a:lnTo>
                  <a:lnTo>
                    <a:pt x="13531" y="7214"/>
                  </a:lnTo>
                  <a:lnTo>
                    <a:pt x="13623" y="7255"/>
                  </a:lnTo>
                  <a:lnTo>
                    <a:pt x="13715" y="7336"/>
                  </a:lnTo>
                  <a:lnTo>
                    <a:pt x="13715" y="7377"/>
                  </a:lnTo>
                  <a:lnTo>
                    <a:pt x="13761" y="7418"/>
                  </a:lnTo>
                  <a:lnTo>
                    <a:pt x="13807" y="7418"/>
                  </a:lnTo>
                  <a:lnTo>
                    <a:pt x="13899" y="7499"/>
                  </a:lnTo>
                  <a:lnTo>
                    <a:pt x="13945" y="7418"/>
                  </a:lnTo>
                  <a:lnTo>
                    <a:pt x="13991" y="7255"/>
                  </a:lnTo>
                  <a:lnTo>
                    <a:pt x="14083" y="7214"/>
                  </a:lnTo>
                  <a:lnTo>
                    <a:pt x="14083" y="7173"/>
                  </a:lnTo>
                  <a:lnTo>
                    <a:pt x="14083" y="7092"/>
                  </a:lnTo>
                  <a:lnTo>
                    <a:pt x="14175" y="7051"/>
                  </a:lnTo>
                  <a:lnTo>
                    <a:pt x="14267" y="7051"/>
                  </a:lnTo>
                  <a:lnTo>
                    <a:pt x="14359" y="7051"/>
                  </a:lnTo>
                  <a:lnTo>
                    <a:pt x="14451" y="7051"/>
                  </a:lnTo>
                  <a:lnTo>
                    <a:pt x="14497" y="7051"/>
                  </a:lnTo>
                  <a:lnTo>
                    <a:pt x="14635" y="7051"/>
                  </a:lnTo>
                  <a:lnTo>
                    <a:pt x="14865" y="7051"/>
                  </a:lnTo>
                  <a:lnTo>
                    <a:pt x="15003" y="7051"/>
                  </a:lnTo>
                  <a:lnTo>
                    <a:pt x="15049" y="7051"/>
                  </a:lnTo>
                  <a:lnTo>
                    <a:pt x="15187" y="7051"/>
                  </a:lnTo>
                  <a:lnTo>
                    <a:pt x="15233" y="7051"/>
                  </a:lnTo>
                  <a:lnTo>
                    <a:pt x="15372" y="7051"/>
                  </a:lnTo>
                  <a:lnTo>
                    <a:pt x="15418" y="7051"/>
                  </a:lnTo>
                  <a:lnTo>
                    <a:pt x="15464" y="7010"/>
                  </a:lnTo>
                  <a:lnTo>
                    <a:pt x="15556" y="7010"/>
                  </a:lnTo>
                  <a:lnTo>
                    <a:pt x="15602" y="6929"/>
                  </a:lnTo>
                  <a:lnTo>
                    <a:pt x="15648" y="6929"/>
                  </a:lnTo>
                  <a:lnTo>
                    <a:pt x="15740" y="6929"/>
                  </a:lnTo>
                  <a:lnTo>
                    <a:pt x="15740" y="7010"/>
                  </a:lnTo>
                  <a:lnTo>
                    <a:pt x="15832" y="7010"/>
                  </a:lnTo>
                  <a:lnTo>
                    <a:pt x="15924" y="7010"/>
                  </a:lnTo>
                  <a:lnTo>
                    <a:pt x="15970" y="7010"/>
                  </a:lnTo>
                  <a:lnTo>
                    <a:pt x="16016" y="6929"/>
                  </a:lnTo>
                  <a:lnTo>
                    <a:pt x="16016" y="6888"/>
                  </a:lnTo>
                  <a:lnTo>
                    <a:pt x="16108" y="6888"/>
                  </a:lnTo>
                  <a:lnTo>
                    <a:pt x="16108" y="6847"/>
                  </a:lnTo>
                  <a:lnTo>
                    <a:pt x="16154" y="6847"/>
                  </a:lnTo>
                  <a:close/>
                </a:path>
              </a:pathLst>
            </a:custGeom>
            <a:solidFill>
              <a:srgbClr val="3366FF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400">
                <a:latin typeface="Arial Narrow" panose="020B0606020202030204" pitchFamily="34" charset="0"/>
              </a:endParaRPr>
            </a:p>
          </p:txBody>
        </p:sp>
        <p:sp>
          <p:nvSpPr>
            <p:cNvPr id="14" name="Botswana"/>
            <p:cNvSpPr>
              <a:spLocks/>
            </p:cNvSpPr>
            <p:nvPr/>
          </p:nvSpPr>
          <p:spPr bwMode="auto">
            <a:xfrm>
              <a:off x="1488957" y="1761313"/>
              <a:ext cx="459781" cy="480392"/>
            </a:xfrm>
            <a:custGeom>
              <a:avLst/>
              <a:gdLst>
                <a:gd name="T0" fmla="*/ 15895 w 16384"/>
                <a:gd name="T1" fmla="*/ 8251 h 16384"/>
                <a:gd name="T2" fmla="*/ 14305 w 16384"/>
                <a:gd name="T3" fmla="*/ 9128 h 16384"/>
                <a:gd name="T4" fmla="*/ 12594 w 16384"/>
                <a:gd name="T5" fmla="*/ 10533 h 16384"/>
                <a:gd name="T6" fmla="*/ 11310 w 16384"/>
                <a:gd name="T7" fmla="*/ 12112 h 16384"/>
                <a:gd name="T8" fmla="*/ 10148 w 16384"/>
                <a:gd name="T9" fmla="*/ 13400 h 16384"/>
                <a:gd name="T10" fmla="*/ 9537 w 16384"/>
                <a:gd name="T11" fmla="*/ 14219 h 16384"/>
                <a:gd name="T12" fmla="*/ 8375 w 16384"/>
                <a:gd name="T13" fmla="*/ 14453 h 16384"/>
                <a:gd name="T14" fmla="*/ 7153 w 16384"/>
                <a:gd name="T15" fmla="*/ 14043 h 16384"/>
                <a:gd name="T16" fmla="*/ 5930 w 16384"/>
                <a:gd name="T17" fmla="*/ 13985 h 16384"/>
                <a:gd name="T18" fmla="*/ 5196 w 16384"/>
                <a:gd name="T19" fmla="*/ 14746 h 16384"/>
                <a:gd name="T20" fmla="*/ 4402 w 16384"/>
                <a:gd name="T21" fmla="*/ 15506 h 16384"/>
                <a:gd name="T22" fmla="*/ 3301 w 16384"/>
                <a:gd name="T23" fmla="*/ 16325 h 16384"/>
                <a:gd name="T24" fmla="*/ 1773 w 16384"/>
                <a:gd name="T25" fmla="*/ 16325 h 16384"/>
                <a:gd name="T26" fmla="*/ 1467 w 16384"/>
                <a:gd name="T27" fmla="*/ 15740 h 16384"/>
                <a:gd name="T28" fmla="*/ 1712 w 16384"/>
                <a:gd name="T29" fmla="*/ 14804 h 16384"/>
                <a:gd name="T30" fmla="*/ 978 w 16384"/>
                <a:gd name="T31" fmla="*/ 13634 h 16384"/>
                <a:gd name="T32" fmla="*/ 306 w 16384"/>
                <a:gd name="T33" fmla="*/ 12932 h 16384"/>
                <a:gd name="T34" fmla="*/ 61 w 16384"/>
                <a:gd name="T35" fmla="*/ 12639 h 16384"/>
                <a:gd name="T36" fmla="*/ 61 w 16384"/>
                <a:gd name="T37" fmla="*/ 11761 h 16384"/>
                <a:gd name="T38" fmla="*/ 0 w 16384"/>
                <a:gd name="T39" fmla="*/ 10474 h 16384"/>
                <a:gd name="T40" fmla="*/ 61 w 16384"/>
                <a:gd name="T41" fmla="*/ 8660 h 16384"/>
                <a:gd name="T42" fmla="*/ 61 w 16384"/>
                <a:gd name="T43" fmla="*/ 7782 h 16384"/>
                <a:gd name="T44" fmla="*/ 489 w 16384"/>
                <a:gd name="T45" fmla="*/ 7724 h 16384"/>
                <a:gd name="T46" fmla="*/ 1773 w 16384"/>
                <a:gd name="T47" fmla="*/ 7724 h 16384"/>
                <a:gd name="T48" fmla="*/ 1773 w 16384"/>
                <a:gd name="T49" fmla="*/ 6963 h 16384"/>
                <a:gd name="T50" fmla="*/ 1773 w 16384"/>
                <a:gd name="T51" fmla="*/ 5617 h 16384"/>
                <a:gd name="T52" fmla="*/ 1773 w 16384"/>
                <a:gd name="T53" fmla="*/ 3745 h 16384"/>
                <a:gd name="T54" fmla="*/ 1773 w 16384"/>
                <a:gd name="T55" fmla="*/ 1872 h 16384"/>
                <a:gd name="T56" fmla="*/ 1834 w 16384"/>
                <a:gd name="T57" fmla="*/ 1170 h 16384"/>
                <a:gd name="T58" fmla="*/ 2507 w 16384"/>
                <a:gd name="T59" fmla="*/ 1112 h 16384"/>
                <a:gd name="T60" fmla="*/ 4952 w 16384"/>
                <a:gd name="T61" fmla="*/ 527 h 16384"/>
                <a:gd name="T62" fmla="*/ 5685 w 16384"/>
                <a:gd name="T63" fmla="*/ 644 h 16384"/>
                <a:gd name="T64" fmla="*/ 6358 w 16384"/>
                <a:gd name="T65" fmla="*/ 1463 h 16384"/>
                <a:gd name="T66" fmla="*/ 6847 w 16384"/>
                <a:gd name="T67" fmla="*/ 995 h 16384"/>
                <a:gd name="T68" fmla="*/ 8192 w 16384"/>
                <a:gd name="T69" fmla="*/ 410 h 16384"/>
                <a:gd name="T70" fmla="*/ 8926 w 16384"/>
                <a:gd name="T71" fmla="*/ 0 h 16384"/>
                <a:gd name="T72" fmla="*/ 9109 w 16384"/>
                <a:gd name="T73" fmla="*/ 293 h 16384"/>
                <a:gd name="T74" fmla="*/ 9659 w 16384"/>
                <a:gd name="T75" fmla="*/ 1229 h 16384"/>
                <a:gd name="T76" fmla="*/ 10271 w 16384"/>
                <a:gd name="T77" fmla="*/ 2399 h 16384"/>
                <a:gd name="T78" fmla="*/ 11554 w 16384"/>
                <a:gd name="T79" fmla="*/ 3979 h 16384"/>
                <a:gd name="T80" fmla="*/ 12777 w 16384"/>
                <a:gd name="T81" fmla="*/ 4857 h 16384"/>
                <a:gd name="T82" fmla="*/ 13572 w 16384"/>
                <a:gd name="T83" fmla="*/ 5910 h 16384"/>
                <a:gd name="T84" fmla="*/ 14183 w 16384"/>
                <a:gd name="T85" fmla="*/ 7197 h 16384"/>
                <a:gd name="T86" fmla="*/ 15222 w 16384"/>
                <a:gd name="T87" fmla="*/ 7431 h 16384"/>
                <a:gd name="T88" fmla="*/ 16201 w 16384"/>
                <a:gd name="T89" fmla="*/ 7899 h 16384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6384"/>
                <a:gd name="T136" fmla="*/ 0 h 16384"/>
                <a:gd name="T137" fmla="*/ 16384 w 16384"/>
                <a:gd name="T138" fmla="*/ 16384 h 16384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6384" h="16384">
                  <a:moveTo>
                    <a:pt x="16384" y="7958"/>
                  </a:moveTo>
                  <a:lnTo>
                    <a:pt x="16262" y="8133"/>
                  </a:lnTo>
                  <a:lnTo>
                    <a:pt x="15895" y="8251"/>
                  </a:lnTo>
                  <a:lnTo>
                    <a:pt x="15467" y="8602"/>
                  </a:lnTo>
                  <a:lnTo>
                    <a:pt x="14917" y="8836"/>
                  </a:lnTo>
                  <a:lnTo>
                    <a:pt x="14305" y="9128"/>
                  </a:lnTo>
                  <a:lnTo>
                    <a:pt x="13816" y="9596"/>
                  </a:lnTo>
                  <a:lnTo>
                    <a:pt x="13205" y="10006"/>
                  </a:lnTo>
                  <a:lnTo>
                    <a:pt x="12594" y="10533"/>
                  </a:lnTo>
                  <a:lnTo>
                    <a:pt x="12105" y="11176"/>
                  </a:lnTo>
                  <a:lnTo>
                    <a:pt x="11738" y="11761"/>
                  </a:lnTo>
                  <a:lnTo>
                    <a:pt x="11310" y="12112"/>
                  </a:lnTo>
                  <a:lnTo>
                    <a:pt x="10821" y="12405"/>
                  </a:lnTo>
                  <a:lnTo>
                    <a:pt x="10332" y="12932"/>
                  </a:lnTo>
                  <a:lnTo>
                    <a:pt x="10148" y="13400"/>
                  </a:lnTo>
                  <a:lnTo>
                    <a:pt x="9904" y="13985"/>
                  </a:lnTo>
                  <a:lnTo>
                    <a:pt x="9781" y="14102"/>
                  </a:lnTo>
                  <a:lnTo>
                    <a:pt x="9537" y="14219"/>
                  </a:lnTo>
                  <a:lnTo>
                    <a:pt x="9170" y="14277"/>
                  </a:lnTo>
                  <a:lnTo>
                    <a:pt x="8864" y="14336"/>
                  </a:lnTo>
                  <a:lnTo>
                    <a:pt x="8375" y="14453"/>
                  </a:lnTo>
                  <a:lnTo>
                    <a:pt x="7886" y="14453"/>
                  </a:lnTo>
                  <a:lnTo>
                    <a:pt x="7581" y="14277"/>
                  </a:lnTo>
                  <a:lnTo>
                    <a:pt x="7153" y="14043"/>
                  </a:lnTo>
                  <a:lnTo>
                    <a:pt x="6847" y="13868"/>
                  </a:lnTo>
                  <a:lnTo>
                    <a:pt x="6358" y="13809"/>
                  </a:lnTo>
                  <a:lnTo>
                    <a:pt x="5930" y="13985"/>
                  </a:lnTo>
                  <a:lnTo>
                    <a:pt x="5685" y="14219"/>
                  </a:lnTo>
                  <a:lnTo>
                    <a:pt x="5380" y="14512"/>
                  </a:lnTo>
                  <a:lnTo>
                    <a:pt x="5196" y="14746"/>
                  </a:lnTo>
                  <a:lnTo>
                    <a:pt x="5013" y="14980"/>
                  </a:lnTo>
                  <a:lnTo>
                    <a:pt x="4768" y="15272"/>
                  </a:lnTo>
                  <a:lnTo>
                    <a:pt x="4402" y="15506"/>
                  </a:lnTo>
                  <a:lnTo>
                    <a:pt x="4279" y="15682"/>
                  </a:lnTo>
                  <a:lnTo>
                    <a:pt x="3974" y="16150"/>
                  </a:lnTo>
                  <a:lnTo>
                    <a:pt x="3301" y="16325"/>
                  </a:lnTo>
                  <a:lnTo>
                    <a:pt x="2812" y="16384"/>
                  </a:lnTo>
                  <a:lnTo>
                    <a:pt x="2262" y="16384"/>
                  </a:lnTo>
                  <a:lnTo>
                    <a:pt x="1773" y="16325"/>
                  </a:lnTo>
                  <a:lnTo>
                    <a:pt x="1467" y="16208"/>
                  </a:lnTo>
                  <a:lnTo>
                    <a:pt x="1345" y="15974"/>
                  </a:lnTo>
                  <a:lnTo>
                    <a:pt x="1467" y="15740"/>
                  </a:lnTo>
                  <a:lnTo>
                    <a:pt x="1589" y="15389"/>
                  </a:lnTo>
                  <a:lnTo>
                    <a:pt x="1712" y="14980"/>
                  </a:lnTo>
                  <a:lnTo>
                    <a:pt x="1712" y="14804"/>
                  </a:lnTo>
                  <a:lnTo>
                    <a:pt x="1589" y="14336"/>
                  </a:lnTo>
                  <a:lnTo>
                    <a:pt x="1345" y="13985"/>
                  </a:lnTo>
                  <a:lnTo>
                    <a:pt x="978" y="13634"/>
                  </a:lnTo>
                  <a:lnTo>
                    <a:pt x="795" y="13400"/>
                  </a:lnTo>
                  <a:lnTo>
                    <a:pt x="367" y="13049"/>
                  </a:lnTo>
                  <a:lnTo>
                    <a:pt x="306" y="12932"/>
                  </a:lnTo>
                  <a:lnTo>
                    <a:pt x="122" y="12815"/>
                  </a:lnTo>
                  <a:lnTo>
                    <a:pt x="61" y="12815"/>
                  </a:lnTo>
                  <a:lnTo>
                    <a:pt x="61" y="12639"/>
                  </a:lnTo>
                  <a:lnTo>
                    <a:pt x="61" y="12464"/>
                  </a:lnTo>
                  <a:lnTo>
                    <a:pt x="61" y="12112"/>
                  </a:lnTo>
                  <a:lnTo>
                    <a:pt x="61" y="11761"/>
                  </a:lnTo>
                  <a:lnTo>
                    <a:pt x="0" y="11410"/>
                  </a:lnTo>
                  <a:lnTo>
                    <a:pt x="0" y="11001"/>
                  </a:lnTo>
                  <a:lnTo>
                    <a:pt x="0" y="10474"/>
                  </a:lnTo>
                  <a:lnTo>
                    <a:pt x="61" y="9889"/>
                  </a:lnTo>
                  <a:lnTo>
                    <a:pt x="61" y="9304"/>
                  </a:lnTo>
                  <a:lnTo>
                    <a:pt x="61" y="8660"/>
                  </a:lnTo>
                  <a:lnTo>
                    <a:pt x="61" y="8192"/>
                  </a:lnTo>
                  <a:lnTo>
                    <a:pt x="61" y="7899"/>
                  </a:lnTo>
                  <a:lnTo>
                    <a:pt x="61" y="7782"/>
                  </a:lnTo>
                  <a:lnTo>
                    <a:pt x="245" y="7665"/>
                  </a:lnTo>
                  <a:lnTo>
                    <a:pt x="306" y="7724"/>
                  </a:lnTo>
                  <a:lnTo>
                    <a:pt x="489" y="7724"/>
                  </a:lnTo>
                  <a:lnTo>
                    <a:pt x="856" y="7724"/>
                  </a:lnTo>
                  <a:lnTo>
                    <a:pt x="1284" y="7724"/>
                  </a:lnTo>
                  <a:lnTo>
                    <a:pt x="1773" y="7724"/>
                  </a:lnTo>
                  <a:lnTo>
                    <a:pt x="1773" y="7490"/>
                  </a:lnTo>
                  <a:lnTo>
                    <a:pt x="1773" y="7256"/>
                  </a:lnTo>
                  <a:lnTo>
                    <a:pt x="1773" y="6963"/>
                  </a:lnTo>
                  <a:lnTo>
                    <a:pt x="1773" y="6554"/>
                  </a:lnTo>
                  <a:lnTo>
                    <a:pt x="1773" y="6144"/>
                  </a:lnTo>
                  <a:lnTo>
                    <a:pt x="1773" y="5617"/>
                  </a:lnTo>
                  <a:lnTo>
                    <a:pt x="1773" y="4974"/>
                  </a:lnTo>
                  <a:lnTo>
                    <a:pt x="1773" y="4506"/>
                  </a:lnTo>
                  <a:lnTo>
                    <a:pt x="1773" y="3745"/>
                  </a:lnTo>
                  <a:lnTo>
                    <a:pt x="1773" y="3043"/>
                  </a:lnTo>
                  <a:lnTo>
                    <a:pt x="1773" y="2341"/>
                  </a:lnTo>
                  <a:lnTo>
                    <a:pt x="1773" y="1872"/>
                  </a:lnTo>
                  <a:lnTo>
                    <a:pt x="1773" y="1463"/>
                  </a:lnTo>
                  <a:lnTo>
                    <a:pt x="1773" y="1346"/>
                  </a:lnTo>
                  <a:lnTo>
                    <a:pt x="1834" y="1170"/>
                  </a:lnTo>
                  <a:lnTo>
                    <a:pt x="1956" y="1170"/>
                  </a:lnTo>
                  <a:lnTo>
                    <a:pt x="2079" y="1112"/>
                  </a:lnTo>
                  <a:lnTo>
                    <a:pt x="2507" y="1112"/>
                  </a:lnTo>
                  <a:lnTo>
                    <a:pt x="3301" y="878"/>
                  </a:lnTo>
                  <a:lnTo>
                    <a:pt x="4402" y="702"/>
                  </a:lnTo>
                  <a:lnTo>
                    <a:pt x="4952" y="527"/>
                  </a:lnTo>
                  <a:lnTo>
                    <a:pt x="5196" y="527"/>
                  </a:lnTo>
                  <a:lnTo>
                    <a:pt x="5441" y="644"/>
                  </a:lnTo>
                  <a:lnTo>
                    <a:pt x="5685" y="644"/>
                  </a:lnTo>
                  <a:lnTo>
                    <a:pt x="5991" y="702"/>
                  </a:lnTo>
                  <a:lnTo>
                    <a:pt x="6236" y="1112"/>
                  </a:lnTo>
                  <a:lnTo>
                    <a:pt x="6358" y="1463"/>
                  </a:lnTo>
                  <a:lnTo>
                    <a:pt x="6358" y="1638"/>
                  </a:lnTo>
                  <a:lnTo>
                    <a:pt x="6603" y="1346"/>
                  </a:lnTo>
                  <a:lnTo>
                    <a:pt x="6847" y="995"/>
                  </a:lnTo>
                  <a:lnTo>
                    <a:pt x="7336" y="644"/>
                  </a:lnTo>
                  <a:lnTo>
                    <a:pt x="7886" y="468"/>
                  </a:lnTo>
                  <a:lnTo>
                    <a:pt x="8192" y="410"/>
                  </a:lnTo>
                  <a:lnTo>
                    <a:pt x="8314" y="176"/>
                  </a:lnTo>
                  <a:lnTo>
                    <a:pt x="8559" y="0"/>
                  </a:lnTo>
                  <a:lnTo>
                    <a:pt x="8926" y="0"/>
                  </a:lnTo>
                  <a:lnTo>
                    <a:pt x="9109" y="59"/>
                  </a:lnTo>
                  <a:lnTo>
                    <a:pt x="9109" y="176"/>
                  </a:lnTo>
                  <a:lnTo>
                    <a:pt x="9109" y="293"/>
                  </a:lnTo>
                  <a:lnTo>
                    <a:pt x="9292" y="527"/>
                  </a:lnTo>
                  <a:lnTo>
                    <a:pt x="9415" y="761"/>
                  </a:lnTo>
                  <a:lnTo>
                    <a:pt x="9659" y="1229"/>
                  </a:lnTo>
                  <a:lnTo>
                    <a:pt x="10026" y="1580"/>
                  </a:lnTo>
                  <a:lnTo>
                    <a:pt x="10026" y="1931"/>
                  </a:lnTo>
                  <a:lnTo>
                    <a:pt x="10271" y="2399"/>
                  </a:lnTo>
                  <a:lnTo>
                    <a:pt x="10637" y="2984"/>
                  </a:lnTo>
                  <a:lnTo>
                    <a:pt x="11126" y="3569"/>
                  </a:lnTo>
                  <a:lnTo>
                    <a:pt x="11554" y="3979"/>
                  </a:lnTo>
                  <a:lnTo>
                    <a:pt x="12105" y="4155"/>
                  </a:lnTo>
                  <a:lnTo>
                    <a:pt x="12533" y="4389"/>
                  </a:lnTo>
                  <a:lnTo>
                    <a:pt x="12777" y="4857"/>
                  </a:lnTo>
                  <a:lnTo>
                    <a:pt x="13205" y="4974"/>
                  </a:lnTo>
                  <a:lnTo>
                    <a:pt x="13511" y="5325"/>
                  </a:lnTo>
                  <a:lnTo>
                    <a:pt x="13572" y="5910"/>
                  </a:lnTo>
                  <a:lnTo>
                    <a:pt x="13694" y="6554"/>
                  </a:lnTo>
                  <a:lnTo>
                    <a:pt x="13939" y="6963"/>
                  </a:lnTo>
                  <a:lnTo>
                    <a:pt x="14183" y="7197"/>
                  </a:lnTo>
                  <a:lnTo>
                    <a:pt x="14428" y="7431"/>
                  </a:lnTo>
                  <a:lnTo>
                    <a:pt x="14795" y="7431"/>
                  </a:lnTo>
                  <a:lnTo>
                    <a:pt x="15222" y="7431"/>
                  </a:lnTo>
                  <a:lnTo>
                    <a:pt x="15650" y="7665"/>
                  </a:lnTo>
                  <a:lnTo>
                    <a:pt x="15956" y="7724"/>
                  </a:lnTo>
                  <a:lnTo>
                    <a:pt x="16201" y="7899"/>
                  </a:lnTo>
                  <a:lnTo>
                    <a:pt x="16384" y="7958"/>
                  </a:lnTo>
                  <a:close/>
                </a:path>
              </a:pathLst>
            </a:custGeom>
            <a:solidFill>
              <a:srgbClr val="99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400">
                <a:latin typeface="Arial Narrow" panose="020B0606020202030204" pitchFamily="34" charset="0"/>
              </a:endParaRPr>
            </a:p>
          </p:txBody>
        </p:sp>
        <p:sp>
          <p:nvSpPr>
            <p:cNvPr id="15" name="Burundi"/>
            <p:cNvSpPr>
              <a:spLocks/>
            </p:cNvSpPr>
            <p:nvPr/>
          </p:nvSpPr>
          <p:spPr bwMode="auto">
            <a:xfrm>
              <a:off x="1936729" y="884232"/>
              <a:ext cx="80634" cy="121918"/>
            </a:xfrm>
            <a:custGeom>
              <a:avLst/>
              <a:gdLst>
                <a:gd name="T0" fmla="*/ 1743 w 16384"/>
                <a:gd name="T1" fmla="*/ 8077 h 16384"/>
                <a:gd name="T2" fmla="*/ 1394 w 16384"/>
                <a:gd name="T3" fmla="*/ 7384 h 16384"/>
                <a:gd name="T4" fmla="*/ 1394 w 16384"/>
                <a:gd name="T5" fmla="*/ 6692 h 16384"/>
                <a:gd name="T6" fmla="*/ 1394 w 16384"/>
                <a:gd name="T7" fmla="*/ 6231 h 16384"/>
                <a:gd name="T8" fmla="*/ 1394 w 16384"/>
                <a:gd name="T9" fmla="*/ 5538 h 16384"/>
                <a:gd name="T10" fmla="*/ 1394 w 16384"/>
                <a:gd name="T11" fmla="*/ 4846 h 16384"/>
                <a:gd name="T12" fmla="*/ 1046 w 16384"/>
                <a:gd name="T13" fmla="*/ 4615 h 16384"/>
                <a:gd name="T14" fmla="*/ 349 w 16384"/>
                <a:gd name="T15" fmla="*/ 3923 h 16384"/>
                <a:gd name="T16" fmla="*/ 0 w 16384"/>
                <a:gd name="T17" fmla="*/ 3461 h 16384"/>
                <a:gd name="T18" fmla="*/ 0 w 16384"/>
                <a:gd name="T19" fmla="*/ 2769 h 16384"/>
                <a:gd name="T20" fmla="*/ 0 w 16384"/>
                <a:gd name="T21" fmla="*/ 2077 h 16384"/>
                <a:gd name="T22" fmla="*/ 349 w 16384"/>
                <a:gd name="T23" fmla="*/ 1615 h 16384"/>
                <a:gd name="T24" fmla="*/ 1394 w 16384"/>
                <a:gd name="T25" fmla="*/ 1154 h 16384"/>
                <a:gd name="T26" fmla="*/ 2440 w 16384"/>
                <a:gd name="T27" fmla="*/ 1846 h 16384"/>
                <a:gd name="T28" fmla="*/ 2789 w 16384"/>
                <a:gd name="T29" fmla="*/ 2538 h 16384"/>
                <a:gd name="T30" fmla="*/ 2789 w 16384"/>
                <a:gd name="T31" fmla="*/ 3000 h 16384"/>
                <a:gd name="T32" fmla="*/ 3835 w 16384"/>
                <a:gd name="T33" fmla="*/ 3692 h 16384"/>
                <a:gd name="T34" fmla="*/ 4532 w 16384"/>
                <a:gd name="T35" fmla="*/ 3461 h 16384"/>
                <a:gd name="T36" fmla="*/ 5926 w 16384"/>
                <a:gd name="T37" fmla="*/ 3000 h 16384"/>
                <a:gd name="T38" fmla="*/ 6972 w 16384"/>
                <a:gd name="T39" fmla="*/ 3000 h 16384"/>
                <a:gd name="T40" fmla="*/ 8018 w 16384"/>
                <a:gd name="T41" fmla="*/ 2077 h 16384"/>
                <a:gd name="T42" fmla="*/ 8018 w 16384"/>
                <a:gd name="T43" fmla="*/ 1154 h 16384"/>
                <a:gd name="T44" fmla="*/ 8366 w 16384"/>
                <a:gd name="T45" fmla="*/ 692 h 16384"/>
                <a:gd name="T46" fmla="*/ 9761 w 16384"/>
                <a:gd name="T47" fmla="*/ 692 h 16384"/>
                <a:gd name="T48" fmla="*/ 11155 w 16384"/>
                <a:gd name="T49" fmla="*/ 692 h 16384"/>
                <a:gd name="T50" fmla="*/ 11504 w 16384"/>
                <a:gd name="T51" fmla="*/ 231 h 16384"/>
                <a:gd name="T52" fmla="*/ 12549 w 16384"/>
                <a:gd name="T53" fmla="*/ 0 h 16384"/>
                <a:gd name="T54" fmla="*/ 13595 w 16384"/>
                <a:gd name="T55" fmla="*/ 0 h 16384"/>
                <a:gd name="T56" fmla="*/ 14292 w 16384"/>
                <a:gd name="T57" fmla="*/ 231 h 16384"/>
                <a:gd name="T58" fmla="*/ 14292 w 16384"/>
                <a:gd name="T59" fmla="*/ 923 h 16384"/>
                <a:gd name="T60" fmla="*/ 13944 w 16384"/>
                <a:gd name="T61" fmla="*/ 1615 h 16384"/>
                <a:gd name="T62" fmla="*/ 13595 w 16384"/>
                <a:gd name="T63" fmla="*/ 2538 h 16384"/>
                <a:gd name="T64" fmla="*/ 13595 w 16384"/>
                <a:gd name="T65" fmla="*/ 3000 h 16384"/>
                <a:gd name="T66" fmla="*/ 13944 w 16384"/>
                <a:gd name="T67" fmla="*/ 3692 h 16384"/>
                <a:gd name="T68" fmla="*/ 13944 w 16384"/>
                <a:gd name="T69" fmla="*/ 4384 h 16384"/>
                <a:gd name="T70" fmla="*/ 15338 w 16384"/>
                <a:gd name="T71" fmla="*/ 4384 h 16384"/>
                <a:gd name="T72" fmla="*/ 15687 w 16384"/>
                <a:gd name="T73" fmla="*/ 4615 h 16384"/>
                <a:gd name="T74" fmla="*/ 16384 w 16384"/>
                <a:gd name="T75" fmla="*/ 5769 h 16384"/>
                <a:gd name="T76" fmla="*/ 16384 w 16384"/>
                <a:gd name="T77" fmla="*/ 6692 h 16384"/>
                <a:gd name="T78" fmla="*/ 15338 w 16384"/>
                <a:gd name="T79" fmla="*/ 8077 h 16384"/>
                <a:gd name="T80" fmla="*/ 14990 w 16384"/>
                <a:gd name="T81" fmla="*/ 8538 h 16384"/>
                <a:gd name="T82" fmla="*/ 13944 w 16384"/>
                <a:gd name="T83" fmla="*/ 9461 h 16384"/>
                <a:gd name="T84" fmla="*/ 13595 w 16384"/>
                <a:gd name="T85" fmla="*/ 9923 h 16384"/>
                <a:gd name="T86" fmla="*/ 12898 w 16384"/>
                <a:gd name="T87" fmla="*/ 11077 h 16384"/>
                <a:gd name="T88" fmla="*/ 12201 w 16384"/>
                <a:gd name="T89" fmla="*/ 12000 h 16384"/>
                <a:gd name="T90" fmla="*/ 12201 w 16384"/>
                <a:gd name="T91" fmla="*/ 12692 h 16384"/>
                <a:gd name="T92" fmla="*/ 10806 w 16384"/>
                <a:gd name="T93" fmla="*/ 14076 h 16384"/>
                <a:gd name="T94" fmla="*/ 10109 w 16384"/>
                <a:gd name="T95" fmla="*/ 14769 h 16384"/>
                <a:gd name="T96" fmla="*/ 9761 w 16384"/>
                <a:gd name="T97" fmla="*/ 14999 h 16384"/>
                <a:gd name="T98" fmla="*/ 8715 w 16384"/>
                <a:gd name="T99" fmla="*/ 15461 h 16384"/>
                <a:gd name="T100" fmla="*/ 7321 w 16384"/>
                <a:gd name="T101" fmla="*/ 15922 h 16384"/>
                <a:gd name="T102" fmla="*/ 6623 w 16384"/>
                <a:gd name="T103" fmla="*/ 15922 h 16384"/>
                <a:gd name="T104" fmla="*/ 5578 w 16384"/>
                <a:gd name="T105" fmla="*/ 15922 h 16384"/>
                <a:gd name="T106" fmla="*/ 4183 w 16384"/>
                <a:gd name="T107" fmla="*/ 15461 h 16384"/>
                <a:gd name="T108" fmla="*/ 2789 w 16384"/>
                <a:gd name="T109" fmla="*/ 12923 h 16384"/>
                <a:gd name="T110" fmla="*/ 2789 w 16384"/>
                <a:gd name="T111" fmla="*/ 9923 h 16384"/>
                <a:gd name="T112" fmla="*/ 1743 w 16384"/>
                <a:gd name="T113" fmla="*/ 8307 h 1638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6384"/>
                <a:gd name="T172" fmla="*/ 0 h 16384"/>
                <a:gd name="T173" fmla="*/ 16384 w 16384"/>
                <a:gd name="T174" fmla="*/ 16384 h 16384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6384" h="16384">
                  <a:moveTo>
                    <a:pt x="1743" y="8307"/>
                  </a:moveTo>
                  <a:lnTo>
                    <a:pt x="1743" y="8077"/>
                  </a:lnTo>
                  <a:lnTo>
                    <a:pt x="1394" y="7615"/>
                  </a:lnTo>
                  <a:lnTo>
                    <a:pt x="1394" y="7384"/>
                  </a:lnTo>
                  <a:lnTo>
                    <a:pt x="1394" y="7154"/>
                  </a:lnTo>
                  <a:lnTo>
                    <a:pt x="1394" y="6692"/>
                  </a:lnTo>
                  <a:lnTo>
                    <a:pt x="1394" y="6461"/>
                  </a:lnTo>
                  <a:lnTo>
                    <a:pt x="1394" y="6231"/>
                  </a:lnTo>
                  <a:lnTo>
                    <a:pt x="1394" y="5769"/>
                  </a:lnTo>
                  <a:lnTo>
                    <a:pt x="1394" y="5538"/>
                  </a:lnTo>
                  <a:lnTo>
                    <a:pt x="1394" y="5307"/>
                  </a:lnTo>
                  <a:lnTo>
                    <a:pt x="1394" y="4846"/>
                  </a:lnTo>
                  <a:lnTo>
                    <a:pt x="1394" y="4615"/>
                  </a:lnTo>
                  <a:lnTo>
                    <a:pt x="1046" y="4615"/>
                  </a:lnTo>
                  <a:lnTo>
                    <a:pt x="1046" y="3923"/>
                  </a:lnTo>
                  <a:lnTo>
                    <a:pt x="349" y="3923"/>
                  </a:lnTo>
                  <a:lnTo>
                    <a:pt x="349" y="3692"/>
                  </a:lnTo>
                  <a:lnTo>
                    <a:pt x="0" y="3461"/>
                  </a:lnTo>
                  <a:lnTo>
                    <a:pt x="0" y="3000"/>
                  </a:lnTo>
                  <a:lnTo>
                    <a:pt x="0" y="2769"/>
                  </a:lnTo>
                  <a:lnTo>
                    <a:pt x="0" y="2538"/>
                  </a:lnTo>
                  <a:lnTo>
                    <a:pt x="0" y="2077"/>
                  </a:lnTo>
                  <a:lnTo>
                    <a:pt x="0" y="1846"/>
                  </a:lnTo>
                  <a:lnTo>
                    <a:pt x="349" y="1615"/>
                  </a:lnTo>
                  <a:lnTo>
                    <a:pt x="1046" y="1615"/>
                  </a:lnTo>
                  <a:lnTo>
                    <a:pt x="1394" y="1154"/>
                  </a:lnTo>
                  <a:lnTo>
                    <a:pt x="1743" y="1615"/>
                  </a:lnTo>
                  <a:lnTo>
                    <a:pt x="2440" y="1846"/>
                  </a:lnTo>
                  <a:lnTo>
                    <a:pt x="2440" y="2077"/>
                  </a:lnTo>
                  <a:lnTo>
                    <a:pt x="2789" y="2538"/>
                  </a:lnTo>
                  <a:lnTo>
                    <a:pt x="2789" y="2769"/>
                  </a:lnTo>
                  <a:lnTo>
                    <a:pt x="2789" y="3000"/>
                  </a:lnTo>
                  <a:lnTo>
                    <a:pt x="3137" y="3692"/>
                  </a:lnTo>
                  <a:lnTo>
                    <a:pt x="3835" y="3692"/>
                  </a:lnTo>
                  <a:lnTo>
                    <a:pt x="4183" y="3692"/>
                  </a:lnTo>
                  <a:lnTo>
                    <a:pt x="4532" y="3461"/>
                  </a:lnTo>
                  <a:lnTo>
                    <a:pt x="5578" y="3000"/>
                  </a:lnTo>
                  <a:lnTo>
                    <a:pt x="5926" y="3000"/>
                  </a:lnTo>
                  <a:lnTo>
                    <a:pt x="6623" y="3000"/>
                  </a:lnTo>
                  <a:lnTo>
                    <a:pt x="6972" y="3000"/>
                  </a:lnTo>
                  <a:lnTo>
                    <a:pt x="8018" y="2538"/>
                  </a:lnTo>
                  <a:lnTo>
                    <a:pt x="8018" y="2077"/>
                  </a:lnTo>
                  <a:lnTo>
                    <a:pt x="8018" y="1846"/>
                  </a:lnTo>
                  <a:lnTo>
                    <a:pt x="8018" y="1154"/>
                  </a:lnTo>
                  <a:lnTo>
                    <a:pt x="8018" y="923"/>
                  </a:lnTo>
                  <a:lnTo>
                    <a:pt x="8366" y="692"/>
                  </a:lnTo>
                  <a:lnTo>
                    <a:pt x="9412" y="692"/>
                  </a:lnTo>
                  <a:lnTo>
                    <a:pt x="9761" y="692"/>
                  </a:lnTo>
                  <a:lnTo>
                    <a:pt x="10109" y="692"/>
                  </a:lnTo>
                  <a:lnTo>
                    <a:pt x="11155" y="692"/>
                  </a:lnTo>
                  <a:lnTo>
                    <a:pt x="11155" y="231"/>
                  </a:lnTo>
                  <a:lnTo>
                    <a:pt x="11504" y="231"/>
                  </a:lnTo>
                  <a:lnTo>
                    <a:pt x="12201" y="231"/>
                  </a:lnTo>
                  <a:lnTo>
                    <a:pt x="12549" y="0"/>
                  </a:lnTo>
                  <a:lnTo>
                    <a:pt x="12898" y="0"/>
                  </a:lnTo>
                  <a:lnTo>
                    <a:pt x="13595" y="0"/>
                  </a:lnTo>
                  <a:lnTo>
                    <a:pt x="13944" y="231"/>
                  </a:lnTo>
                  <a:lnTo>
                    <a:pt x="14292" y="231"/>
                  </a:lnTo>
                  <a:lnTo>
                    <a:pt x="14292" y="692"/>
                  </a:lnTo>
                  <a:lnTo>
                    <a:pt x="14292" y="923"/>
                  </a:lnTo>
                  <a:lnTo>
                    <a:pt x="13944" y="1154"/>
                  </a:lnTo>
                  <a:lnTo>
                    <a:pt x="13944" y="1615"/>
                  </a:lnTo>
                  <a:lnTo>
                    <a:pt x="13595" y="2077"/>
                  </a:lnTo>
                  <a:lnTo>
                    <a:pt x="13595" y="2538"/>
                  </a:lnTo>
                  <a:lnTo>
                    <a:pt x="13595" y="2769"/>
                  </a:lnTo>
                  <a:lnTo>
                    <a:pt x="13595" y="3000"/>
                  </a:lnTo>
                  <a:lnTo>
                    <a:pt x="13595" y="3692"/>
                  </a:lnTo>
                  <a:lnTo>
                    <a:pt x="13944" y="3692"/>
                  </a:lnTo>
                  <a:lnTo>
                    <a:pt x="13944" y="3923"/>
                  </a:lnTo>
                  <a:lnTo>
                    <a:pt x="13944" y="4384"/>
                  </a:lnTo>
                  <a:lnTo>
                    <a:pt x="14990" y="4384"/>
                  </a:lnTo>
                  <a:lnTo>
                    <a:pt x="15338" y="4384"/>
                  </a:lnTo>
                  <a:lnTo>
                    <a:pt x="15338" y="4615"/>
                  </a:lnTo>
                  <a:lnTo>
                    <a:pt x="15687" y="4615"/>
                  </a:lnTo>
                  <a:lnTo>
                    <a:pt x="15687" y="4846"/>
                  </a:lnTo>
                  <a:lnTo>
                    <a:pt x="16384" y="5769"/>
                  </a:lnTo>
                  <a:lnTo>
                    <a:pt x="16384" y="6231"/>
                  </a:lnTo>
                  <a:lnTo>
                    <a:pt x="16384" y="6692"/>
                  </a:lnTo>
                  <a:lnTo>
                    <a:pt x="15687" y="7615"/>
                  </a:lnTo>
                  <a:lnTo>
                    <a:pt x="15338" y="8077"/>
                  </a:lnTo>
                  <a:lnTo>
                    <a:pt x="15338" y="8307"/>
                  </a:lnTo>
                  <a:lnTo>
                    <a:pt x="14990" y="8538"/>
                  </a:lnTo>
                  <a:lnTo>
                    <a:pt x="13944" y="9230"/>
                  </a:lnTo>
                  <a:lnTo>
                    <a:pt x="13944" y="9461"/>
                  </a:lnTo>
                  <a:lnTo>
                    <a:pt x="13944" y="9923"/>
                  </a:lnTo>
                  <a:lnTo>
                    <a:pt x="13595" y="9923"/>
                  </a:lnTo>
                  <a:lnTo>
                    <a:pt x="13595" y="10384"/>
                  </a:lnTo>
                  <a:lnTo>
                    <a:pt x="12898" y="11077"/>
                  </a:lnTo>
                  <a:lnTo>
                    <a:pt x="12898" y="11307"/>
                  </a:lnTo>
                  <a:lnTo>
                    <a:pt x="12201" y="12000"/>
                  </a:lnTo>
                  <a:lnTo>
                    <a:pt x="12201" y="12230"/>
                  </a:lnTo>
                  <a:lnTo>
                    <a:pt x="12201" y="12692"/>
                  </a:lnTo>
                  <a:lnTo>
                    <a:pt x="11504" y="12923"/>
                  </a:lnTo>
                  <a:lnTo>
                    <a:pt x="10806" y="14076"/>
                  </a:lnTo>
                  <a:lnTo>
                    <a:pt x="10109" y="14538"/>
                  </a:lnTo>
                  <a:lnTo>
                    <a:pt x="10109" y="14769"/>
                  </a:lnTo>
                  <a:lnTo>
                    <a:pt x="10109" y="14999"/>
                  </a:lnTo>
                  <a:lnTo>
                    <a:pt x="9761" y="14999"/>
                  </a:lnTo>
                  <a:lnTo>
                    <a:pt x="9412" y="15461"/>
                  </a:lnTo>
                  <a:lnTo>
                    <a:pt x="8715" y="15461"/>
                  </a:lnTo>
                  <a:lnTo>
                    <a:pt x="8366" y="15692"/>
                  </a:lnTo>
                  <a:lnTo>
                    <a:pt x="7321" y="15922"/>
                  </a:lnTo>
                  <a:lnTo>
                    <a:pt x="6972" y="15922"/>
                  </a:lnTo>
                  <a:lnTo>
                    <a:pt x="6623" y="15922"/>
                  </a:lnTo>
                  <a:lnTo>
                    <a:pt x="5926" y="15922"/>
                  </a:lnTo>
                  <a:lnTo>
                    <a:pt x="5578" y="15922"/>
                  </a:lnTo>
                  <a:lnTo>
                    <a:pt x="5229" y="16384"/>
                  </a:lnTo>
                  <a:lnTo>
                    <a:pt x="4183" y="15461"/>
                  </a:lnTo>
                  <a:lnTo>
                    <a:pt x="3137" y="14538"/>
                  </a:lnTo>
                  <a:lnTo>
                    <a:pt x="2789" y="12923"/>
                  </a:lnTo>
                  <a:lnTo>
                    <a:pt x="2789" y="11307"/>
                  </a:lnTo>
                  <a:lnTo>
                    <a:pt x="2789" y="9923"/>
                  </a:lnTo>
                  <a:lnTo>
                    <a:pt x="2440" y="9000"/>
                  </a:lnTo>
                  <a:lnTo>
                    <a:pt x="1743" y="8307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400">
                <a:latin typeface="Arial Narrow" panose="020B0606020202030204" pitchFamily="34" charset="0"/>
              </a:endParaRPr>
            </a:p>
          </p:txBody>
        </p:sp>
        <p:sp>
          <p:nvSpPr>
            <p:cNvPr id="16" name="Lesotho"/>
            <p:cNvSpPr>
              <a:spLocks/>
            </p:cNvSpPr>
            <p:nvPr/>
          </p:nvSpPr>
          <p:spPr bwMode="auto">
            <a:xfrm>
              <a:off x="1840656" y="2325410"/>
              <a:ext cx="114945" cy="105540"/>
            </a:xfrm>
            <a:custGeom>
              <a:avLst/>
              <a:gdLst>
                <a:gd name="T0" fmla="*/ 15895 w 16384"/>
                <a:gd name="T1" fmla="*/ 6342 h 16384"/>
                <a:gd name="T2" fmla="*/ 16384 w 16384"/>
                <a:gd name="T3" fmla="*/ 6078 h 16384"/>
                <a:gd name="T4" fmla="*/ 16384 w 16384"/>
                <a:gd name="T5" fmla="*/ 7135 h 16384"/>
                <a:gd name="T6" fmla="*/ 15406 w 16384"/>
                <a:gd name="T7" fmla="*/ 8456 h 16384"/>
                <a:gd name="T8" fmla="*/ 13939 w 16384"/>
                <a:gd name="T9" fmla="*/ 10570 h 16384"/>
                <a:gd name="T10" fmla="*/ 12960 w 16384"/>
                <a:gd name="T11" fmla="*/ 12156 h 16384"/>
                <a:gd name="T12" fmla="*/ 11738 w 16384"/>
                <a:gd name="T13" fmla="*/ 12684 h 16384"/>
                <a:gd name="T14" fmla="*/ 9781 w 16384"/>
                <a:gd name="T15" fmla="*/ 13477 h 16384"/>
                <a:gd name="T16" fmla="*/ 9537 w 16384"/>
                <a:gd name="T17" fmla="*/ 13477 h 16384"/>
                <a:gd name="T18" fmla="*/ 8070 w 16384"/>
                <a:gd name="T19" fmla="*/ 15327 h 16384"/>
                <a:gd name="T20" fmla="*/ 7092 w 16384"/>
                <a:gd name="T21" fmla="*/ 15855 h 16384"/>
                <a:gd name="T22" fmla="*/ 5624 w 16384"/>
                <a:gd name="T23" fmla="*/ 16384 h 16384"/>
                <a:gd name="T24" fmla="*/ 4157 w 16384"/>
                <a:gd name="T25" fmla="*/ 14798 h 16384"/>
                <a:gd name="T26" fmla="*/ 2934 w 16384"/>
                <a:gd name="T27" fmla="*/ 14270 h 16384"/>
                <a:gd name="T28" fmla="*/ 1712 w 16384"/>
                <a:gd name="T29" fmla="*/ 12420 h 16384"/>
                <a:gd name="T30" fmla="*/ 734 w 16384"/>
                <a:gd name="T31" fmla="*/ 11099 h 16384"/>
                <a:gd name="T32" fmla="*/ 0 w 16384"/>
                <a:gd name="T33" fmla="*/ 9249 h 16384"/>
                <a:gd name="T34" fmla="*/ 734 w 16384"/>
                <a:gd name="T35" fmla="*/ 7928 h 16384"/>
                <a:gd name="T36" fmla="*/ 1712 w 16384"/>
                <a:gd name="T37" fmla="*/ 6342 h 16384"/>
                <a:gd name="T38" fmla="*/ 3668 w 16384"/>
                <a:gd name="T39" fmla="*/ 3700 h 16384"/>
                <a:gd name="T40" fmla="*/ 5135 w 16384"/>
                <a:gd name="T41" fmla="*/ 2114 h 16384"/>
                <a:gd name="T42" fmla="*/ 6847 w 16384"/>
                <a:gd name="T43" fmla="*/ 1057 h 16384"/>
                <a:gd name="T44" fmla="*/ 8803 w 16384"/>
                <a:gd name="T45" fmla="*/ 529 h 16384"/>
                <a:gd name="T46" fmla="*/ 10760 w 16384"/>
                <a:gd name="T47" fmla="*/ 0 h 16384"/>
                <a:gd name="T48" fmla="*/ 11982 w 16384"/>
                <a:gd name="T49" fmla="*/ 793 h 16384"/>
                <a:gd name="T50" fmla="*/ 13450 w 16384"/>
                <a:gd name="T51" fmla="*/ 2114 h 16384"/>
                <a:gd name="T52" fmla="*/ 14428 w 16384"/>
                <a:gd name="T53" fmla="*/ 3964 h 16384"/>
                <a:gd name="T54" fmla="*/ 15650 w 16384"/>
                <a:gd name="T55" fmla="*/ 5285 h 16384"/>
                <a:gd name="T56" fmla="*/ 15650 w 16384"/>
                <a:gd name="T57" fmla="*/ 5814 h 16384"/>
                <a:gd name="T58" fmla="*/ 15895 w 16384"/>
                <a:gd name="T59" fmla="*/ 6342 h 16384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6384"/>
                <a:gd name="T91" fmla="*/ 0 h 16384"/>
                <a:gd name="T92" fmla="*/ 16384 w 16384"/>
                <a:gd name="T93" fmla="*/ 16384 h 16384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6384" h="16384">
                  <a:moveTo>
                    <a:pt x="15895" y="6342"/>
                  </a:moveTo>
                  <a:lnTo>
                    <a:pt x="16384" y="6078"/>
                  </a:lnTo>
                  <a:lnTo>
                    <a:pt x="16384" y="7135"/>
                  </a:lnTo>
                  <a:lnTo>
                    <a:pt x="15406" y="8456"/>
                  </a:lnTo>
                  <a:lnTo>
                    <a:pt x="13939" y="10570"/>
                  </a:lnTo>
                  <a:lnTo>
                    <a:pt x="12960" y="12156"/>
                  </a:lnTo>
                  <a:lnTo>
                    <a:pt x="11738" y="12684"/>
                  </a:lnTo>
                  <a:lnTo>
                    <a:pt x="9781" y="13477"/>
                  </a:lnTo>
                  <a:lnTo>
                    <a:pt x="9537" y="13477"/>
                  </a:lnTo>
                  <a:lnTo>
                    <a:pt x="8070" y="15327"/>
                  </a:lnTo>
                  <a:lnTo>
                    <a:pt x="7092" y="15855"/>
                  </a:lnTo>
                  <a:lnTo>
                    <a:pt x="5624" y="16384"/>
                  </a:lnTo>
                  <a:lnTo>
                    <a:pt x="4157" y="14798"/>
                  </a:lnTo>
                  <a:lnTo>
                    <a:pt x="2934" y="14270"/>
                  </a:lnTo>
                  <a:lnTo>
                    <a:pt x="1712" y="12420"/>
                  </a:lnTo>
                  <a:lnTo>
                    <a:pt x="734" y="11099"/>
                  </a:lnTo>
                  <a:lnTo>
                    <a:pt x="0" y="9249"/>
                  </a:lnTo>
                  <a:lnTo>
                    <a:pt x="734" y="7928"/>
                  </a:lnTo>
                  <a:lnTo>
                    <a:pt x="1712" y="6342"/>
                  </a:lnTo>
                  <a:lnTo>
                    <a:pt x="3668" y="3700"/>
                  </a:lnTo>
                  <a:lnTo>
                    <a:pt x="5135" y="2114"/>
                  </a:lnTo>
                  <a:lnTo>
                    <a:pt x="6847" y="1057"/>
                  </a:lnTo>
                  <a:lnTo>
                    <a:pt x="8803" y="529"/>
                  </a:lnTo>
                  <a:lnTo>
                    <a:pt x="10760" y="0"/>
                  </a:lnTo>
                  <a:lnTo>
                    <a:pt x="11982" y="793"/>
                  </a:lnTo>
                  <a:lnTo>
                    <a:pt x="13450" y="2114"/>
                  </a:lnTo>
                  <a:lnTo>
                    <a:pt x="14428" y="3964"/>
                  </a:lnTo>
                  <a:lnTo>
                    <a:pt x="15650" y="5285"/>
                  </a:lnTo>
                  <a:lnTo>
                    <a:pt x="15650" y="5814"/>
                  </a:lnTo>
                  <a:lnTo>
                    <a:pt x="15895" y="6342"/>
                  </a:lnTo>
                  <a:close/>
                </a:path>
              </a:pathLst>
            </a:custGeom>
            <a:solidFill>
              <a:srgbClr val="CC99FF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400">
                <a:latin typeface="Arial Narrow" panose="020B0606020202030204" pitchFamily="34" charset="0"/>
              </a:endParaRPr>
            </a:p>
          </p:txBody>
        </p:sp>
        <p:sp>
          <p:nvSpPr>
            <p:cNvPr id="17" name="Madagascar"/>
            <p:cNvSpPr>
              <a:spLocks/>
            </p:cNvSpPr>
            <p:nvPr/>
          </p:nvSpPr>
          <p:spPr bwMode="auto">
            <a:xfrm>
              <a:off x="2499314" y="1501378"/>
              <a:ext cx="171561" cy="618687"/>
            </a:xfrm>
            <a:custGeom>
              <a:avLst/>
              <a:gdLst>
                <a:gd name="T0" fmla="*/ 2813 w 16384"/>
                <a:gd name="T1" fmla="*/ 5000 h 16384"/>
                <a:gd name="T2" fmla="*/ 3806 w 16384"/>
                <a:gd name="T3" fmla="*/ 5000 h 16384"/>
                <a:gd name="T4" fmla="*/ 4303 w 16384"/>
                <a:gd name="T5" fmla="*/ 4808 h 16384"/>
                <a:gd name="T6" fmla="*/ 4882 w 16384"/>
                <a:gd name="T7" fmla="*/ 4808 h 16384"/>
                <a:gd name="T8" fmla="*/ 5296 w 16384"/>
                <a:gd name="T9" fmla="*/ 4538 h 16384"/>
                <a:gd name="T10" fmla="*/ 6289 w 16384"/>
                <a:gd name="T11" fmla="*/ 4461 h 16384"/>
                <a:gd name="T12" fmla="*/ 7116 w 16384"/>
                <a:gd name="T13" fmla="*/ 4846 h 16384"/>
                <a:gd name="T14" fmla="*/ 7530 w 16384"/>
                <a:gd name="T15" fmla="*/ 4692 h 16384"/>
                <a:gd name="T16" fmla="*/ 7613 w 16384"/>
                <a:gd name="T17" fmla="*/ 4038 h 16384"/>
                <a:gd name="T18" fmla="*/ 8440 w 16384"/>
                <a:gd name="T19" fmla="*/ 4077 h 16384"/>
                <a:gd name="T20" fmla="*/ 9102 w 16384"/>
                <a:gd name="T21" fmla="*/ 4154 h 16384"/>
                <a:gd name="T22" fmla="*/ 8937 w 16384"/>
                <a:gd name="T23" fmla="*/ 3615 h 16384"/>
                <a:gd name="T24" fmla="*/ 9516 w 16384"/>
                <a:gd name="T25" fmla="*/ 3154 h 16384"/>
                <a:gd name="T26" fmla="*/ 9764 w 16384"/>
                <a:gd name="T27" fmla="*/ 3384 h 16384"/>
                <a:gd name="T28" fmla="*/ 10757 w 16384"/>
                <a:gd name="T29" fmla="*/ 3115 h 16384"/>
                <a:gd name="T30" fmla="*/ 10095 w 16384"/>
                <a:gd name="T31" fmla="*/ 2808 h 16384"/>
                <a:gd name="T32" fmla="*/ 10757 w 16384"/>
                <a:gd name="T33" fmla="*/ 2538 h 16384"/>
                <a:gd name="T34" fmla="*/ 10509 w 16384"/>
                <a:gd name="T35" fmla="*/ 1846 h 16384"/>
                <a:gd name="T36" fmla="*/ 11254 w 16384"/>
                <a:gd name="T37" fmla="*/ 2038 h 16384"/>
                <a:gd name="T38" fmla="*/ 11750 w 16384"/>
                <a:gd name="T39" fmla="*/ 1615 h 16384"/>
                <a:gd name="T40" fmla="*/ 12495 w 16384"/>
                <a:gd name="T41" fmla="*/ 1385 h 16384"/>
                <a:gd name="T42" fmla="*/ 12826 w 16384"/>
                <a:gd name="T43" fmla="*/ 500 h 16384"/>
                <a:gd name="T44" fmla="*/ 13157 w 16384"/>
                <a:gd name="T45" fmla="*/ 77 h 16384"/>
                <a:gd name="T46" fmla="*/ 14233 w 16384"/>
                <a:gd name="T47" fmla="*/ 500 h 16384"/>
                <a:gd name="T48" fmla="*/ 15226 w 16384"/>
                <a:gd name="T49" fmla="*/ 1308 h 16384"/>
                <a:gd name="T50" fmla="*/ 15722 w 16384"/>
                <a:gd name="T51" fmla="*/ 2346 h 16384"/>
                <a:gd name="T52" fmla="*/ 16053 w 16384"/>
                <a:gd name="T53" fmla="*/ 3384 h 16384"/>
                <a:gd name="T54" fmla="*/ 16384 w 16384"/>
                <a:gd name="T55" fmla="*/ 4346 h 16384"/>
                <a:gd name="T56" fmla="*/ 15557 w 16384"/>
                <a:gd name="T57" fmla="*/ 4346 h 16384"/>
                <a:gd name="T58" fmla="*/ 14812 w 16384"/>
                <a:gd name="T59" fmla="*/ 4538 h 16384"/>
                <a:gd name="T60" fmla="*/ 15143 w 16384"/>
                <a:gd name="T61" fmla="*/ 5538 h 16384"/>
                <a:gd name="T62" fmla="*/ 14398 w 16384"/>
                <a:gd name="T63" fmla="*/ 6231 h 16384"/>
                <a:gd name="T64" fmla="*/ 14150 w 16384"/>
                <a:gd name="T65" fmla="*/ 7307 h 16384"/>
                <a:gd name="T66" fmla="*/ 13736 w 16384"/>
                <a:gd name="T67" fmla="*/ 8346 h 16384"/>
                <a:gd name="T68" fmla="*/ 13405 w 16384"/>
                <a:gd name="T69" fmla="*/ 8846 h 16384"/>
                <a:gd name="T70" fmla="*/ 12826 w 16384"/>
                <a:gd name="T71" fmla="*/ 9615 h 16384"/>
                <a:gd name="T72" fmla="*/ 12164 w 16384"/>
                <a:gd name="T73" fmla="*/ 10538 h 16384"/>
                <a:gd name="T74" fmla="*/ 11585 w 16384"/>
                <a:gd name="T75" fmla="*/ 11846 h 16384"/>
                <a:gd name="T76" fmla="*/ 10840 w 16384"/>
                <a:gd name="T77" fmla="*/ 13000 h 16384"/>
                <a:gd name="T78" fmla="*/ 10426 w 16384"/>
                <a:gd name="T79" fmla="*/ 13884 h 16384"/>
                <a:gd name="T80" fmla="*/ 9764 w 16384"/>
                <a:gd name="T81" fmla="*/ 14846 h 16384"/>
                <a:gd name="T82" fmla="*/ 9102 w 16384"/>
                <a:gd name="T83" fmla="*/ 15576 h 16384"/>
                <a:gd name="T84" fmla="*/ 7861 w 16384"/>
                <a:gd name="T85" fmla="*/ 15769 h 16384"/>
                <a:gd name="T86" fmla="*/ 5792 w 16384"/>
                <a:gd name="T87" fmla="*/ 16153 h 16384"/>
                <a:gd name="T88" fmla="*/ 4137 w 16384"/>
                <a:gd name="T89" fmla="*/ 16192 h 16384"/>
                <a:gd name="T90" fmla="*/ 2565 w 16384"/>
                <a:gd name="T91" fmla="*/ 15769 h 16384"/>
                <a:gd name="T92" fmla="*/ 1489 w 16384"/>
                <a:gd name="T93" fmla="*/ 15153 h 16384"/>
                <a:gd name="T94" fmla="*/ 993 w 16384"/>
                <a:gd name="T95" fmla="*/ 14192 h 16384"/>
                <a:gd name="T96" fmla="*/ 827 w 16384"/>
                <a:gd name="T97" fmla="*/ 13423 h 16384"/>
                <a:gd name="T98" fmla="*/ 0 w 16384"/>
                <a:gd name="T99" fmla="*/ 12653 h 16384"/>
                <a:gd name="T100" fmla="*/ 165 w 16384"/>
                <a:gd name="T101" fmla="*/ 11884 h 16384"/>
                <a:gd name="T102" fmla="*/ 579 w 16384"/>
                <a:gd name="T103" fmla="*/ 11423 h 16384"/>
                <a:gd name="T104" fmla="*/ 1324 w 16384"/>
                <a:gd name="T105" fmla="*/ 11000 h 16384"/>
                <a:gd name="T106" fmla="*/ 2317 w 16384"/>
                <a:gd name="T107" fmla="*/ 10000 h 16384"/>
                <a:gd name="T108" fmla="*/ 2813 w 16384"/>
                <a:gd name="T109" fmla="*/ 9307 h 16384"/>
                <a:gd name="T110" fmla="*/ 2482 w 16384"/>
                <a:gd name="T111" fmla="*/ 8692 h 16384"/>
                <a:gd name="T112" fmla="*/ 1903 w 16384"/>
                <a:gd name="T113" fmla="*/ 7692 h 16384"/>
                <a:gd name="T114" fmla="*/ 1572 w 16384"/>
                <a:gd name="T115" fmla="*/ 6846 h 16384"/>
                <a:gd name="T116" fmla="*/ 1986 w 16384"/>
                <a:gd name="T117" fmla="*/ 6231 h 16384"/>
                <a:gd name="T118" fmla="*/ 2565 w 16384"/>
                <a:gd name="T119" fmla="*/ 5307 h 1638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6384"/>
                <a:gd name="T181" fmla="*/ 0 h 16384"/>
                <a:gd name="T182" fmla="*/ 16384 w 16384"/>
                <a:gd name="T183" fmla="*/ 16384 h 16384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6384" h="16384">
                  <a:moveTo>
                    <a:pt x="2565" y="5154"/>
                  </a:moveTo>
                  <a:lnTo>
                    <a:pt x="2648" y="5000"/>
                  </a:lnTo>
                  <a:lnTo>
                    <a:pt x="2813" y="5000"/>
                  </a:lnTo>
                  <a:lnTo>
                    <a:pt x="2896" y="5000"/>
                  </a:lnTo>
                  <a:lnTo>
                    <a:pt x="2979" y="5077"/>
                  </a:lnTo>
                  <a:lnTo>
                    <a:pt x="3806" y="5000"/>
                  </a:lnTo>
                  <a:lnTo>
                    <a:pt x="3889" y="4961"/>
                  </a:lnTo>
                  <a:lnTo>
                    <a:pt x="4137" y="4846"/>
                  </a:lnTo>
                  <a:lnTo>
                    <a:pt x="4303" y="4808"/>
                  </a:lnTo>
                  <a:lnTo>
                    <a:pt x="4468" y="4923"/>
                  </a:lnTo>
                  <a:lnTo>
                    <a:pt x="4634" y="4961"/>
                  </a:lnTo>
                  <a:lnTo>
                    <a:pt x="4882" y="4808"/>
                  </a:lnTo>
                  <a:lnTo>
                    <a:pt x="5130" y="4846"/>
                  </a:lnTo>
                  <a:lnTo>
                    <a:pt x="5296" y="4692"/>
                  </a:lnTo>
                  <a:lnTo>
                    <a:pt x="5296" y="4538"/>
                  </a:lnTo>
                  <a:lnTo>
                    <a:pt x="5792" y="4500"/>
                  </a:lnTo>
                  <a:lnTo>
                    <a:pt x="5958" y="4615"/>
                  </a:lnTo>
                  <a:lnTo>
                    <a:pt x="6289" y="4461"/>
                  </a:lnTo>
                  <a:lnTo>
                    <a:pt x="6537" y="4500"/>
                  </a:lnTo>
                  <a:lnTo>
                    <a:pt x="6785" y="4692"/>
                  </a:lnTo>
                  <a:lnTo>
                    <a:pt x="7116" y="4846"/>
                  </a:lnTo>
                  <a:lnTo>
                    <a:pt x="7447" y="4923"/>
                  </a:lnTo>
                  <a:lnTo>
                    <a:pt x="7613" y="4923"/>
                  </a:lnTo>
                  <a:lnTo>
                    <a:pt x="7530" y="4692"/>
                  </a:lnTo>
                  <a:lnTo>
                    <a:pt x="7116" y="4500"/>
                  </a:lnTo>
                  <a:lnTo>
                    <a:pt x="7199" y="4308"/>
                  </a:lnTo>
                  <a:lnTo>
                    <a:pt x="7613" y="4038"/>
                  </a:lnTo>
                  <a:lnTo>
                    <a:pt x="8109" y="3884"/>
                  </a:lnTo>
                  <a:lnTo>
                    <a:pt x="8440" y="3923"/>
                  </a:lnTo>
                  <a:lnTo>
                    <a:pt x="8440" y="4077"/>
                  </a:lnTo>
                  <a:lnTo>
                    <a:pt x="8523" y="4231"/>
                  </a:lnTo>
                  <a:lnTo>
                    <a:pt x="8854" y="4231"/>
                  </a:lnTo>
                  <a:lnTo>
                    <a:pt x="9102" y="4154"/>
                  </a:lnTo>
                  <a:lnTo>
                    <a:pt x="8937" y="4000"/>
                  </a:lnTo>
                  <a:lnTo>
                    <a:pt x="8606" y="3731"/>
                  </a:lnTo>
                  <a:lnTo>
                    <a:pt x="8937" y="3615"/>
                  </a:lnTo>
                  <a:lnTo>
                    <a:pt x="9268" y="3384"/>
                  </a:lnTo>
                  <a:lnTo>
                    <a:pt x="9185" y="3308"/>
                  </a:lnTo>
                  <a:lnTo>
                    <a:pt x="9516" y="3154"/>
                  </a:lnTo>
                  <a:lnTo>
                    <a:pt x="9599" y="3308"/>
                  </a:lnTo>
                  <a:lnTo>
                    <a:pt x="9516" y="3577"/>
                  </a:lnTo>
                  <a:lnTo>
                    <a:pt x="9764" y="3384"/>
                  </a:lnTo>
                  <a:lnTo>
                    <a:pt x="10178" y="3115"/>
                  </a:lnTo>
                  <a:lnTo>
                    <a:pt x="10509" y="3154"/>
                  </a:lnTo>
                  <a:lnTo>
                    <a:pt x="10757" y="3115"/>
                  </a:lnTo>
                  <a:lnTo>
                    <a:pt x="10592" y="3000"/>
                  </a:lnTo>
                  <a:lnTo>
                    <a:pt x="10261" y="2961"/>
                  </a:lnTo>
                  <a:lnTo>
                    <a:pt x="10095" y="2808"/>
                  </a:lnTo>
                  <a:lnTo>
                    <a:pt x="10178" y="2654"/>
                  </a:lnTo>
                  <a:lnTo>
                    <a:pt x="10509" y="2385"/>
                  </a:lnTo>
                  <a:lnTo>
                    <a:pt x="10757" y="2538"/>
                  </a:lnTo>
                  <a:lnTo>
                    <a:pt x="10757" y="2231"/>
                  </a:lnTo>
                  <a:lnTo>
                    <a:pt x="10592" y="2077"/>
                  </a:lnTo>
                  <a:lnTo>
                    <a:pt x="10509" y="1846"/>
                  </a:lnTo>
                  <a:lnTo>
                    <a:pt x="10592" y="1731"/>
                  </a:lnTo>
                  <a:lnTo>
                    <a:pt x="11088" y="1769"/>
                  </a:lnTo>
                  <a:lnTo>
                    <a:pt x="11254" y="2038"/>
                  </a:lnTo>
                  <a:lnTo>
                    <a:pt x="11502" y="1846"/>
                  </a:lnTo>
                  <a:lnTo>
                    <a:pt x="11585" y="1731"/>
                  </a:lnTo>
                  <a:lnTo>
                    <a:pt x="11750" y="1615"/>
                  </a:lnTo>
                  <a:lnTo>
                    <a:pt x="11833" y="1385"/>
                  </a:lnTo>
                  <a:lnTo>
                    <a:pt x="12164" y="1538"/>
                  </a:lnTo>
                  <a:lnTo>
                    <a:pt x="12495" y="1385"/>
                  </a:lnTo>
                  <a:lnTo>
                    <a:pt x="12743" y="1000"/>
                  </a:lnTo>
                  <a:lnTo>
                    <a:pt x="12826" y="692"/>
                  </a:lnTo>
                  <a:lnTo>
                    <a:pt x="12826" y="500"/>
                  </a:lnTo>
                  <a:lnTo>
                    <a:pt x="12495" y="308"/>
                  </a:lnTo>
                  <a:lnTo>
                    <a:pt x="12743" y="346"/>
                  </a:lnTo>
                  <a:lnTo>
                    <a:pt x="13157" y="77"/>
                  </a:lnTo>
                  <a:lnTo>
                    <a:pt x="13405" y="0"/>
                  </a:lnTo>
                  <a:lnTo>
                    <a:pt x="13902" y="192"/>
                  </a:lnTo>
                  <a:lnTo>
                    <a:pt x="14233" y="500"/>
                  </a:lnTo>
                  <a:lnTo>
                    <a:pt x="14812" y="692"/>
                  </a:lnTo>
                  <a:lnTo>
                    <a:pt x="15060" y="1000"/>
                  </a:lnTo>
                  <a:lnTo>
                    <a:pt x="15226" y="1308"/>
                  </a:lnTo>
                  <a:lnTo>
                    <a:pt x="15226" y="1577"/>
                  </a:lnTo>
                  <a:lnTo>
                    <a:pt x="15557" y="1923"/>
                  </a:lnTo>
                  <a:lnTo>
                    <a:pt x="15722" y="2346"/>
                  </a:lnTo>
                  <a:lnTo>
                    <a:pt x="15805" y="2654"/>
                  </a:lnTo>
                  <a:lnTo>
                    <a:pt x="15888" y="3000"/>
                  </a:lnTo>
                  <a:lnTo>
                    <a:pt x="16053" y="3384"/>
                  </a:lnTo>
                  <a:lnTo>
                    <a:pt x="16384" y="3692"/>
                  </a:lnTo>
                  <a:lnTo>
                    <a:pt x="16384" y="4038"/>
                  </a:lnTo>
                  <a:lnTo>
                    <a:pt x="16384" y="4346"/>
                  </a:lnTo>
                  <a:lnTo>
                    <a:pt x="16136" y="4654"/>
                  </a:lnTo>
                  <a:lnTo>
                    <a:pt x="15805" y="4654"/>
                  </a:lnTo>
                  <a:lnTo>
                    <a:pt x="15557" y="4346"/>
                  </a:lnTo>
                  <a:lnTo>
                    <a:pt x="15391" y="4038"/>
                  </a:lnTo>
                  <a:lnTo>
                    <a:pt x="14895" y="4077"/>
                  </a:lnTo>
                  <a:lnTo>
                    <a:pt x="14812" y="4538"/>
                  </a:lnTo>
                  <a:lnTo>
                    <a:pt x="14812" y="4923"/>
                  </a:lnTo>
                  <a:lnTo>
                    <a:pt x="15143" y="5154"/>
                  </a:lnTo>
                  <a:lnTo>
                    <a:pt x="15143" y="5538"/>
                  </a:lnTo>
                  <a:lnTo>
                    <a:pt x="14895" y="5769"/>
                  </a:lnTo>
                  <a:lnTo>
                    <a:pt x="14729" y="5923"/>
                  </a:lnTo>
                  <a:lnTo>
                    <a:pt x="14398" y="6231"/>
                  </a:lnTo>
                  <a:lnTo>
                    <a:pt x="14233" y="6615"/>
                  </a:lnTo>
                  <a:lnTo>
                    <a:pt x="14233" y="6923"/>
                  </a:lnTo>
                  <a:lnTo>
                    <a:pt x="14150" y="7307"/>
                  </a:lnTo>
                  <a:lnTo>
                    <a:pt x="14067" y="7692"/>
                  </a:lnTo>
                  <a:lnTo>
                    <a:pt x="13902" y="8038"/>
                  </a:lnTo>
                  <a:lnTo>
                    <a:pt x="13736" y="8346"/>
                  </a:lnTo>
                  <a:lnTo>
                    <a:pt x="13488" y="8654"/>
                  </a:lnTo>
                  <a:lnTo>
                    <a:pt x="13405" y="8654"/>
                  </a:lnTo>
                  <a:lnTo>
                    <a:pt x="13405" y="8846"/>
                  </a:lnTo>
                  <a:lnTo>
                    <a:pt x="13157" y="9077"/>
                  </a:lnTo>
                  <a:lnTo>
                    <a:pt x="13074" y="9384"/>
                  </a:lnTo>
                  <a:lnTo>
                    <a:pt x="12826" y="9615"/>
                  </a:lnTo>
                  <a:lnTo>
                    <a:pt x="12743" y="10000"/>
                  </a:lnTo>
                  <a:lnTo>
                    <a:pt x="12495" y="10192"/>
                  </a:lnTo>
                  <a:lnTo>
                    <a:pt x="12164" y="10538"/>
                  </a:lnTo>
                  <a:lnTo>
                    <a:pt x="12081" y="11077"/>
                  </a:lnTo>
                  <a:lnTo>
                    <a:pt x="11833" y="11384"/>
                  </a:lnTo>
                  <a:lnTo>
                    <a:pt x="11585" y="11846"/>
                  </a:lnTo>
                  <a:lnTo>
                    <a:pt x="11254" y="12192"/>
                  </a:lnTo>
                  <a:lnTo>
                    <a:pt x="10923" y="12653"/>
                  </a:lnTo>
                  <a:lnTo>
                    <a:pt x="10840" y="13000"/>
                  </a:lnTo>
                  <a:lnTo>
                    <a:pt x="10757" y="13230"/>
                  </a:lnTo>
                  <a:lnTo>
                    <a:pt x="10592" y="13576"/>
                  </a:lnTo>
                  <a:lnTo>
                    <a:pt x="10426" y="13884"/>
                  </a:lnTo>
                  <a:lnTo>
                    <a:pt x="10261" y="14230"/>
                  </a:lnTo>
                  <a:lnTo>
                    <a:pt x="10095" y="14538"/>
                  </a:lnTo>
                  <a:lnTo>
                    <a:pt x="9764" y="14846"/>
                  </a:lnTo>
                  <a:lnTo>
                    <a:pt x="9516" y="15153"/>
                  </a:lnTo>
                  <a:lnTo>
                    <a:pt x="9185" y="15422"/>
                  </a:lnTo>
                  <a:lnTo>
                    <a:pt x="9102" y="15576"/>
                  </a:lnTo>
                  <a:lnTo>
                    <a:pt x="8606" y="15730"/>
                  </a:lnTo>
                  <a:lnTo>
                    <a:pt x="8192" y="15846"/>
                  </a:lnTo>
                  <a:lnTo>
                    <a:pt x="7861" y="15769"/>
                  </a:lnTo>
                  <a:lnTo>
                    <a:pt x="7199" y="15884"/>
                  </a:lnTo>
                  <a:lnTo>
                    <a:pt x="6537" y="15922"/>
                  </a:lnTo>
                  <a:lnTo>
                    <a:pt x="5792" y="16153"/>
                  </a:lnTo>
                  <a:lnTo>
                    <a:pt x="5130" y="16346"/>
                  </a:lnTo>
                  <a:lnTo>
                    <a:pt x="4551" y="16384"/>
                  </a:lnTo>
                  <a:lnTo>
                    <a:pt x="4137" y="16192"/>
                  </a:lnTo>
                  <a:lnTo>
                    <a:pt x="3806" y="16076"/>
                  </a:lnTo>
                  <a:lnTo>
                    <a:pt x="3144" y="15922"/>
                  </a:lnTo>
                  <a:lnTo>
                    <a:pt x="2565" y="15769"/>
                  </a:lnTo>
                  <a:lnTo>
                    <a:pt x="1986" y="15576"/>
                  </a:lnTo>
                  <a:lnTo>
                    <a:pt x="1655" y="15384"/>
                  </a:lnTo>
                  <a:lnTo>
                    <a:pt x="1489" y="15153"/>
                  </a:lnTo>
                  <a:lnTo>
                    <a:pt x="1158" y="14846"/>
                  </a:lnTo>
                  <a:lnTo>
                    <a:pt x="993" y="14461"/>
                  </a:lnTo>
                  <a:lnTo>
                    <a:pt x="993" y="14192"/>
                  </a:lnTo>
                  <a:lnTo>
                    <a:pt x="1241" y="13999"/>
                  </a:lnTo>
                  <a:lnTo>
                    <a:pt x="993" y="13692"/>
                  </a:lnTo>
                  <a:lnTo>
                    <a:pt x="827" y="13423"/>
                  </a:lnTo>
                  <a:lnTo>
                    <a:pt x="331" y="13269"/>
                  </a:lnTo>
                  <a:lnTo>
                    <a:pt x="0" y="12923"/>
                  </a:lnTo>
                  <a:lnTo>
                    <a:pt x="0" y="12653"/>
                  </a:lnTo>
                  <a:lnTo>
                    <a:pt x="0" y="12384"/>
                  </a:lnTo>
                  <a:lnTo>
                    <a:pt x="0" y="12038"/>
                  </a:lnTo>
                  <a:lnTo>
                    <a:pt x="165" y="11884"/>
                  </a:lnTo>
                  <a:lnTo>
                    <a:pt x="248" y="11769"/>
                  </a:lnTo>
                  <a:lnTo>
                    <a:pt x="496" y="11576"/>
                  </a:lnTo>
                  <a:lnTo>
                    <a:pt x="579" y="11423"/>
                  </a:lnTo>
                  <a:lnTo>
                    <a:pt x="910" y="11269"/>
                  </a:lnTo>
                  <a:lnTo>
                    <a:pt x="1241" y="11230"/>
                  </a:lnTo>
                  <a:lnTo>
                    <a:pt x="1324" y="11000"/>
                  </a:lnTo>
                  <a:lnTo>
                    <a:pt x="1572" y="10653"/>
                  </a:lnTo>
                  <a:lnTo>
                    <a:pt x="1903" y="10307"/>
                  </a:lnTo>
                  <a:lnTo>
                    <a:pt x="2317" y="10000"/>
                  </a:lnTo>
                  <a:lnTo>
                    <a:pt x="2648" y="9730"/>
                  </a:lnTo>
                  <a:lnTo>
                    <a:pt x="2896" y="9538"/>
                  </a:lnTo>
                  <a:lnTo>
                    <a:pt x="2813" y="9307"/>
                  </a:lnTo>
                  <a:lnTo>
                    <a:pt x="2979" y="9230"/>
                  </a:lnTo>
                  <a:lnTo>
                    <a:pt x="2813" y="9000"/>
                  </a:lnTo>
                  <a:lnTo>
                    <a:pt x="2482" y="8692"/>
                  </a:lnTo>
                  <a:lnTo>
                    <a:pt x="2234" y="8307"/>
                  </a:lnTo>
                  <a:lnTo>
                    <a:pt x="2151" y="8000"/>
                  </a:lnTo>
                  <a:lnTo>
                    <a:pt x="1903" y="7692"/>
                  </a:lnTo>
                  <a:lnTo>
                    <a:pt x="1903" y="7384"/>
                  </a:lnTo>
                  <a:lnTo>
                    <a:pt x="1903" y="7077"/>
                  </a:lnTo>
                  <a:lnTo>
                    <a:pt x="1572" y="6846"/>
                  </a:lnTo>
                  <a:lnTo>
                    <a:pt x="1489" y="6692"/>
                  </a:lnTo>
                  <a:lnTo>
                    <a:pt x="1572" y="6538"/>
                  </a:lnTo>
                  <a:lnTo>
                    <a:pt x="1986" y="6231"/>
                  </a:lnTo>
                  <a:lnTo>
                    <a:pt x="2317" y="5769"/>
                  </a:lnTo>
                  <a:lnTo>
                    <a:pt x="2565" y="5538"/>
                  </a:lnTo>
                  <a:lnTo>
                    <a:pt x="2565" y="5307"/>
                  </a:lnTo>
                  <a:lnTo>
                    <a:pt x="2565" y="5154"/>
                  </a:lnTo>
                  <a:close/>
                </a:path>
              </a:pathLst>
            </a:custGeom>
            <a:solidFill>
              <a:srgbClr val="3366FF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400">
                <a:latin typeface="Arial Narrow" panose="020B0606020202030204" pitchFamily="34" charset="0"/>
              </a:endParaRPr>
            </a:p>
          </p:txBody>
        </p:sp>
        <p:sp>
          <p:nvSpPr>
            <p:cNvPr id="18" name="Malawi"/>
            <p:cNvSpPr>
              <a:spLocks/>
            </p:cNvSpPr>
            <p:nvPr/>
          </p:nvSpPr>
          <p:spPr bwMode="auto">
            <a:xfrm>
              <a:off x="2140886" y="1279100"/>
              <a:ext cx="152688" cy="427623"/>
            </a:xfrm>
            <a:custGeom>
              <a:avLst/>
              <a:gdLst>
                <a:gd name="T0" fmla="*/ 2945 w 16384"/>
                <a:gd name="T1" fmla="*/ 10224 h 16384"/>
                <a:gd name="T2" fmla="*/ 4050 w 16384"/>
                <a:gd name="T3" fmla="*/ 10879 h 16384"/>
                <a:gd name="T4" fmla="*/ 5891 w 16384"/>
                <a:gd name="T5" fmla="*/ 11010 h 16384"/>
                <a:gd name="T6" fmla="*/ 7732 w 16384"/>
                <a:gd name="T7" fmla="*/ 10879 h 16384"/>
                <a:gd name="T8" fmla="*/ 9204 w 16384"/>
                <a:gd name="T9" fmla="*/ 11338 h 16384"/>
                <a:gd name="T10" fmla="*/ 9573 w 16384"/>
                <a:gd name="T11" fmla="*/ 12583 h 16384"/>
                <a:gd name="T12" fmla="*/ 8836 w 16384"/>
                <a:gd name="T13" fmla="*/ 13369 h 16384"/>
                <a:gd name="T14" fmla="*/ 8100 w 16384"/>
                <a:gd name="T15" fmla="*/ 13959 h 16384"/>
                <a:gd name="T16" fmla="*/ 8836 w 16384"/>
                <a:gd name="T17" fmla="*/ 14680 h 16384"/>
                <a:gd name="T18" fmla="*/ 10493 w 16384"/>
                <a:gd name="T19" fmla="*/ 15270 h 16384"/>
                <a:gd name="T20" fmla="*/ 11966 w 16384"/>
                <a:gd name="T21" fmla="*/ 15794 h 16384"/>
                <a:gd name="T22" fmla="*/ 12518 w 16384"/>
                <a:gd name="T23" fmla="*/ 16384 h 16384"/>
                <a:gd name="T24" fmla="*/ 13439 w 16384"/>
                <a:gd name="T25" fmla="*/ 15729 h 16384"/>
                <a:gd name="T26" fmla="*/ 12886 w 16384"/>
                <a:gd name="T27" fmla="*/ 15008 h 16384"/>
                <a:gd name="T28" fmla="*/ 14175 w 16384"/>
                <a:gd name="T29" fmla="*/ 14483 h 16384"/>
                <a:gd name="T30" fmla="*/ 15832 w 16384"/>
                <a:gd name="T31" fmla="*/ 14025 h 16384"/>
                <a:gd name="T32" fmla="*/ 16200 w 16384"/>
                <a:gd name="T33" fmla="*/ 13107 h 16384"/>
                <a:gd name="T34" fmla="*/ 15832 w 16384"/>
                <a:gd name="T35" fmla="*/ 12321 h 16384"/>
                <a:gd name="T36" fmla="*/ 16200 w 16384"/>
                <a:gd name="T37" fmla="*/ 11403 h 16384"/>
                <a:gd name="T38" fmla="*/ 14911 w 16384"/>
                <a:gd name="T39" fmla="*/ 10748 h 16384"/>
                <a:gd name="T40" fmla="*/ 13623 w 16384"/>
                <a:gd name="T41" fmla="*/ 10093 h 16384"/>
                <a:gd name="T42" fmla="*/ 12518 w 16384"/>
                <a:gd name="T43" fmla="*/ 9503 h 16384"/>
                <a:gd name="T44" fmla="*/ 11045 w 16384"/>
                <a:gd name="T45" fmla="*/ 8978 h 16384"/>
                <a:gd name="T46" fmla="*/ 10677 w 16384"/>
                <a:gd name="T47" fmla="*/ 9306 h 16384"/>
                <a:gd name="T48" fmla="*/ 11966 w 16384"/>
                <a:gd name="T49" fmla="*/ 9830 h 16384"/>
                <a:gd name="T50" fmla="*/ 12702 w 16384"/>
                <a:gd name="T51" fmla="*/ 10617 h 16384"/>
                <a:gd name="T52" fmla="*/ 11414 w 16384"/>
                <a:gd name="T53" fmla="*/ 10355 h 16384"/>
                <a:gd name="T54" fmla="*/ 10309 w 16384"/>
                <a:gd name="T55" fmla="*/ 10355 h 16384"/>
                <a:gd name="T56" fmla="*/ 9020 w 16384"/>
                <a:gd name="T57" fmla="*/ 10027 h 16384"/>
                <a:gd name="T58" fmla="*/ 9204 w 16384"/>
                <a:gd name="T59" fmla="*/ 9306 h 16384"/>
                <a:gd name="T60" fmla="*/ 8100 w 16384"/>
                <a:gd name="T61" fmla="*/ 8454 h 16384"/>
                <a:gd name="T62" fmla="*/ 7732 w 16384"/>
                <a:gd name="T63" fmla="*/ 7864 h 16384"/>
                <a:gd name="T64" fmla="*/ 6995 w 16384"/>
                <a:gd name="T65" fmla="*/ 6947 h 16384"/>
                <a:gd name="T66" fmla="*/ 6075 w 16384"/>
                <a:gd name="T67" fmla="*/ 6291 h 16384"/>
                <a:gd name="T68" fmla="*/ 6811 w 16384"/>
                <a:gd name="T69" fmla="*/ 5571 h 16384"/>
                <a:gd name="T70" fmla="*/ 7548 w 16384"/>
                <a:gd name="T71" fmla="*/ 4850 h 16384"/>
                <a:gd name="T72" fmla="*/ 7548 w 16384"/>
                <a:gd name="T73" fmla="*/ 4063 h 16384"/>
                <a:gd name="T74" fmla="*/ 7364 w 16384"/>
                <a:gd name="T75" fmla="*/ 3211 h 16384"/>
                <a:gd name="T76" fmla="*/ 7364 w 16384"/>
                <a:gd name="T77" fmla="*/ 2359 h 16384"/>
                <a:gd name="T78" fmla="*/ 6259 w 16384"/>
                <a:gd name="T79" fmla="*/ 1704 h 16384"/>
                <a:gd name="T80" fmla="*/ 5523 w 16384"/>
                <a:gd name="T81" fmla="*/ 918 h 16384"/>
                <a:gd name="T82" fmla="*/ 6259 w 16384"/>
                <a:gd name="T83" fmla="*/ 328 h 16384"/>
                <a:gd name="T84" fmla="*/ 4602 w 16384"/>
                <a:gd name="T85" fmla="*/ 328 h 16384"/>
                <a:gd name="T86" fmla="*/ 2945 w 16384"/>
                <a:gd name="T87" fmla="*/ 131 h 16384"/>
                <a:gd name="T88" fmla="*/ 1473 w 16384"/>
                <a:gd name="T89" fmla="*/ 0 h 16384"/>
                <a:gd name="T90" fmla="*/ 1473 w 16384"/>
                <a:gd name="T91" fmla="*/ 524 h 16384"/>
                <a:gd name="T92" fmla="*/ 2945 w 16384"/>
                <a:gd name="T93" fmla="*/ 918 h 16384"/>
                <a:gd name="T94" fmla="*/ 3682 w 16384"/>
                <a:gd name="T95" fmla="*/ 1638 h 16384"/>
                <a:gd name="T96" fmla="*/ 4602 w 16384"/>
                <a:gd name="T97" fmla="*/ 2490 h 16384"/>
                <a:gd name="T98" fmla="*/ 3130 w 16384"/>
                <a:gd name="T99" fmla="*/ 3211 h 16384"/>
                <a:gd name="T100" fmla="*/ 2577 w 16384"/>
                <a:gd name="T101" fmla="*/ 4325 h 16384"/>
                <a:gd name="T102" fmla="*/ 2945 w 16384"/>
                <a:gd name="T103" fmla="*/ 5112 h 16384"/>
                <a:gd name="T104" fmla="*/ 2945 w 16384"/>
                <a:gd name="T105" fmla="*/ 6160 h 16384"/>
                <a:gd name="T106" fmla="*/ 3682 w 16384"/>
                <a:gd name="T107" fmla="*/ 6685 h 16384"/>
                <a:gd name="T108" fmla="*/ 1657 w 16384"/>
                <a:gd name="T109" fmla="*/ 6947 h 16384"/>
                <a:gd name="T110" fmla="*/ 1105 w 16384"/>
                <a:gd name="T111" fmla="*/ 7864 h 16384"/>
                <a:gd name="T112" fmla="*/ 184 w 16384"/>
                <a:gd name="T113" fmla="*/ 8978 h 16384"/>
                <a:gd name="T114" fmla="*/ 736 w 16384"/>
                <a:gd name="T115" fmla="*/ 9568 h 16384"/>
                <a:gd name="T116" fmla="*/ 1841 w 16384"/>
                <a:gd name="T117" fmla="*/ 9830 h 1638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6384"/>
                <a:gd name="T178" fmla="*/ 0 h 16384"/>
                <a:gd name="T179" fmla="*/ 16384 w 16384"/>
                <a:gd name="T180" fmla="*/ 16384 h 1638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6384" h="16384">
                  <a:moveTo>
                    <a:pt x="1841" y="9961"/>
                  </a:moveTo>
                  <a:lnTo>
                    <a:pt x="2209" y="9961"/>
                  </a:lnTo>
                  <a:lnTo>
                    <a:pt x="2209" y="10027"/>
                  </a:lnTo>
                  <a:lnTo>
                    <a:pt x="2393" y="10027"/>
                  </a:lnTo>
                  <a:lnTo>
                    <a:pt x="2577" y="10093"/>
                  </a:lnTo>
                  <a:lnTo>
                    <a:pt x="2577" y="10224"/>
                  </a:lnTo>
                  <a:lnTo>
                    <a:pt x="2945" y="10224"/>
                  </a:lnTo>
                  <a:lnTo>
                    <a:pt x="2945" y="10289"/>
                  </a:lnTo>
                  <a:lnTo>
                    <a:pt x="2945" y="10355"/>
                  </a:lnTo>
                  <a:lnTo>
                    <a:pt x="3314" y="10617"/>
                  </a:lnTo>
                  <a:lnTo>
                    <a:pt x="3314" y="10748"/>
                  </a:lnTo>
                  <a:lnTo>
                    <a:pt x="3682" y="10813"/>
                  </a:lnTo>
                  <a:lnTo>
                    <a:pt x="3866" y="10813"/>
                  </a:lnTo>
                  <a:lnTo>
                    <a:pt x="4050" y="10879"/>
                  </a:lnTo>
                  <a:lnTo>
                    <a:pt x="4418" y="11076"/>
                  </a:lnTo>
                  <a:lnTo>
                    <a:pt x="4602" y="11076"/>
                  </a:lnTo>
                  <a:lnTo>
                    <a:pt x="4786" y="11076"/>
                  </a:lnTo>
                  <a:lnTo>
                    <a:pt x="5155" y="11076"/>
                  </a:lnTo>
                  <a:lnTo>
                    <a:pt x="5339" y="11010"/>
                  </a:lnTo>
                  <a:lnTo>
                    <a:pt x="5523" y="11010"/>
                  </a:lnTo>
                  <a:lnTo>
                    <a:pt x="5891" y="11010"/>
                  </a:lnTo>
                  <a:lnTo>
                    <a:pt x="6075" y="11010"/>
                  </a:lnTo>
                  <a:lnTo>
                    <a:pt x="6259" y="11010"/>
                  </a:lnTo>
                  <a:lnTo>
                    <a:pt x="6811" y="10879"/>
                  </a:lnTo>
                  <a:lnTo>
                    <a:pt x="6995" y="10879"/>
                  </a:lnTo>
                  <a:lnTo>
                    <a:pt x="7364" y="10879"/>
                  </a:lnTo>
                  <a:lnTo>
                    <a:pt x="7548" y="10879"/>
                  </a:lnTo>
                  <a:lnTo>
                    <a:pt x="7732" y="10879"/>
                  </a:lnTo>
                  <a:lnTo>
                    <a:pt x="8100" y="10813"/>
                  </a:lnTo>
                  <a:lnTo>
                    <a:pt x="8284" y="10813"/>
                  </a:lnTo>
                  <a:lnTo>
                    <a:pt x="8468" y="10813"/>
                  </a:lnTo>
                  <a:lnTo>
                    <a:pt x="8468" y="10879"/>
                  </a:lnTo>
                  <a:lnTo>
                    <a:pt x="9020" y="11076"/>
                  </a:lnTo>
                  <a:lnTo>
                    <a:pt x="9020" y="11272"/>
                  </a:lnTo>
                  <a:lnTo>
                    <a:pt x="9204" y="11338"/>
                  </a:lnTo>
                  <a:lnTo>
                    <a:pt x="9204" y="11403"/>
                  </a:lnTo>
                  <a:lnTo>
                    <a:pt x="9204" y="11600"/>
                  </a:lnTo>
                  <a:lnTo>
                    <a:pt x="9573" y="11862"/>
                  </a:lnTo>
                  <a:lnTo>
                    <a:pt x="9573" y="12059"/>
                  </a:lnTo>
                  <a:lnTo>
                    <a:pt x="9573" y="12190"/>
                  </a:lnTo>
                  <a:lnTo>
                    <a:pt x="9573" y="12321"/>
                  </a:lnTo>
                  <a:lnTo>
                    <a:pt x="9573" y="12583"/>
                  </a:lnTo>
                  <a:lnTo>
                    <a:pt x="9573" y="12648"/>
                  </a:lnTo>
                  <a:lnTo>
                    <a:pt x="9573" y="12714"/>
                  </a:lnTo>
                  <a:lnTo>
                    <a:pt x="9204" y="12845"/>
                  </a:lnTo>
                  <a:lnTo>
                    <a:pt x="8836" y="13107"/>
                  </a:lnTo>
                  <a:lnTo>
                    <a:pt x="8836" y="13173"/>
                  </a:lnTo>
                  <a:lnTo>
                    <a:pt x="8836" y="13238"/>
                  </a:lnTo>
                  <a:lnTo>
                    <a:pt x="8836" y="13369"/>
                  </a:lnTo>
                  <a:lnTo>
                    <a:pt x="8836" y="13435"/>
                  </a:lnTo>
                  <a:lnTo>
                    <a:pt x="8468" y="13435"/>
                  </a:lnTo>
                  <a:lnTo>
                    <a:pt x="8468" y="13500"/>
                  </a:lnTo>
                  <a:lnTo>
                    <a:pt x="8284" y="13500"/>
                  </a:lnTo>
                  <a:lnTo>
                    <a:pt x="8284" y="13631"/>
                  </a:lnTo>
                  <a:lnTo>
                    <a:pt x="8100" y="13894"/>
                  </a:lnTo>
                  <a:lnTo>
                    <a:pt x="8100" y="13959"/>
                  </a:lnTo>
                  <a:lnTo>
                    <a:pt x="8100" y="14025"/>
                  </a:lnTo>
                  <a:lnTo>
                    <a:pt x="8284" y="14025"/>
                  </a:lnTo>
                  <a:lnTo>
                    <a:pt x="8468" y="14287"/>
                  </a:lnTo>
                  <a:lnTo>
                    <a:pt x="8468" y="14418"/>
                  </a:lnTo>
                  <a:lnTo>
                    <a:pt x="8468" y="14483"/>
                  </a:lnTo>
                  <a:lnTo>
                    <a:pt x="8836" y="14549"/>
                  </a:lnTo>
                  <a:lnTo>
                    <a:pt x="8836" y="14680"/>
                  </a:lnTo>
                  <a:lnTo>
                    <a:pt x="9020" y="14811"/>
                  </a:lnTo>
                  <a:lnTo>
                    <a:pt x="9204" y="14811"/>
                  </a:lnTo>
                  <a:lnTo>
                    <a:pt x="9573" y="14811"/>
                  </a:lnTo>
                  <a:lnTo>
                    <a:pt x="9573" y="14942"/>
                  </a:lnTo>
                  <a:lnTo>
                    <a:pt x="9757" y="15008"/>
                  </a:lnTo>
                  <a:lnTo>
                    <a:pt x="10309" y="15270"/>
                  </a:lnTo>
                  <a:lnTo>
                    <a:pt x="10493" y="15270"/>
                  </a:lnTo>
                  <a:lnTo>
                    <a:pt x="10493" y="15335"/>
                  </a:lnTo>
                  <a:lnTo>
                    <a:pt x="10677" y="15466"/>
                  </a:lnTo>
                  <a:lnTo>
                    <a:pt x="11045" y="15598"/>
                  </a:lnTo>
                  <a:lnTo>
                    <a:pt x="11414" y="15729"/>
                  </a:lnTo>
                  <a:lnTo>
                    <a:pt x="11782" y="15729"/>
                  </a:lnTo>
                  <a:lnTo>
                    <a:pt x="11966" y="15729"/>
                  </a:lnTo>
                  <a:lnTo>
                    <a:pt x="11966" y="15794"/>
                  </a:lnTo>
                  <a:lnTo>
                    <a:pt x="12518" y="15991"/>
                  </a:lnTo>
                  <a:lnTo>
                    <a:pt x="12518" y="16056"/>
                  </a:lnTo>
                  <a:lnTo>
                    <a:pt x="12150" y="16122"/>
                  </a:lnTo>
                  <a:lnTo>
                    <a:pt x="11966" y="16318"/>
                  </a:lnTo>
                  <a:lnTo>
                    <a:pt x="11966" y="16384"/>
                  </a:lnTo>
                  <a:lnTo>
                    <a:pt x="12150" y="16384"/>
                  </a:lnTo>
                  <a:lnTo>
                    <a:pt x="12518" y="16384"/>
                  </a:lnTo>
                  <a:lnTo>
                    <a:pt x="12886" y="16384"/>
                  </a:lnTo>
                  <a:lnTo>
                    <a:pt x="13254" y="16384"/>
                  </a:lnTo>
                  <a:lnTo>
                    <a:pt x="13439" y="16318"/>
                  </a:lnTo>
                  <a:lnTo>
                    <a:pt x="13254" y="16122"/>
                  </a:lnTo>
                  <a:lnTo>
                    <a:pt x="13254" y="15991"/>
                  </a:lnTo>
                  <a:lnTo>
                    <a:pt x="13254" y="15860"/>
                  </a:lnTo>
                  <a:lnTo>
                    <a:pt x="13439" y="15729"/>
                  </a:lnTo>
                  <a:lnTo>
                    <a:pt x="13254" y="15598"/>
                  </a:lnTo>
                  <a:lnTo>
                    <a:pt x="13254" y="15532"/>
                  </a:lnTo>
                  <a:lnTo>
                    <a:pt x="12886" y="15532"/>
                  </a:lnTo>
                  <a:lnTo>
                    <a:pt x="12702" y="15466"/>
                  </a:lnTo>
                  <a:lnTo>
                    <a:pt x="12702" y="15204"/>
                  </a:lnTo>
                  <a:lnTo>
                    <a:pt x="12886" y="15073"/>
                  </a:lnTo>
                  <a:lnTo>
                    <a:pt x="12886" y="15008"/>
                  </a:lnTo>
                  <a:lnTo>
                    <a:pt x="13254" y="14942"/>
                  </a:lnTo>
                  <a:lnTo>
                    <a:pt x="12886" y="14811"/>
                  </a:lnTo>
                  <a:lnTo>
                    <a:pt x="13254" y="14746"/>
                  </a:lnTo>
                  <a:lnTo>
                    <a:pt x="13254" y="14680"/>
                  </a:lnTo>
                  <a:lnTo>
                    <a:pt x="13439" y="14549"/>
                  </a:lnTo>
                  <a:lnTo>
                    <a:pt x="13623" y="14549"/>
                  </a:lnTo>
                  <a:lnTo>
                    <a:pt x="14175" y="14483"/>
                  </a:lnTo>
                  <a:lnTo>
                    <a:pt x="14359" y="14418"/>
                  </a:lnTo>
                  <a:lnTo>
                    <a:pt x="14911" y="14418"/>
                  </a:lnTo>
                  <a:lnTo>
                    <a:pt x="14911" y="14287"/>
                  </a:lnTo>
                  <a:lnTo>
                    <a:pt x="15648" y="14221"/>
                  </a:lnTo>
                  <a:lnTo>
                    <a:pt x="15648" y="14156"/>
                  </a:lnTo>
                  <a:lnTo>
                    <a:pt x="15648" y="14025"/>
                  </a:lnTo>
                  <a:lnTo>
                    <a:pt x="15832" y="14025"/>
                  </a:lnTo>
                  <a:lnTo>
                    <a:pt x="15832" y="13959"/>
                  </a:lnTo>
                  <a:lnTo>
                    <a:pt x="15832" y="13697"/>
                  </a:lnTo>
                  <a:lnTo>
                    <a:pt x="15832" y="13631"/>
                  </a:lnTo>
                  <a:lnTo>
                    <a:pt x="15832" y="13435"/>
                  </a:lnTo>
                  <a:lnTo>
                    <a:pt x="15832" y="13369"/>
                  </a:lnTo>
                  <a:lnTo>
                    <a:pt x="15832" y="13238"/>
                  </a:lnTo>
                  <a:lnTo>
                    <a:pt x="16200" y="13107"/>
                  </a:lnTo>
                  <a:lnTo>
                    <a:pt x="16200" y="12976"/>
                  </a:lnTo>
                  <a:lnTo>
                    <a:pt x="16384" y="12911"/>
                  </a:lnTo>
                  <a:lnTo>
                    <a:pt x="16200" y="12911"/>
                  </a:lnTo>
                  <a:lnTo>
                    <a:pt x="16200" y="12845"/>
                  </a:lnTo>
                  <a:lnTo>
                    <a:pt x="15832" y="12452"/>
                  </a:lnTo>
                  <a:lnTo>
                    <a:pt x="15832" y="12386"/>
                  </a:lnTo>
                  <a:lnTo>
                    <a:pt x="15832" y="12321"/>
                  </a:lnTo>
                  <a:lnTo>
                    <a:pt x="16200" y="12190"/>
                  </a:lnTo>
                  <a:lnTo>
                    <a:pt x="16200" y="12059"/>
                  </a:lnTo>
                  <a:lnTo>
                    <a:pt x="16384" y="11862"/>
                  </a:lnTo>
                  <a:lnTo>
                    <a:pt x="16384" y="11796"/>
                  </a:lnTo>
                  <a:lnTo>
                    <a:pt x="16384" y="11665"/>
                  </a:lnTo>
                  <a:lnTo>
                    <a:pt x="16200" y="11534"/>
                  </a:lnTo>
                  <a:lnTo>
                    <a:pt x="16200" y="11403"/>
                  </a:lnTo>
                  <a:lnTo>
                    <a:pt x="16200" y="11338"/>
                  </a:lnTo>
                  <a:lnTo>
                    <a:pt x="16200" y="11272"/>
                  </a:lnTo>
                  <a:lnTo>
                    <a:pt x="15832" y="11272"/>
                  </a:lnTo>
                  <a:lnTo>
                    <a:pt x="15648" y="11010"/>
                  </a:lnTo>
                  <a:lnTo>
                    <a:pt x="15464" y="10879"/>
                  </a:lnTo>
                  <a:lnTo>
                    <a:pt x="15095" y="10813"/>
                  </a:lnTo>
                  <a:lnTo>
                    <a:pt x="14911" y="10748"/>
                  </a:lnTo>
                  <a:lnTo>
                    <a:pt x="14911" y="10617"/>
                  </a:lnTo>
                  <a:lnTo>
                    <a:pt x="14727" y="10617"/>
                  </a:lnTo>
                  <a:lnTo>
                    <a:pt x="14359" y="10551"/>
                  </a:lnTo>
                  <a:lnTo>
                    <a:pt x="14175" y="10355"/>
                  </a:lnTo>
                  <a:lnTo>
                    <a:pt x="14175" y="10289"/>
                  </a:lnTo>
                  <a:lnTo>
                    <a:pt x="13991" y="10224"/>
                  </a:lnTo>
                  <a:lnTo>
                    <a:pt x="13623" y="10093"/>
                  </a:lnTo>
                  <a:lnTo>
                    <a:pt x="13439" y="10027"/>
                  </a:lnTo>
                  <a:lnTo>
                    <a:pt x="13254" y="9961"/>
                  </a:lnTo>
                  <a:lnTo>
                    <a:pt x="13254" y="9830"/>
                  </a:lnTo>
                  <a:lnTo>
                    <a:pt x="12886" y="9765"/>
                  </a:lnTo>
                  <a:lnTo>
                    <a:pt x="12702" y="9699"/>
                  </a:lnTo>
                  <a:lnTo>
                    <a:pt x="12518" y="9568"/>
                  </a:lnTo>
                  <a:lnTo>
                    <a:pt x="12518" y="9503"/>
                  </a:lnTo>
                  <a:lnTo>
                    <a:pt x="12150" y="9437"/>
                  </a:lnTo>
                  <a:lnTo>
                    <a:pt x="11966" y="9437"/>
                  </a:lnTo>
                  <a:lnTo>
                    <a:pt x="11782" y="9241"/>
                  </a:lnTo>
                  <a:lnTo>
                    <a:pt x="11414" y="9241"/>
                  </a:lnTo>
                  <a:lnTo>
                    <a:pt x="11414" y="9175"/>
                  </a:lnTo>
                  <a:lnTo>
                    <a:pt x="11229" y="8978"/>
                  </a:lnTo>
                  <a:lnTo>
                    <a:pt x="11045" y="8978"/>
                  </a:lnTo>
                  <a:lnTo>
                    <a:pt x="11045" y="8913"/>
                  </a:lnTo>
                  <a:lnTo>
                    <a:pt x="10677" y="8782"/>
                  </a:lnTo>
                  <a:lnTo>
                    <a:pt x="10677" y="8913"/>
                  </a:lnTo>
                  <a:lnTo>
                    <a:pt x="10677" y="9044"/>
                  </a:lnTo>
                  <a:lnTo>
                    <a:pt x="10677" y="9175"/>
                  </a:lnTo>
                  <a:lnTo>
                    <a:pt x="10677" y="9241"/>
                  </a:lnTo>
                  <a:lnTo>
                    <a:pt x="10677" y="9306"/>
                  </a:lnTo>
                  <a:lnTo>
                    <a:pt x="11045" y="9437"/>
                  </a:lnTo>
                  <a:lnTo>
                    <a:pt x="11229" y="9437"/>
                  </a:lnTo>
                  <a:lnTo>
                    <a:pt x="11414" y="9437"/>
                  </a:lnTo>
                  <a:lnTo>
                    <a:pt x="11414" y="9503"/>
                  </a:lnTo>
                  <a:lnTo>
                    <a:pt x="11782" y="9568"/>
                  </a:lnTo>
                  <a:lnTo>
                    <a:pt x="11966" y="9699"/>
                  </a:lnTo>
                  <a:lnTo>
                    <a:pt x="11966" y="9830"/>
                  </a:lnTo>
                  <a:lnTo>
                    <a:pt x="12150" y="9961"/>
                  </a:lnTo>
                  <a:lnTo>
                    <a:pt x="12150" y="10027"/>
                  </a:lnTo>
                  <a:lnTo>
                    <a:pt x="12150" y="10093"/>
                  </a:lnTo>
                  <a:lnTo>
                    <a:pt x="12518" y="10224"/>
                  </a:lnTo>
                  <a:lnTo>
                    <a:pt x="12518" y="10486"/>
                  </a:lnTo>
                  <a:lnTo>
                    <a:pt x="12702" y="10486"/>
                  </a:lnTo>
                  <a:lnTo>
                    <a:pt x="12702" y="10617"/>
                  </a:lnTo>
                  <a:lnTo>
                    <a:pt x="12702" y="10748"/>
                  </a:lnTo>
                  <a:lnTo>
                    <a:pt x="12518" y="10748"/>
                  </a:lnTo>
                  <a:lnTo>
                    <a:pt x="12150" y="10748"/>
                  </a:lnTo>
                  <a:lnTo>
                    <a:pt x="11966" y="10617"/>
                  </a:lnTo>
                  <a:lnTo>
                    <a:pt x="11966" y="10551"/>
                  </a:lnTo>
                  <a:lnTo>
                    <a:pt x="11782" y="10355"/>
                  </a:lnTo>
                  <a:lnTo>
                    <a:pt x="11414" y="10355"/>
                  </a:lnTo>
                  <a:lnTo>
                    <a:pt x="11229" y="10289"/>
                  </a:lnTo>
                  <a:lnTo>
                    <a:pt x="11045" y="10093"/>
                  </a:lnTo>
                  <a:lnTo>
                    <a:pt x="11045" y="10027"/>
                  </a:lnTo>
                  <a:lnTo>
                    <a:pt x="10677" y="10027"/>
                  </a:lnTo>
                  <a:lnTo>
                    <a:pt x="10493" y="10289"/>
                  </a:lnTo>
                  <a:lnTo>
                    <a:pt x="10493" y="10355"/>
                  </a:lnTo>
                  <a:lnTo>
                    <a:pt x="10309" y="10355"/>
                  </a:lnTo>
                  <a:lnTo>
                    <a:pt x="9941" y="10486"/>
                  </a:lnTo>
                  <a:lnTo>
                    <a:pt x="9573" y="10355"/>
                  </a:lnTo>
                  <a:lnTo>
                    <a:pt x="9204" y="10355"/>
                  </a:lnTo>
                  <a:lnTo>
                    <a:pt x="9204" y="10289"/>
                  </a:lnTo>
                  <a:lnTo>
                    <a:pt x="9204" y="10224"/>
                  </a:lnTo>
                  <a:lnTo>
                    <a:pt x="9020" y="10224"/>
                  </a:lnTo>
                  <a:lnTo>
                    <a:pt x="9020" y="10027"/>
                  </a:lnTo>
                  <a:lnTo>
                    <a:pt x="9020" y="9961"/>
                  </a:lnTo>
                  <a:lnTo>
                    <a:pt x="9020" y="9830"/>
                  </a:lnTo>
                  <a:lnTo>
                    <a:pt x="9020" y="9765"/>
                  </a:lnTo>
                  <a:lnTo>
                    <a:pt x="9204" y="9699"/>
                  </a:lnTo>
                  <a:lnTo>
                    <a:pt x="9204" y="9503"/>
                  </a:lnTo>
                  <a:lnTo>
                    <a:pt x="9204" y="9437"/>
                  </a:lnTo>
                  <a:lnTo>
                    <a:pt x="9204" y="9306"/>
                  </a:lnTo>
                  <a:lnTo>
                    <a:pt x="9020" y="9241"/>
                  </a:lnTo>
                  <a:lnTo>
                    <a:pt x="8468" y="9044"/>
                  </a:lnTo>
                  <a:lnTo>
                    <a:pt x="8284" y="8978"/>
                  </a:lnTo>
                  <a:lnTo>
                    <a:pt x="8284" y="8913"/>
                  </a:lnTo>
                  <a:lnTo>
                    <a:pt x="8284" y="8716"/>
                  </a:lnTo>
                  <a:lnTo>
                    <a:pt x="8100" y="8520"/>
                  </a:lnTo>
                  <a:lnTo>
                    <a:pt x="8100" y="8454"/>
                  </a:lnTo>
                  <a:lnTo>
                    <a:pt x="8100" y="8389"/>
                  </a:lnTo>
                  <a:lnTo>
                    <a:pt x="8100" y="8258"/>
                  </a:lnTo>
                  <a:lnTo>
                    <a:pt x="8100" y="8192"/>
                  </a:lnTo>
                  <a:lnTo>
                    <a:pt x="8100" y="7995"/>
                  </a:lnTo>
                  <a:lnTo>
                    <a:pt x="7732" y="7995"/>
                  </a:lnTo>
                  <a:lnTo>
                    <a:pt x="7732" y="7930"/>
                  </a:lnTo>
                  <a:lnTo>
                    <a:pt x="7732" y="7864"/>
                  </a:lnTo>
                  <a:lnTo>
                    <a:pt x="7732" y="7733"/>
                  </a:lnTo>
                  <a:lnTo>
                    <a:pt x="7548" y="7602"/>
                  </a:lnTo>
                  <a:lnTo>
                    <a:pt x="7548" y="7471"/>
                  </a:lnTo>
                  <a:lnTo>
                    <a:pt x="7548" y="7406"/>
                  </a:lnTo>
                  <a:lnTo>
                    <a:pt x="7364" y="7209"/>
                  </a:lnTo>
                  <a:lnTo>
                    <a:pt x="7364" y="7143"/>
                  </a:lnTo>
                  <a:lnTo>
                    <a:pt x="6995" y="6947"/>
                  </a:lnTo>
                  <a:lnTo>
                    <a:pt x="6995" y="6881"/>
                  </a:lnTo>
                  <a:lnTo>
                    <a:pt x="6811" y="6816"/>
                  </a:lnTo>
                  <a:lnTo>
                    <a:pt x="6811" y="6685"/>
                  </a:lnTo>
                  <a:lnTo>
                    <a:pt x="6627" y="6619"/>
                  </a:lnTo>
                  <a:lnTo>
                    <a:pt x="6259" y="6423"/>
                  </a:lnTo>
                  <a:lnTo>
                    <a:pt x="6259" y="6357"/>
                  </a:lnTo>
                  <a:lnTo>
                    <a:pt x="6075" y="6291"/>
                  </a:lnTo>
                  <a:lnTo>
                    <a:pt x="6075" y="6160"/>
                  </a:lnTo>
                  <a:lnTo>
                    <a:pt x="6075" y="6095"/>
                  </a:lnTo>
                  <a:lnTo>
                    <a:pt x="6259" y="5898"/>
                  </a:lnTo>
                  <a:lnTo>
                    <a:pt x="6259" y="5833"/>
                  </a:lnTo>
                  <a:lnTo>
                    <a:pt x="6627" y="5767"/>
                  </a:lnTo>
                  <a:lnTo>
                    <a:pt x="6627" y="5636"/>
                  </a:lnTo>
                  <a:lnTo>
                    <a:pt x="6811" y="5571"/>
                  </a:lnTo>
                  <a:lnTo>
                    <a:pt x="6811" y="5505"/>
                  </a:lnTo>
                  <a:lnTo>
                    <a:pt x="6995" y="5374"/>
                  </a:lnTo>
                  <a:lnTo>
                    <a:pt x="7364" y="5374"/>
                  </a:lnTo>
                  <a:lnTo>
                    <a:pt x="7364" y="5308"/>
                  </a:lnTo>
                  <a:lnTo>
                    <a:pt x="7364" y="5243"/>
                  </a:lnTo>
                  <a:lnTo>
                    <a:pt x="7548" y="4981"/>
                  </a:lnTo>
                  <a:lnTo>
                    <a:pt x="7548" y="4850"/>
                  </a:lnTo>
                  <a:lnTo>
                    <a:pt x="7548" y="4784"/>
                  </a:lnTo>
                  <a:lnTo>
                    <a:pt x="7548" y="4719"/>
                  </a:lnTo>
                  <a:lnTo>
                    <a:pt x="7548" y="4456"/>
                  </a:lnTo>
                  <a:lnTo>
                    <a:pt x="7548" y="4325"/>
                  </a:lnTo>
                  <a:lnTo>
                    <a:pt x="7548" y="4260"/>
                  </a:lnTo>
                  <a:lnTo>
                    <a:pt x="7548" y="4194"/>
                  </a:lnTo>
                  <a:lnTo>
                    <a:pt x="7548" y="4063"/>
                  </a:lnTo>
                  <a:lnTo>
                    <a:pt x="7364" y="3932"/>
                  </a:lnTo>
                  <a:lnTo>
                    <a:pt x="7364" y="3801"/>
                  </a:lnTo>
                  <a:lnTo>
                    <a:pt x="7364" y="3736"/>
                  </a:lnTo>
                  <a:lnTo>
                    <a:pt x="7364" y="3670"/>
                  </a:lnTo>
                  <a:lnTo>
                    <a:pt x="7364" y="3539"/>
                  </a:lnTo>
                  <a:lnTo>
                    <a:pt x="7364" y="3277"/>
                  </a:lnTo>
                  <a:lnTo>
                    <a:pt x="7364" y="3211"/>
                  </a:lnTo>
                  <a:lnTo>
                    <a:pt x="7364" y="3146"/>
                  </a:lnTo>
                  <a:lnTo>
                    <a:pt x="7364" y="3015"/>
                  </a:lnTo>
                  <a:lnTo>
                    <a:pt x="7364" y="2884"/>
                  </a:lnTo>
                  <a:lnTo>
                    <a:pt x="6995" y="2687"/>
                  </a:lnTo>
                  <a:lnTo>
                    <a:pt x="6995" y="2621"/>
                  </a:lnTo>
                  <a:lnTo>
                    <a:pt x="7364" y="2425"/>
                  </a:lnTo>
                  <a:lnTo>
                    <a:pt x="7364" y="2359"/>
                  </a:lnTo>
                  <a:lnTo>
                    <a:pt x="7548" y="2228"/>
                  </a:lnTo>
                  <a:lnTo>
                    <a:pt x="7548" y="2163"/>
                  </a:lnTo>
                  <a:lnTo>
                    <a:pt x="7364" y="2097"/>
                  </a:lnTo>
                  <a:lnTo>
                    <a:pt x="6995" y="1966"/>
                  </a:lnTo>
                  <a:lnTo>
                    <a:pt x="6995" y="1901"/>
                  </a:lnTo>
                  <a:lnTo>
                    <a:pt x="6627" y="1835"/>
                  </a:lnTo>
                  <a:lnTo>
                    <a:pt x="6259" y="1704"/>
                  </a:lnTo>
                  <a:lnTo>
                    <a:pt x="6075" y="1638"/>
                  </a:lnTo>
                  <a:lnTo>
                    <a:pt x="6075" y="1573"/>
                  </a:lnTo>
                  <a:lnTo>
                    <a:pt x="5891" y="1376"/>
                  </a:lnTo>
                  <a:lnTo>
                    <a:pt x="5891" y="1311"/>
                  </a:lnTo>
                  <a:lnTo>
                    <a:pt x="5523" y="1180"/>
                  </a:lnTo>
                  <a:lnTo>
                    <a:pt x="5523" y="1114"/>
                  </a:lnTo>
                  <a:lnTo>
                    <a:pt x="5523" y="918"/>
                  </a:lnTo>
                  <a:lnTo>
                    <a:pt x="5523" y="852"/>
                  </a:lnTo>
                  <a:lnTo>
                    <a:pt x="5523" y="786"/>
                  </a:lnTo>
                  <a:lnTo>
                    <a:pt x="5523" y="655"/>
                  </a:lnTo>
                  <a:lnTo>
                    <a:pt x="5891" y="590"/>
                  </a:lnTo>
                  <a:lnTo>
                    <a:pt x="5891" y="524"/>
                  </a:lnTo>
                  <a:lnTo>
                    <a:pt x="6075" y="393"/>
                  </a:lnTo>
                  <a:lnTo>
                    <a:pt x="6259" y="328"/>
                  </a:lnTo>
                  <a:lnTo>
                    <a:pt x="6075" y="524"/>
                  </a:lnTo>
                  <a:lnTo>
                    <a:pt x="5891" y="524"/>
                  </a:lnTo>
                  <a:lnTo>
                    <a:pt x="5523" y="393"/>
                  </a:lnTo>
                  <a:lnTo>
                    <a:pt x="5339" y="328"/>
                  </a:lnTo>
                  <a:lnTo>
                    <a:pt x="5155" y="328"/>
                  </a:lnTo>
                  <a:lnTo>
                    <a:pt x="4786" y="328"/>
                  </a:lnTo>
                  <a:lnTo>
                    <a:pt x="4602" y="328"/>
                  </a:lnTo>
                  <a:lnTo>
                    <a:pt x="4418" y="328"/>
                  </a:lnTo>
                  <a:lnTo>
                    <a:pt x="4050" y="393"/>
                  </a:lnTo>
                  <a:lnTo>
                    <a:pt x="3682" y="393"/>
                  </a:lnTo>
                  <a:lnTo>
                    <a:pt x="3314" y="393"/>
                  </a:lnTo>
                  <a:lnTo>
                    <a:pt x="3314" y="328"/>
                  </a:lnTo>
                  <a:lnTo>
                    <a:pt x="3130" y="131"/>
                  </a:lnTo>
                  <a:lnTo>
                    <a:pt x="2945" y="131"/>
                  </a:lnTo>
                  <a:lnTo>
                    <a:pt x="2577" y="131"/>
                  </a:lnTo>
                  <a:lnTo>
                    <a:pt x="2393" y="131"/>
                  </a:lnTo>
                  <a:lnTo>
                    <a:pt x="2209" y="131"/>
                  </a:lnTo>
                  <a:lnTo>
                    <a:pt x="1841" y="131"/>
                  </a:lnTo>
                  <a:lnTo>
                    <a:pt x="1657" y="131"/>
                  </a:lnTo>
                  <a:lnTo>
                    <a:pt x="1657" y="66"/>
                  </a:lnTo>
                  <a:lnTo>
                    <a:pt x="1473" y="0"/>
                  </a:lnTo>
                  <a:lnTo>
                    <a:pt x="1105" y="0"/>
                  </a:lnTo>
                  <a:lnTo>
                    <a:pt x="920" y="0"/>
                  </a:lnTo>
                  <a:lnTo>
                    <a:pt x="920" y="131"/>
                  </a:lnTo>
                  <a:lnTo>
                    <a:pt x="920" y="262"/>
                  </a:lnTo>
                  <a:lnTo>
                    <a:pt x="1105" y="262"/>
                  </a:lnTo>
                  <a:lnTo>
                    <a:pt x="1105" y="524"/>
                  </a:lnTo>
                  <a:lnTo>
                    <a:pt x="1473" y="524"/>
                  </a:lnTo>
                  <a:lnTo>
                    <a:pt x="1657" y="524"/>
                  </a:lnTo>
                  <a:lnTo>
                    <a:pt x="1841" y="524"/>
                  </a:lnTo>
                  <a:lnTo>
                    <a:pt x="2209" y="524"/>
                  </a:lnTo>
                  <a:lnTo>
                    <a:pt x="2393" y="590"/>
                  </a:lnTo>
                  <a:lnTo>
                    <a:pt x="2393" y="655"/>
                  </a:lnTo>
                  <a:lnTo>
                    <a:pt x="2577" y="852"/>
                  </a:lnTo>
                  <a:lnTo>
                    <a:pt x="2945" y="918"/>
                  </a:lnTo>
                  <a:lnTo>
                    <a:pt x="2945" y="1049"/>
                  </a:lnTo>
                  <a:lnTo>
                    <a:pt x="2945" y="1114"/>
                  </a:lnTo>
                  <a:lnTo>
                    <a:pt x="3130" y="1180"/>
                  </a:lnTo>
                  <a:lnTo>
                    <a:pt x="3130" y="1442"/>
                  </a:lnTo>
                  <a:lnTo>
                    <a:pt x="3314" y="1442"/>
                  </a:lnTo>
                  <a:lnTo>
                    <a:pt x="3314" y="1573"/>
                  </a:lnTo>
                  <a:lnTo>
                    <a:pt x="3682" y="1638"/>
                  </a:lnTo>
                  <a:lnTo>
                    <a:pt x="3866" y="1638"/>
                  </a:lnTo>
                  <a:lnTo>
                    <a:pt x="3866" y="1966"/>
                  </a:lnTo>
                  <a:lnTo>
                    <a:pt x="3866" y="2163"/>
                  </a:lnTo>
                  <a:lnTo>
                    <a:pt x="3866" y="2228"/>
                  </a:lnTo>
                  <a:lnTo>
                    <a:pt x="4050" y="2359"/>
                  </a:lnTo>
                  <a:lnTo>
                    <a:pt x="4418" y="2490"/>
                  </a:lnTo>
                  <a:lnTo>
                    <a:pt x="4602" y="2490"/>
                  </a:lnTo>
                  <a:lnTo>
                    <a:pt x="4602" y="2687"/>
                  </a:lnTo>
                  <a:lnTo>
                    <a:pt x="4602" y="2753"/>
                  </a:lnTo>
                  <a:lnTo>
                    <a:pt x="4602" y="2884"/>
                  </a:lnTo>
                  <a:lnTo>
                    <a:pt x="3866" y="3015"/>
                  </a:lnTo>
                  <a:lnTo>
                    <a:pt x="3682" y="3146"/>
                  </a:lnTo>
                  <a:lnTo>
                    <a:pt x="3314" y="3146"/>
                  </a:lnTo>
                  <a:lnTo>
                    <a:pt x="3130" y="3211"/>
                  </a:lnTo>
                  <a:lnTo>
                    <a:pt x="3130" y="3277"/>
                  </a:lnTo>
                  <a:lnTo>
                    <a:pt x="3130" y="3539"/>
                  </a:lnTo>
                  <a:lnTo>
                    <a:pt x="3130" y="3670"/>
                  </a:lnTo>
                  <a:lnTo>
                    <a:pt x="3130" y="3801"/>
                  </a:lnTo>
                  <a:lnTo>
                    <a:pt x="3130" y="3932"/>
                  </a:lnTo>
                  <a:lnTo>
                    <a:pt x="3130" y="4063"/>
                  </a:lnTo>
                  <a:lnTo>
                    <a:pt x="2577" y="4325"/>
                  </a:lnTo>
                  <a:lnTo>
                    <a:pt x="2577" y="4456"/>
                  </a:lnTo>
                  <a:lnTo>
                    <a:pt x="2577" y="4522"/>
                  </a:lnTo>
                  <a:lnTo>
                    <a:pt x="2577" y="4588"/>
                  </a:lnTo>
                  <a:lnTo>
                    <a:pt x="2577" y="4719"/>
                  </a:lnTo>
                  <a:lnTo>
                    <a:pt x="2577" y="4850"/>
                  </a:lnTo>
                  <a:lnTo>
                    <a:pt x="2577" y="4981"/>
                  </a:lnTo>
                  <a:lnTo>
                    <a:pt x="2945" y="5112"/>
                  </a:lnTo>
                  <a:lnTo>
                    <a:pt x="2945" y="5243"/>
                  </a:lnTo>
                  <a:lnTo>
                    <a:pt x="2945" y="5374"/>
                  </a:lnTo>
                  <a:lnTo>
                    <a:pt x="2577" y="5833"/>
                  </a:lnTo>
                  <a:lnTo>
                    <a:pt x="2577" y="5898"/>
                  </a:lnTo>
                  <a:lnTo>
                    <a:pt x="2577" y="6029"/>
                  </a:lnTo>
                  <a:lnTo>
                    <a:pt x="2577" y="6095"/>
                  </a:lnTo>
                  <a:lnTo>
                    <a:pt x="2945" y="6160"/>
                  </a:lnTo>
                  <a:lnTo>
                    <a:pt x="2945" y="6291"/>
                  </a:lnTo>
                  <a:lnTo>
                    <a:pt x="3130" y="6291"/>
                  </a:lnTo>
                  <a:lnTo>
                    <a:pt x="3130" y="6357"/>
                  </a:lnTo>
                  <a:lnTo>
                    <a:pt x="3314" y="6357"/>
                  </a:lnTo>
                  <a:lnTo>
                    <a:pt x="3682" y="6357"/>
                  </a:lnTo>
                  <a:lnTo>
                    <a:pt x="3682" y="6619"/>
                  </a:lnTo>
                  <a:lnTo>
                    <a:pt x="3682" y="6685"/>
                  </a:lnTo>
                  <a:lnTo>
                    <a:pt x="3314" y="6685"/>
                  </a:lnTo>
                  <a:lnTo>
                    <a:pt x="3130" y="6816"/>
                  </a:lnTo>
                  <a:lnTo>
                    <a:pt x="2577" y="6816"/>
                  </a:lnTo>
                  <a:lnTo>
                    <a:pt x="2393" y="6816"/>
                  </a:lnTo>
                  <a:lnTo>
                    <a:pt x="2393" y="6881"/>
                  </a:lnTo>
                  <a:lnTo>
                    <a:pt x="2209" y="6947"/>
                  </a:lnTo>
                  <a:lnTo>
                    <a:pt x="1657" y="6947"/>
                  </a:lnTo>
                  <a:lnTo>
                    <a:pt x="1657" y="7078"/>
                  </a:lnTo>
                  <a:lnTo>
                    <a:pt x="1473" y="7078"/>
                  </a:lnTo>
                  <a:lnTo>
                    <a:pt x="1473" y="7143"/>
                  </a:lnTo>
                  <a:lnTo>
                    <a:pt x="1105" y="7340"/>
                  </a:lnTo>
                  <a:lnTo>
                    <a:pt x="1105" y="7602"/>
                  </a:lnTo>
                  <a:lnTo>
                    <a:pt x="1105" y="7733"/>
                  </a:lnTo>
                  <a:lnTo>
                    <a:pt x="1105" y="7864"/>
                  </a:lnTo>
                  <a:lnTo>
                    <a:pt x="1105" y="8126"/>
                  </a:lnTo>
                  <a:lnTo>
                    <a:pt x="1105" y="8192"/>
                  </a:lnTo>
                  <a:lnTo>
                    <a:pt x="920" y="8454"/>
                  </a:lnTo>
                  <a:lnTo>
                    <a:pt x="736" y="8651"/>
                  </a:lnTo>
                  <a:lnTo>
                    <a:pt x="736" y="8716"/>
                  </a:lnTo>
                  <a:lnTo>
                    <a:pt x="368" y="8913"/>
                  </a:lnTo>
                  <a:lnTo>
                    <a:pt x="184" y="8978"/>
                  </a:lnTo>
                  <a:lnTo>
                    <a:pt x="0" y="9044"/>
                  </a:lnTo>
                  <a:lnTo>
                    <a:pt x="0" y="9175"/>
                  </a:lnTo>
                  <a:lnTo>
                    <a:pt x="0" y="9306"/>
                  </a:lnTo>
                  <a:lnTo>
                    <a:pt x="184" y="9437"/>
                  </a:lnTo>
                  <a:lnTo>
                    <a:pt x="184" y="9503"/>
                  </a:lnTo>
                  <a:lnTo>
                    <a:pt x="368" y="9568"/>
                  </a:lnTo>
                  <a:lnTo>
                    <a:pt x="736" y="9568"/>
                  </a:lnTo>
                  <a:lnTo>
                    <a:pt x="736" y="9699"/>
                  </a:lnTo>
                  <a:lnTo>
                    <a:pt x="920" y="9699"/>
                  </a:lnTo>
                  <a:lnTo>
                    <a:pt x="920" y="9830"/>
                  </a:lnTo>
                  <a:lnTo>
                    <a:pt x="1105" y="9830"/>
                  </a:lnTo>
                  <a:lnTo>
                    <a:pt x="1473" y="9765"/>
                  </a:lnTo>
                  <a:lnTo>
                    <a:pt x="1657" y="9765"/>
                  </a:lnTo>
                  <a:lnTo>
                    <a:pt x="1841" y="9830"/>
                  </a:lnTo>
                  <a:lnTo>
                    <a:pt x="1841" y="9961"/>
                  </a:lnTo>
                  <a:close/>
                </a:path>
              </a:pathLst>
            </a:custGeom>
            <a:solidFill>
              <a:srgbClr val="3366FF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400">
                <a:latin typeface="Arial Narrow" panose="020B0606020202030204" pitchFamily="34" charset="0"/>
              </a:endParaRPr>
            </a:p>
          </p:txBody>
        </p:sp>
        <p:sp>
          <p:nvSpPr>
            <p:cNvPr id="19" name="Mozambique"/>
            <p:cNvSpPr>
              <a:spLocks/>
            </p:cNvSpPr>
            <p:nvPr/>
          </p:nvSpPr>
          <p:spPr bwMode="auto">
            <a:xfrm>
              <a:off x="1979620" y="1344608"/>
              <a:ext cx="514681" cy="891638"/>
            </a:xfrm>
            <a:custGeom>
              <a:avLst/>
              <a:gdLst>
                <a:gd name="T0" fmla="*/ 1256 w 16384"/>
                <a:gd name="T1" fmla="*/ 4600 h 16384"/>
                <a:gd name="T2" fmla="*/ 4915 w 16384"/>
                <a:gd name="T3" fmla="*/ 3875 h 16384"/>
                <a:gd name="T4" fmla="*/ 5352 w 16384"/>
                <a:gd name="T5" fmla="*/ 4254 h 16384"/>
                <a:gd name="T6" fmla="*/ 6007 w 16384"/>
                <a:gd name="T7" fmla="*/ 4348 h 16384"/>
                <a:gd name="T8" fmla="*/ 6717 w 16384"/>
                <a:gd name="T9" fmla="*/ 4254 h 16384"/>
                <a:gd name="T10" fmla="*/ 7100 w 16384"/>
                <a:gd name="T11" fmla="*/ 4852 h 16384"/>
                <a:gd name="T12" fmla="*/ 6881 w 16384"/>
                <a:gd name="T13" fmla="*/ 5419 h 16384"/>
                <a:gd name="T14" fmla="*/ 6663 w 16384"/>
                <a:gd name="T15" fmla="*/ 5797 h 16384"/>
                <a:gd name="T16" fmla="*/ 7100 w 16384"/>
                <a:gd name="T17" fmla="*/ 6176 h 16384"/>
                <a:gd name="T18" fmla="*/ 7755 w 16384"/>
                <a:gd name="T19" fmla="*/ 6617 h 16384"/>
                <a:gd name="T20" fmla="*/ 7974 w 16384"/>
                <a:gd name="T21" fmla="*/ 6932 h 16384"/>
                <a:gd name="T22" fmla="*/ 8192 w 16384"/>
                <a:gd name="T23" fmla="*/ 6522 h 16384"/>
                <a:gd name="T24" fmla="*/ 8192 w 16384"/>
                <a:gd name="T25" fmla="*/ 6112 h 16384"/>
                <a:gd name="T26" fmla="*/ 8902 w 16384"/>
                <a:gd name="T27" fmla="*/ 5797 h 16384"/>
                <a:gd name="T28" fmla="*/ 9066 w 16384"/>
                <a:gd name="T29" fmla="*/ 5293 h 16384"/>
                <a:gd name="T30" fmla="*/ 9120 w 16384"/>
                <a:gd name="T31" fmla="*/ 4758 h 16384"/>
                <a:gd name="T32" fmla="*/ 8847 w 16384"/>
                <a:gd name="T33" fmla="*/ 4285 h 16384"/>
                <a:gd name="T34" fmla="*/ 8301 w 16384"/>
                <a:gd name="T35" fmla="*/ 3907 h 16384"/>
                <a:gd name="T36" fmla="*/ 7810 w 16384"/>
                <a:gd name="T37" fmla="*/ 3592 h 16384"/>
                <a:gd name="T38" fmla="*/ 7427 w 16384"/>
                <a:gd name="T39" fmla="*/ 3214 h 16384"/>
                <a:gd name="T40" fmla="*/ 7318 w 16384"/>
                <a:gd name="T41" fmla="*/ 2836 h 16384"/>
                <a:gd name="T42" fmla="*/ 7209 w 16384"/>
                <a:gd name="T43" fmla="*/ 2363 h 16384"/>
                <a:gd name="T44" fmla="*/ 7373 w 16384"/>
                <a:gd name="T45" fmla="*/ 1859 h 16384"/>
                <a:gd name="T46" fmla="*/ 7591 w 16384"/>
                <a:gd name="T47" fmla="*/ 1355 h 16384"/>
                <a:gd name="T48" fmla="*/ 8083 w 16384"/>
                <a:gd name="T49" fmla="*/ 1260 h 16384"/>
                <a:gd name="T50" fmla="*/ 8957 w 16384"/>
                <a:gd name="T51" fmla="*/ 1229 h 16384"/>
                <a:gd name="T52" fmla="*/ 9612 w 16384"/>
                <a:gd name="T53" fmla="*/ 1355 h 16384"/>
                <a:gd name="T54" fmla="*/ 10267 w 16384"/>
                <a:gd name="T55" fmla="*/ 1355 h 16384"/>
                <a:gd name="T56" fmla="*/ 11305 w 16384"/>
                <a:gd name="T57" fmla="*/ 1260 h 16384"/>
                <a:gd name="T58" fmla="*/ 12179 w 16384"/>
                <a:gd name="T59" fmla="*/ 977 h 16384"/>
                <a:gd name="T60" fmla="*/ 12889 w 16384"/>
                <a:gd name="T61" fmla="*/ 945 h 16384"/>
                <a:gd name="T62" fmla="*/ 13708 w 16384"/>
                <a:gd name="T63" fmla="*/ 1008 h 16384"/>
                <a:gd name="T64" fmla="*/ 14964 w 16384"/>
                <a:gd name="T65" fmla="*/ 693 h 16384"/>
                <a:gd name="T66" fmla="*/ 15510 w 16384"/>
                <a:gd name="T67" fmla="*/ 441 h 16384"/>
                <a:gd name="T68" fmla="*/ 16111 w 16384"/>
                <a:gd name="T69" fmla="*/ 63 h 16384"/>
                <a:gd name="T70" fmla="*/ 16166 w 16384"/>
                <a:gd name="T71" fmla="*/ 851 h 16384"/>
                <a:gd name="T72" fmla="*/ 15838 w 16384"/>
                <a:gd name="T73" fmla="*/ 2615 h 16384"/>
                <a:gd name="T74" fmla="*/ 15947 w 16384"/>
                <a:gd name="T75" fmla="*/ 3970 h 16384"/>
                <a:gd name="T76" fmla="*/ 16166 w 16384"/>
                <a:gd name="T77" fmla="*/ 4852 h 16384"/>
                <a:gd name="T78" fmla="*/ 15237 w 16384"/>
                <a:gd name="T79" fmla="*/ 5923 h 16384"/>
                <a:gd name="T80" fmla="*/ 13435 w 16384"/>
                <a:gd name="T81" fmla="*/ 6995 h 16384"/>
                <a:gd name="T82" fmla="*/ 10486 w 16384"/>
                <a:gd name="T83" fmla="*/ 8003 h 16384"/>
                <a:gd name="T84" fmla="*/ 9721 w 16384"/>
                <a:gd name="T85" fmla="*/ 8570 h 16384"/>
                <a:gd name="T86" fmla="*/ 8301 w 16384"/>
                <a:gd name="T87" fmla="*/ 9263 h 16384"/>
                <a:gd name="T88" fmla="*/ 7318 w 16384"/>
                <a:gd name="T89" fmla="*/ 10555 h 16384"/>
                <a:gd name="T90" fmla="*/ 8192 w 16384"/>
                <a:gd name="T91" fmla="*/ 11973 h 16384"/>
                <a:gd name="T92" fmla="*/ 8247 w 16384"/>
                <a:gd name="T93" fmla="*/ 13233 h 16384"/>
                <a:gd name="T94" fmla="*/ 7974 w 16384"/>
                <a:gd name="T95" fmla="*/ 14241 h 16384"/>
                <a:gd name="T96" fmla="*/ 4751 w 16384"/>
                <a:gd name="T97" fmla="*/ 15218 h 16384"/>
                <a:gd name="T98" fmla="*/ 4478 w 16384"/>
                <a:gd name="T99" fmla="*/ 15974 h 16384"/>
                <a:gd name="T100" fmla="*/ 3222 w 16384"/>
                <a:gd name="T101" fmla="*/ 16132 h 16384"/>
                <a:gd name="T102" fmla="*/ 3004 w 16384"/>
                <a:gd name="T103" fmla="*/ 14620 h 16384"/>
                <a:gd name="T104" fmla="*/ 2403 w 16384"/>
                <a:gd name="T105" fmla="*/ 12603 h 16384"/>
                <a:gd name="T106" fmla="*/ 3058 w 16384"/>
                <a:gd name="T107" fmla="*/ 11689 h 16384"/>
                <a:gd name="T108" fmla="*/ 4151 w 16384"/>
                <a:gd name="T109" fmla="*/ 9169 h 16384"/>
                <a:gd name="T110" fmla="*/ 4478 w 16384"/>
                <a:gd name="T111" fmla="*/ 6932 h 16384"/>
                <a:gd name="T112" fmla="*/ 1529 w 16384"/>
                <a:gd name="T113" fmla="*/ 5766 h 1638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6384"/>
                <a:gd name="T172" fmla="*/ 0 h 16384"/>
                <a:gd name="T173" fmla="*/ 16384 w 16384"/>
                <a:gd name="T174" fmla="*/ 16384 h 16384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6384" h="16384">
                  <a:moveTo>
                    <a:pt x="382" y="5482"/>
                  </a:moveTo>
                  <a:lnTo>
                    <a:pt x="328" y="5388"/>
                  </a:lnTo>
                  <a:lnTo>
                    <a:pt x="218" y="5167"/>
                  </a:lnTo>
                  <a:lnTo>
                    <a:pt x="109" y="5010"/>
                  </a:lnTo>
                  <a:lnTo>
                    <a:pt x="0" y="4915"/>
                  </a:lnTo>
                  <a:lnTo>
                    <a:pt x="0" y="4884"/>
                  </a:lnTo>
                  <a:lnTo>
                    <a:pt x="109" y="4884"/>
                  </a:lnTo>
                  <a:lnTo>
                    <a:pt x="601" y="4758"/>
                  </a:lnTo>
                  <a:lnTo>
                    <a:pt x="1256" y="4600"/>
                  </a:lnTo>
                  <a:lnTo>
                    <a:pt x="2130" y="4411"/>
                  </a:lnTo>
                  <a:lnTo>
                    <a:pt x="2567" y="4348"/>
                  </a:lnTo>
                  <a:lnTo>
                    <a:pt x="3386" y="4128"/>
                  </a:lnTo>
                  <a:lnTo>
                    <a:pt x="3932" y="4001"/>
                  </a:lnTo>
                  <a:lnTo>
                    <a:pt x="4260" y="3907"/>
                  </a:lnTo>
                  <a:lnTo>
                    <a:pt x="4588" y="3844"/>
                  </a:lnTo>
                  <a:lnTo>
                    <a:pt x="4806" y="3844"/>
                  </a:lnTo>
                  <a:lnTo>
                    <a:pt x="4915" y="3844"/>
                  </a:lnTo>
                  <a:lnTo>
                    <a:pt x="4915" y="3875"/>
                  </a:lnTo>
                  <a:lnTo>
                    <a:pt x="4970" y="3875"/>
                  </a:lnTo>
                  <a:lnTo>
                    <a:pt x="5024" y="3907"/>
                  </a:lnTo>
                  <a:lnTo>
                    <a:pt x="5024" y="3970"/>
                  </a:lnTo>
                  <a:lnTo>
                    <a:pt x="5134" y="3970"/>
                  </a:lnTo>
                  <a:lnTo>
                    <a:pt x="5134" y="4001"/>
                  </a:lnTo>
                  <a:lnTo>
                    <a:pt x="5134" y="4033"/>
                  </a:lnTo>
                  <a:lnTo>
                    <a:pt x="5243" y="4159"/>
                  </a:lnTo>
                  <a:lnTo>
                    <a:pt x="5243" y="4222"/>
                  </a:lnTo>
                  <a:lnTo>
                    <a:pt x="5352" y="4254"/>
                  </a:lnTo>
                  <a:lnTo>
                    <a:pt x="5407" y="4254"/>
                  </a:lnTo>
                  <a:lnTo>
                    <a:pt x="5461" y="4285"/>
                  </a:lnTo>
                  <a:lnTo>
                    <a:pt x="5571" y="4380"/>
                  </a:lnTo>
                  <a:lnTo>
                    <a:pt x="5625" y="4380"/>
                  </a:lnTo>
                  <a:lnTo>
                    <a:pt x="5680" y="4380"/>
                  </a:lnTo>
                  <a:lnTo>
                    <a:pt x="5789" y="4380"/>
                  </a:lnTo>
                  <a:lnTo>
                    <a:pt x="5844" y="4348"/>
                  </a:lnTo>
                  <a:lnTo>
                    <a:pt x="5898" y="4348"/>
                  </a:lnTo>
                  <a:lnTo>
                    <a:pt x="6007" y="4348"/>
                  </a:lnTo>
                  <a:lnTo>
                    <a:pt x="6062" y="4348"/>
                  </a:lnTo>
                  <a:lnTo>
                    <a:pt x="6117" y="4348"/>
                  </a:lnTo>
                  <a:lnTo>
                    <a:pt x="6281" y="4285"/>
                  </a:lnTo>
                  <a:lnTo>
                    <a:pt x="6335" y="4285"/>
                  </a:lnTo>
                  <a:lnTo>
                    <a:pt x="6444" y="4285"/>
                  </a:lnTo>
                  <a:lnTo>
                    <a:pt x="6499" y="4285"/>
                  </a:lnTo>
                  <a:lnTo>
                    <a:pt x="6554" y="4285"/>
                  </a:lnTo>
                  <a:lnTo>
                    <a:pt x="6663" y="4254"/>
                  </a:lnTo>
                  <a:lnTo>
                    <a:pt x="6717" y="4254"/>
                  </a:lnTo>
                  <a:lnTo>
                    <a:pt x="6772" y="4254"/>
                  </a:lnTo>
                  <a:lnTo>
                    <a:pt x="6772" y="4285"/>
                  </a:lnTo>
                  <a:lnTo>
                    <a:pt x="6936" y="4380"/>
                  </a:lnTo>
                  <a:lnTo>
                    <a:pt x="6936" y="4474"/>
                  </a:lnTo>
                  <a:lnTo>
                    <a:pt x="6991" y="4506"/>
                  </a:lnTo>
                  <a:lnTo>
                    <a:pt x="6991" y="4537"/>
                  </a:lnTo>
                  <a:lnTo>
                    <a:pt x="6991" y="4632"/>
                  </a:lnTo>
                  <a:lnTo>
                    <a:pt x="7100" y="4758"/>
                  </a:lnTo>
                  <a:lnTo>
                    <a:pt x="7100" y="4852"/>
                  </a:lnTo>
                  <a:lnTo>
                    <a:pt x="7100" y="4915"/>
                  </a:lnTo>
                  <a:lnTo>
                    <a:pt x="7100" y="4978"/>
                  </a:lnTo>
                  <a:lnTo>
                    <a:pt x="7100" y="5104"/>
                  </a:lnTo>
                  <a:lnTo>
                    <a:pt x="7100" y="5136"/>
                  </a:lnTo>
                  <a:lnTo>
                    <a:pt x="7100" y="5167"/>
                  </a:lnTo>
                  <a:lnTo>
                    <a:pt x="6991" y="5230"/>
                  </a:lnTo>
                  <a:lnTo>
                    <a:pt x="6881" y="5356"/>
                  </a:lnTo>
                  <a:lnTo>
                    <a:pt x="6881" y="5388"/>
                  </a:lnTo>
                  <a:lnTo>
                    <a:pt x="6881" y="5419"/>
                  </a:lnTo>
                  <a:lnTo>
                    <a:pt x="6881" y="5482"/>
                  </a:lnTo>
                  <a:lnTo>
                    <a:pt x="6881" y="5514"/>
                  </a:lnTo>
                  <a:lnTo>
                    <a:pt x="6772" y="5514"/>
                  </a:lnTo>
                  <a:lnTo>
                    <a:pt x="6772" y="5545"/>
                  </a:lnTo>
                  <a:lnTo>
                    <a:pt x="6717" y="5545"/>
                  </a:lnTo>
                  <a:lnTo>
                    <a:pt x="6717" y="5608"/>
                  </a:lnTo>
                  <a:lnTo>
                    <a:pt x="6663" y="5734"/>
                  </a:lnTo>
                  <a:lnTo>
                    <a:pt x="6663" y="5766"/>
                  </a:lnTo>
                  <a:lnTo>
                    <a:pt x="6663" y="5797"/>
                  </a:lnTo>
                  <a:lnTo>
                    <a:pt x="6717" y="5797"/>
                  </a:lnTo>
                  <a:lnTo>
                    <a:pt x="6772" y="5923"/>
                  </a:lnTo>
                  <a:lnTo>
                    <a:pt x="6772" y="5986"/>
                  </a:lnTo>
                  <a:lnTo>
                    <a:pt x="6772" y="6018"/>
                  </a:lnTo>
                  <a:lnTo>
                    <a:pt x="6881" y="6049"/>
                  </a:lnTo>
                  <a:lnTo>
                    <a:pt x="6881" y="6112"/>
                  </a:lnTo>
                  <a:lnTo>
                    <a:pt x="6936" y="6176"/>
                  </a:lnTo>
                  <a:lnTo>
                    <a:pt x="6991" y="6176"/>
                  </a:lnTo>
                  <a:lnTo>
                    <a:pt x="7100" y="6176"/>
                  </a:lnTo>
                  <a:lnTo>
                    <a:pt x="7100" y="6239"/>
                  </a:lnTo>
                  <a:lnTo>
                    <a:pt x="7154" y="6270"/>
                  </a:lnTo>
                  <a:lnTo>
                    <a:pt x="7318" y="6396"/>
                  </a:lnTo>
                  <a:lnTo>
                    <a:pt x="7373" y="6396"/>
                  </a:lnTo>
                  <a:lnTo>
                    <a:pt x="7373" y="6428"/>
                  </a:lnTo>
                  <a:lnTo>
                    <a:pt x="7427" y="6491"/>
                  </a:lnTo>
                  <a:lnTo>
                    <a:pt x="7537" y="6554"/>
                  </a:lnTo>
                  <a:lnTo>
                    <a:pt x="7646" y="6617"/>
                  </a:lnTo>
                  <a:lnTo>
                    <a:pt x="7755" y="6617"/>
                  </a:lnTo>
                  <a:lnTo>
                    <a:pt x="7810" y="6617"/>
                  </a:lnTo>
                  <a:lnTo>
                    <a:pt x="7810" y="6648"/>
                  </a:lnTo>
                  <a:lnTo>
                    <a:pt x="7974" y="6743"/>
                  </a:lnTo>
                  <a:lnTo>
                    <a:pt x="7974" y="6774"/>
                  </a:lnTo>
                  <a:lnTo>
                    <a:pt x="7864" y="6806"/>
                  </a:lnTo>
                  <a:lnTo>
                    <a:pt x="7810" y="6900"/>
                  </a:lnTo>
                  <a:lnTo>
                    <a:pt x="7810" y="6932"/>
                  </a:lnTo>
                  <a:lnTo>
                    <a:pt x="7864" y="6932"/>
                  </a:lnTo>
                  <a:lnTo>
                    <a:pt x="7974" y="6932"/>
                  </a:lnTo>
                  <a:lnTo>
                    <a:pt x="8083" y="6932"/>
                  </a:lnTo>
                  <a:lnTo>
                    <a:pt x="8192" y="6932"/>
                  </a:lnTo>
                  <a:lnTo>
                    <a:pt x="8247" y="6900"/>
                  </a:lnTo>
                  <a:lnTo>
                    <a:pt x="8192" y="6806"/>
                  </a:lnTo>
                  <a:lnTo>
                    <a:pt x="8192" y="6743"/>
                  </a:lnTo>
                  <a:lnTo>
                    <a:pt x="8192" y="6680"/>
                  </a:lnTo>
                  <a:lnTo>
                    <a:pt x="8247" y="6617"/>
                  </a:lnTo>
                  <a:lnTo>
                    <a:pt x="8192" y="6554"/>
                  </a:lnTo>
                  <a:lnTo>
                    <a:pt x="8192" y="6522"/>
                  </a:lnTo>
                  <a:lnTo>
                    <a:pt x="8083" y="6522"/>
                  </a:lnTo>
                  <a:lnTo>
                    <a:pt x="8028" y="6491"/>
                  </a:lnTo>
                  <a:lnTo>
                    <a:pt x="8028" y="6365"/>
                  </a:lnTo>
                  <a:lnTo>
                    <a:pt x="8083" y="6302"/>
                  </a:lnTo>
                  <a:lnTo>
                    <a:pt x="8083" y="6270"/>
                  </a:lnTo>
                  <a:lnTo>
                    <a:pt x="8192" y="6239"/>
                  </a:lnTo>
                  <a:lnTo>
                    <a:pt x="8083" y="6176"/>
                  </a:lnTo>
                  <a:lnTo>
                    <a:pt x="8192" y="6144"/>
                  </a:lnTo>
                  <a:lnTo>
                    <a:pt x="8192" y="6112"/>
                  </a:lnTo>
                  <a:lnTo>
                    <a:pt x="8247" y="6049"/>
                  </a:lnTo>
                  <a:lnTo>
                    <a:pt x="8301" y="6049"/>
                  </a:lnTo>
                  <a:lnTo>
                    <a:pt x="8465" y="6018"/>
                  </a:lnTo>
                  <a:lnTo>
                    <a:pt x="8520" y="5986"/>
                  </a:lnTo>
                  <a:lnTo>
                    <a:pt x="8684" y="5986"/>
                  </a:lnTo>
                  <a:lnTo>
                    <a:pt x="8684" y="5923"/>
                  </a:lnTo>
                  <a:lnTo>
                    <a:pt x="8902" y="5892"/>
                  </a:lnTo>
                  <a:lnTo>
                    <a:pt x="8902" y="5860"/>
                  </a:lnTo>
                  <a:lnTo>
                    <a:pt x="8902" y="5797"/>
                  </a:lnTo>
                  <a:lnTo>
                    <a:pt x="8957" y="5797"/>
                  </a:lnTo>
                  <a:lnTo>
                    <a:pt x="8957" y="5766"/>
                  </a:lnTo>
                  <a:lnTo>
                    <a:pt x="8957" y="5640"/>
                  </a:lnTo>
                  <a:lnTo>
                    <a:pt x="8957" y="5608"/>
                  </a:lnTo>
                  <a:lnTo>
                    <a:pt x="8957" y="5514"/>
                  </a:lnTo>
                  <a:lnTo>
                    <a:pt x="8957" y="5482"/>
                  </a:lnTo>
                  <a:lnTo>
                    <a:pt x="8957" y="5419"/>
                  </a:lnTo>
                  <a:lnTo>
                    <a:pt x="9066" y="5356"/>
                  </a:lnTo>
                  <a:lnTo>
                    <a:pt x="9066" y="5293"/>
                  </a:lnTo>
                  <a:lnTo>
                    <a:pt x="9120" y="5262"/>
                  </a:lnTo>
                  <a:lnTo>
                    <a:pt x="9066" y="5262"/>
                  </a:lnTo>
                  <a:lnTo>
                    <a:pt x="9066" y="5230"/>
                  </a:lnTo>
                  <a:lnTo>
                    <a:pt x="8957" y="5041"/>
                  </a:lnTo>
                  <a:lnTo>
                    <a:pt x="8957" y="5010"/>
                  </a:lnTo>
                  <a:lnTo>
                    <a:pt x="8957" y="4978"/>
                  </a:lnTo>
                  <a:lnTo>
                    <a:pt x="9066" y="4915"/>
                  </a:lnTo>
                  <a:lnTo>
                    <a:pt x="9066" y="4852"/>
                  </a:lnTo>
                  <a:lnTo>
                    <a:pt x="9120" y="4758"/>
                  </a:lnTo>
                  <a:lnTo>
                    <a:pt x="9120" y="4726"/>
                  </a:lnTo>
                  <a:lnTo>
                    <a:pt x="9120" y="4663"/>
                  </a:lnTo>
                  <a:lnTo>
                    <a:pt x="9066" y="4600"/>
                  </a:lnTo>
                  <a:lnTo>
                    <a:pt x="9066" y="4537"/>
                  </a:lnTo>
                  <a:lnTo>
                    <a:pt x="9066" y="4506"/>
                  </a:lnTo>
                  <a:lnTo>
                    <a:pt x="9066" y="4474"/>
                  </a:lnTo>
                  <a:lnTo>
                    <a:pt x="8957" y="4474"/>
                  </a:lnTo>
                  <a:lnTo>
                    <a:pt x="8902" y="4348"/>
                  </a:lnTo>
                  <a:lnTo>
                    <a:pt x="8847" y="4285"/>
                  </a:lnTo>
                  <a:lnTo>
                    <a:pt x="8738" y="4254"/>
                  </a:lnTo>
                  <a:lnTo>
                    <a:pt x="8684" y="4222"/>
                  </a:lnTo>
                  <a:lnTo>
                    <a:pt x="8684" y="4159"/>
                  </a:lnTo>
                  <a:lnTo>
                    <a:pt x="8629" y="4159"/>
                  </a:lnTo>
                  <a:lnTo>
                    <a:pt x="8520" y="4128"/>
                  </a:lnTo>
                  <a:lnTo>
                    <a:pt x="8465" y="4033"/>
                  </a:lnTo>
                  <a:lnTo>
                    <a:pt x="8465" y="4001"/>
                  </a:lnTo>
                  <a:lnTo>
                    <a:pt x="8410" y="3970"/>
                  </a:lnTo>
                  <a:lnTo>
                    <a:pt x="8301" y="3907"/>
                  </a:lnTo>
                  <a:lnTo>
                    <a:pt x="8247" y="3875"/>
                  </a:lnTo>
                  <a:lnTo>
                    <a:pt x="8192" y="3844"/>
                  </a:lnTo>
                  <a:lnTo>
                    <a:pt x="8192" y="3781"/>
                  </a:lnTo>
                  <a:lnTo>
                    <a:pt x="8083" y="3749"/>
                  </a:lnTo>
                  <a:lnTo>
                    <a:pt x="8028" y="3718"/>
                  </a:lnTo>
                  <a:lnTo>
                    <a:pt x="7974" y="3655"/>
                  </a:lnTo>
                  <a:lnTo>
                    <a:pt x="7974" y="3623"/>
                  </a:lnTo>
                  <a:lnTo>
                    <a:pt x="7864" y="3592"/>
                  </a:lnTo>
                  <a:lnTo>
                    <a:pt x="7810" y="3592"/>
                  </a:lnTo>
                  <a:lnTo>
                    <a:pt x="7755" y="3497"/>
                  </a:lnTo>
                  <a:lnTo>
                    <a:pt x="7646" y="3497"/>
                  </a:lnTo>
                  <a:lnTo>
                    <a:pt x="7646" y="3466"/>
                  </a:lnTo>
                  <a:lnTo>
                    <a:pt x="7591" y="3371"/>
                  </a:lnTo>
                  <a:lnTo>
                    <a:pt x="7537" y="3371"/>
                  </a:lnTo>
                  <a:lnTo>
                    <a:pt x="7537" y="3340"/>
                  </a:lnTo>
                  <a:lnTo>
                    <a:pt x="7427" y="3277"/>
                  </a:lnTo>
                  <a:lnTo>
                    <a:pt x="7427" y="3245"/>
                  </a:lnTo>
                  <a:lnTo>
                    <a:pt x="7427" y="3214"/>
                  </a:lnTo>
                  <a:lnTo>
                    <a:pt x="7373" y="3214"/>
                  </a:lnTo>
                  <a:lnTo>
                    <a:pt x="7373" y="3151"/>
                  </a:lnTo>
                  <a:lnTo>
                    <a:pt x="7373" y="3119"/>
                  </a:lnTo>
                  <a:lnTo>
                    <a:pt x="7373" y="3088"/>
                  </a:lnTo>
                  <a:lnTo>
                    <a:pt x="7373" y="3025"/>
                  </a:lnTo>
                  <a:lnTo>
                    <a:pt x="7373" y="2993"/>
                  </a:lnTo>
                  <a:lnTo>
                    <a:pt x="7373" y="2899"/>
                  </a:lnTo>
                  <a:lnTo>
                    <a:pt x="7373" y="2867"/>
                  </a:lnTo>
                  <a:lnTo>
                    <a:pt x="7318" y="2836"/>
                  </a:lnTo>
                  <a:lnTo>
                    <a:pt x="7318" y="2741"/>
                  </a:lnTo>
                  <a:lnTo>
                    <a:pt x="7318" y="2710"/>
                  </a:lnTo>
                  <a:lnTo>
                    <a:pt x="7318" y="2647"/>
                  </a:lnTo>
                  <a:lnTo>
                    <a:pt x="7318" y="2615"/>
                  </a:lnTo>
                  <a:lnTo>
                    <a:pt x="7318" y="2584"/>
                  </a:lnTo>
                  <a:lnTo>
                    <a:pt x="7318" y="2489"/>
                  </a:lnTo>
                  <a:lnTo>
                    <a:pt x="7318" y="2458"/>
                  </a:lnTo>
                  <a:lnTo>
                    <a:pt x="7209" y="2395"/>
                  </a:lnTo>
                  <a:lnTo>
                    <a:pt x="7209" y="2363"/>
                  </a:lnTo>
                  <a:lnTo>
                    <a:pt x="7209" y="2269"/>
                  </a:lnTo>
                  <a:lnTo>
                    <a:pt x="7209" y="2237"/>
                  </a:lnTo>
                  <a:lnTo>
                    <a:pt x="7209" y="2206"/>
                  </a:lnTo>
                  <a:lnTo>
                    <a:pt x="7209" y="2143"/>
                  </a:lnTo>
                  <a:lnTo>
                    <a:pt x="7209" y="2080"/>
                  </a:lnTo>
                  <a:lnTo>
                    <a:pt x="7318" y="1985"/>
                  </a:lnTo>
                  <a:lnTo>
                    <a:pt x="7318" y="1953"/>
                  </a:lnTo>
                  <a:lnTo>
                    <a:pt x="7318" y="1890"/>
                  </a:lnTo>
                  <a:lnTo>
                    <a:pt x="7373" y="1859"/>
                  </a:lnTo>
                  <a:lnTo>
                    <a:pt x="7427" y="1733"/>
                  </a:lnTo>
                  <a:lnTo>
                    <a:pt x="7427" y="1701"/>
                  </a:lnTo>
                  <a:lnTo>
                    <a:pt x="7537" y="1638"/>
                  </a:lnTo>
                  <a:lnTo>
                    <a:pt x="7537" y="1607"/>
                  </a:lnTo>
                  <a:lnTo>
                    <a:pt x="7537" y="1512"/>
                  </a:lnTo>
                  <a:lnTo>
                    <a:pt x="7591" y="1481"/>
                  </a:lnTo>
                  <a:lnTo>
                    <a:pt x="7591" y="1449"/>
                  </a:lnTo>
                  <a:lnTo>
                    <a:pt x="7591" y="1386"/>
                  </a:lnTo>
                  <a:lnTo>
                    <a:pt x="7591" y="1355"/>
                  </a:lnTo>
                  <a:lnTo>
                    <a:pt x="7591" y="1323"/>
                  </a:lnTo>
                  <a:lnTo>
                    <a:pt x="7591" y="1260"/>
                  </a:lnTo>
                  <a:lnTo>
                    <a:pt x="7646" y="1260"/>
                  </a:lnTo>
                  <a:lnTo>
                    <a:pt x="7755" y="1260"/>
                  </a:lnTo>
                  <a:lnTo>
                    <a:pt x="7810" y="1260"/>
                  </a:lnTo>
                  <a:lnTo>
                    <a:pt x="7864" y="1260"/>
                  </a:lnTo>
                  <a:lnTo>
                    <a:pt x="7974" y="1260"/>
                  </a:lnTo>
                  <a:lnTo>
                    <a:pt x="8028" y="1260"/>
                  </a:lnTo>
                  <a:lnTo>
                    <a:pt x="8083" y="1260"/>
                  </a:lnTo>
                  <a:lnTo>
                    <a:pt x="8301" y="1260"/>
                  </a:lnTo>
                  <a:lnTo>
                    <a:pt x="8410" y="1260"/>
                  </a:lnTo>
                  <a:lnTo>
                    <a:pt x="8465" y="1260"/>
                  </a:lnTo>
                  <a:lnTo>
                    <a:pt x="8629" y="1260"/>
                  </a:lnTo>
                  <a:lnTo>
                    <a:pt x="8684" y="1260"/>
                  </a:lnTo>
                  <a:lnTo>
                    <a:pt x="8738" y="1260"/>
                  </a:lnTo>
                  <a:lnTo>
                    <a:pt x="8847" y="1260"/>
                  </a:lnTo>
                  <a:lnTo>
                    <a:pt x="8902" y="1229"/>
                  </a:lnTo>
                  <a:lnTo>
                    <a:pt x="8957" y="1229"/>
                  </a:lnTo>
                  <a:lnTo>
                    <a:pt x="9066" y="1197"/>
                  </a:lnTo>
                  <a:lnTo>
                    <a:pt x="9120" y="1197"/>
                  </a:lnTo>
                  <a:lnTo>
                    <a:pt x="9175" y="1197"/>
                  </a:lnTo>
                  <a:lnTo>
                    <a:pt x="9284" y="1197"/>
                  </a:lnTo>
                  <a:lnTo>
                    <a:pt x="9393" y="1229"/>
                  </a:lnTo>
                  <a:lnTo>
                    <a:pt x="9503" y="1229"/>
                  </a:lnTo>
                  <a:lnTo>
                    <a:pt x="9503" y="1260"/>
                  </a:lnTo>
                  <a:lnTo>
                    <a:pt x="9557" y="1323"/>
                  </a:lnTo>
                  <a:lnTo>
                    <a:pt x="9612" y="1355"/>
                  </a:lnTo>
                  <a:lnTo>
                    <a:pt x="9721" y="1386"/>
                  </a:lnTo>
                  <a:lnTo>
                    <a:pt x="9776" y="1386"/>
                  </a:lnTo>
                  <a:lnTo>
                    <a:pt x="9830" y="1386"/>
                  </a:lnTo>
                  <a:lnTo>
                    <a:pt x="9940" y="1386"/>
                  </a:lnTo>
                  <a:lnTo>
                    <a:pt x="10049" y="1355"/>
                  </a:lnTo>
                  <a:lnTo>
                    <a:pt x="10158" y="1355"/>
                  </a:lnTo>
                  <a:lnTo>
                    <a:pt x="10213" y="1355"/>
                  </a:lnTo>
                  <a:lnTo>
                    <a:pt x="10267" y="1386"/>
                  </a:lnTo>
                  <a:lnTo>
                    <a:pt x="10267" y="1355"/>
                  </a:lnTo>
                  <a:lnTo>
                    <a:pt x="10486" y="1260"/>
                  </a:lnTo>
                  <a:lnTo>
                    <a:pt x="10595" y="1260"/>
                  </a:lnTo>
                  <a:lnTo>
                    <a:pt x="10650" y="1229"/>
                  </a:lnTo>
                  <a:lnTo>
                    <a:pt x="10704" y="1229"/>
                  </a:lnTo>
                  <a:lnTo>
                    <a:pt x="10923" y="1229"/>
                  </a:lnTo>
                  <a:lnTo>
                    <a:pt x="11087" y="1260"/>
                  </a:lnTo>
                  <a:lnTo>
                    <a:pt x="11141" y="1260"/>
                  </a:lnTo>
                  <a:lnTo>
                    <a:pt x="11250" y="1260"/>
                  </a:lnTo>
                  <a:lnTo>
                    <a:pt x="11305" y="1260"/>
                  </a:lnTo>
                  <a:lnTo>
                    <a:pt x="11523" y="1260"/>
                  </a:lnTo>
                  <a:lnTo>
                    <a:pt x="11578" y="1260"/>
                  </a:lnTo>
                  <a:lnTo>
                    <a:pt x="11742" y="1229"/>
                  </a:lnTo>
                  <a:lnTo>
                    <a:pt x="11796" y="1229"/>
                  </a:lnTo>
                  <a:lnTo>
                    <a:pt x="11906" y="1197"/>
                  </a:lnTo>
                  <a:lnTo>
                    <a:pt x="12015" y="1103"/>
                  </a:lnTo>
                  <a:lnTo>
                    <a:pt x="12124" y="1071"/>
                  </a:lnTo>
                  <a:lnTo>
                    <a:pt x="12124" y="1008"/>
                  </a:lnTo>
                  <a:lnTo>
                    <a:pt x="12179" y="977"/>
                  </a:lnTo>
                  <a:lnTo>
                    <a:pt x="12343" y="977"/>
                  </a:lnTo>
                  <a:lnTo>
                    <a:pt x="12397" y="977"/>
                  </a:lnTo>
                  <a:lnTo>
                    <a:pt x="12561" y="945"/>
                  </a:lnTo>
                  <a:lnTo>
                    <a:pt x="12561" y="977"/>
                  </a:lnTo>
                  <a:lnTo>
                    <a:pt x="12616" y="945"/>
                  </a:lnTo>
                  <a:lnTo>
                    <a:pt x="12780" y="882"/>
                  </a:lnTo>
                  <a:lnTo>
                    <a:pt x="12834" y="882"/>
                  </a:lnTo>
                  <a:lnTo>
                    <a:pt x="12834" y="945"/>
                  </a:lnTo>
                  <a:lnTo>
                    <a:pt x="12889" y="945"/>
                  </a:lnTo>
                  <a:lnTo>
                    <a:pt x="13053" y="977"/>
                  </a:lnTo>
                  <a:lnTo>
                    <a:pt x="13107" y="1008"/>
                  </a:lnTo>
                  <a:lnTo>
                    <a:pt x="13216" y="1008"/>
                  </a:lnTo>
                  <a:lnTo>
                    <a:pt x="13326" y="1008"/>
                  </a:lnTo>
                  <a:lnTo>
                    <a:pt x="13435" y="1008"/>
                  </a:lnTo>
                  <a:lnTo>
                    <a:pt x="13489" y="1008"/>
                  </a:lnTo>
                  <a:lnTo>
                    <a:pt x="13544" y="1008"/>
                  </a:lnTo>
                  <a:lnTo>
                    <a:pt x="13653" y="1008"/>
                  </a:lnTo>
                  <a:lnTo>
                    <a:pt x="13708" y="1008"/>
                  </a:lnTo>
                  <a:lnTo>
                    <a:pt x="13872" y="977"/>
                  </a:lnTo>
                  <a:lnTo>
                    <a:pt x="13926" y="945"/>
                  </a:lnTo>
                  <a:lnTo>
                    <a:pt x="14090" y="882"/>
                  </a:lnTo>
                  <a:lnTo>
                    <a:pt x="14145" y="882"/>
                  </a:lnTo>
                  <a:lnTo>
                    <a:pt x="14418" y="819"/>
                  </a:lnTo>
                  <a:lnTo>
                    <a:pt x="14582" y="756"/>
                  </a:lnTo>
                  <a:lnTo>
                    <a:pt x="14636" y="756"/>
                  </a:lnTo>
                  <a:lnTo>
                    <a:pt x="14855" y="725"/>
                  </a:lnTo>
                  <a:lnTo>
                    <a:pt x="14964" y="693"/>
                  </a:lnTo>
                  <a:lnTo>
                    <a:pt x="15019" y="693"/>
                  </a:lnTo>
                  <a:lnTo>
                    <a:pt x="15073" y="693"/>
                  </a:lnTo>
                  <a:lnTo>
                    <a:pt x="15183" y="630"/>
                  </a:lnTo>
                  <a:lnTo>
                    <a:pt x="15237" y="630"/>
                  </a:lnTo>
                  <a:lnTo>
                    <a:pt x="15292" y="599"/>
                  </a:lnTo>
                  <a:lnTo>
                    <a:pt x="15401" y="567"/>
                  </a:lnTo>
                  <a:lnTo>
                    <a:pt x="15456" y="473"/>
                  </a:lnTo>
                  <a:lnTo>
                    <a:pt x="15510" y="473"/>
                  </a:lnTo>
                  <a:lnTo>
                    <a:pt x="15510" y="441"/>
                  </a:lnTo>
                  <a:lnTo>
                    <a:pt x="15619" y="441"/>
                  </a:lnTo>
                  <a:lnTo>
                    <a:pt x="15674" y="378"/>
                  </a:lnTo>
                  <a:lnTo>
                    <a:pt x="15892" y="315"/>
                  </a:lnTo>
                  <a:lnTo>
                    <a:pt x="15892" y="252"/>
                  </a:lnTo>
                  <a:lnTo>
                    <a:pt x="15947" y="252"/>
                  </a:lnTo>
                  <a:lnTo>
                    <a:pt x="16056" y="221"/>
                  </a:lnTo>
                  <a:lnTo>
                    <a:pt x="16111" y="189"/>
                  </a:lnTo>
                  <a:lnTo>
                    <a:pt x="16111" y="126"/>
                  </a:lnTo>
                  <a:lnTo>
                    <a:pt x="16111" y="63"/>
                  </a:lnTo>
                  <a:lnTo>
                    <a:pt x="16056" y="0"/>
                  </a:lnTo>
                  <a:lnTo>
                    <a:pt x="16166" y="189"/>
                  </a:lnTo>
                  <a:lnTo>
                    <a:pt x="16329" y="189"/>
                  </a:lnTo>
                  <a:lnTo>
                    <a:pt x="16329" y="315"/>
                  </a:lnTo>
                  <a:lnTo>
                    <a:pt x="16329" y="347"/>
                  </a:lnTo>
                  <a:lnTo>
                    <a:pt x="16329" y="473"/>
                  </a:lnTo>
                  <a:lnTo>
                    <a:pt x="16329" y="630"/>
                  </a:lnTo>
                  <a:lnTo>
                    <a:pt x="16275" y="756"/>
                  </a:lnTo>
                  <a:lnTo>
                    <a:pt x="16166" y="851"/>
                  </a:lnTo>
                  <a:lnTo>
                    <a:pt x="16111" y="945"/>
                  </a:lnTo>
                  <a:lnTo>
                    <a:pt x="16056" y="1071"/>
                  </a:lnTo>
                  <a:lnTo>
                    <a:pt x="15892" y="1229"/>
                  </a:lnTo>
                  <a:lnTo>
                    <a:pt x="15838" y="1481"/>
                  </a:lnTo>
                  <a:lnTo>
                    <a:pt x="15892" y="1701"/>
                  </a:lnTo>
                  <a:lnTo>
                    <a:pt x="15892" y="1890"/>
                  </a:lnTo>
                  <a:lnTo>
                    <a:pt x="15947" y="2269"/>
                  </a:lnTo>
                  <a:lnTo>
                    <a:pt x="15947" y="2521"/>
                  </a:lnTo>
                  <a:lnTo>
                    <a:pt x="15838" y="2615"/>
                  </a:lnTo>
                  <a:lnTo>
                    <a:pt x="15892" y="2836"/>
                  </a:lnTo>
                  <a:lnTo>
                    <a:pt x="15947" y="2836"/>
                  </a:lnTo>
                  <a:lnTo>
                    <a:pt x="15947" y="3119"/>
                  </a:lnTo>
                  <a:lnTo>
                    <a:pt x="15892" y="3403"/>
                  </a:lnTo>
                  <a:lnTo>
                    <a:pt x="15947" y="3592"/>
                  </a:lnTo>
                  <a:lnTo>
                    <a:pt x="15947" y="3718"/>
                  </a:lnTo>
                  <a:lnTo>
                    <a:pt x="16056" y="3781"/>
                  </a:lnTo>
                  <a:lnTo>
                    <a:pt x="16056" y="3875"/>
                  </a:lnTo>
                  <a:lnTo>
                    <a:pt x="15947" y="3970"/>
                  </a:lnTo>
                  <a:lnTo>
                    <a:pt x="16056" y="4001"/>
                  </a:lnTo>
                  <a:lnTo>
                    <a:pt x="16166" y="3970"/>
                  </a:lnTo>
                  <a:lnTo>
                    <a:pt x="16275" y="4096"/>
                  </a:lnTo>
                  <a:lnTo>
                    <a:pt x="16111" y="4222"/>
                  </a:lnTo>
                  <a:lnTo>
                    <a:pt x="16275" y="4254"/>
                  </a:lnTo>
                  <a:lnTo>
                    <a:pt x="16384" y="4285"/>
                  </a:lnTo>
                  <a:lnTo>
                    <a:pt x="16384" y="4474"/>
                  </a:lnTo>
                  <a:lnTo>
                    <a:pt x="16275" y="4632"/>
                  </a:lnTo>
                  <a:lnTo>
                    <a:pt x="16166" y="4852"/>
                  </a:lnTo>
                  <a:lnTo>
                    <a:pt x="15892" y="5010"/>
                  </a:lnTo>
                  <a:lnTo>
                    <a:pt x="16111" y="5041"/>
                  </a:lnTo>
                  <a:lnTo>
                    <a:pt x="16111" y="5167"/>
                  </a:lnTo>
                  <a:lnTo>
                    <a:pt x="16056" y="5356"/>
                  </a:lnTo>
                  <a:lnTo>
                    <a:pt x="15838" y="5388"/>
                  </a:lnTo>
                  <a:lnTo>
                    <a:pt x="15838" y="5419"/>
                  </a:lnTo>
                  <a:lnTo>
                    <a:pt x="15510" y="5608"/>
                  </a:lnTo>
                  <a:lnTo>
                    <a:pt x="15401" y="5766"/>
                  </a:lnTo>
                  <a:lnTo>
                    <a:pt x="15237" y="5923"/>
                  </a:lnTo>
                  <a:lnTo>
                    <a:pt x="14800" y="6112"/>
                  </a:lnTo>
                  <a:lnTo>
                    <a:pt x="14855" y="6144"/>
                  </a:lnTo>
                  <a:lnTo>
                    <a:pt x="14964" y="6176"/>
                  </a:lnTo>
                  <a:lnTo>
                    <a:pt x="14800" y="6302"/>
                  </a:lnTo>
                  <a:lnTo>
                    <a:pt x="14527" y="6491"/>
                  </a:lnTo>
                  <a:lnTo>
                    <a:pt x="14199" y="6617"/>
                  </a:lnTo>
                  <a:lnTo>
                    <a:pt x="13926" y="6648"/>
                  </a:lnTo>
                  <a:lnTo>
                    <a:pt x="13763" y="6869"/>
                  </a:lnTo>
                  <a:lnTo>
                    <a:pt x="13435" y="6995"/>
                  </a:lnTo>
                  <a:lnTo>
                    <a:pt x="13216" y="6995"/>
                  </a:lnTo>
                  <a:lnTo>
                    <a:pt x="12889" y="6995"/>
                  </a:lnTo>
                  <a:lnTo>
                    <a:pt x="12561" y="7058"/>
                  </a:lnTo>
                  <a:lnTo>
                    <a:pt x="12179" y="7184"/>
                  </a:lnTo>
                  <a:lnTo>
                    <a:pt x="11687" y="7310"/>
                  </a:lnTo>
                  <a:lnTo>
                    <a:pt x="11305" y="7436"/>
                  </a:lnTo>
                  <a:lnTo>
                    <a:pt x="10868" y="7656"/>
                  </a:lnTo>
                  <a:lnTo>
                    <a:pt x="10595" y="7814"/>
                  </a:lnTo>
                  <a:lnTo>
                    <a:pt x="10486" y="8003"/>
                  </a:lnTo>
                  <a:lnTo>
                    <a:pt x="10377" y="8066"/>
                  </a:lnTo>
                  <a:lnTo>
                    <a:pt x="10213" y="8066"/>
                  </a:lnTo>
                  <a:lnTo>
                    <a:pt x="10158" y="8066"/>
                  </a:lnTo>
                  <a:lnTo>
                    <a:pt x="9994" y="8129"/>
                  </a:lnTo>
                  <a:lnTo>
                    <a:pt x="10158" y="8160"/>
                  </a:lnTo>
                  <a:lnTo>
                    <a:pt x="10213" y="8192"/>
                  </a:lnTo>
                  <a:lnTo>
                    <a:pt x="10049" y="8318"/>
                  </a:lnTo>
                  <a:lnTo>
                    <a:pt x="9830" y="8444"/>
                  </a:lnTo>
                  <a:lnTo>
                    <a:pt x="9721" y="8570"/>
                  </a:lnTo>
                  <a:lnTo>
                    <a:pt x="9557" y="8759"/>
                  </a:lnTo>
                  <a:lnTo>
                    <a:pt x="9393" y="8696"/>
                  </a:lnTo>
                  <a:lnTo>
                    <a:pt x="9284" y="8539"/>
                  </a:lnTo>
                  <a:lnTo>
                    <a:pt x="9175" y="8665"/>
                  </a:lnTo>
                  <a:lnTo>
                    <a:pt x="9120" y="8822"/>
                  </a:lnTo>
                  <a:lnTo>
                    <a:pt x="8902" y="8885"/>
                  </a:lnTo>
                  <a:lnTo>
                    <a:pt x="8738" y="9011"/>
                  </a:lnTo>
                  <a:lnTo>
                    <a:pt x="8629" y="9074"/>
                  </a:lnTo>
                  <a:lnTo>
                    <a:pt x="8301" y="9263"/>
                  </a:lnTo>
                  <a:lnTo>
                    <a:pt x="8083" y="9421"/>
                  </a:lnTo>
                  <a:lnTo>
                    <a:pt x="7755" y="9578"/>
                  </a:lnTo>
                  <a:lnTo>
                    <a:pt x="7537" y="9767"/>
                  </a:lnTo>
                  <a:lnTo>
                    <a:pt x="7154" y="9799"/>
                  </a:lnTo>
                  <a:lnTo>
                    <a:pt x="7154" y="9956"/>
                  </a:lnTo>
                  <a:lnTo>
                    <a:pt x="7154" y="10082"/>
                  </a:lnTo>
                  <a:lnTo>
                    <a:pt x="7100" y="10303"/>
                  </a:lnTo>
                  <a:lnTo>
                    <a:pt x="7154" y="10461"/>
                  </a:lnTo>
                  <a:lnTo>
                    <a:pt x="7318" y="10555"/>
                  </a:lnTo>
                  <a:lnTo>
                    <a:pt x="7537" y="10650"/>
                  </a:lnTo>
                  <a:lnTo>
                    <a:pt x="7646" y="10776"/>
                  </a:lnTo>
                  <a:lnTo>
                    <a:pt x="7646" y="10902"/>
                  </a:lnTo>
                  <a:lnTo>
                    <a:pt x="7755" y="10933"/>
                  </a:lnTo>
                  <a:lnTo>
                    <a:pt x="7755" y="11059"/>
                  </a:lnTo>
                  <a:lnTo>
                    <a:pt x="7810" y="11185"/>
                  </a:lnTo>
                  <a:lnTo>
                    <a:pt x="7974" y="11437"/>
                  </a:lnTo>
                  <a:lnTo>
                    <a:pt x="8083" y="11658"/>
                  </a:lnTo>
                  <a:lnTo>
                    <a:pt x="8192" y="11973"/>
                  </a:lnTo>
                  <a:lnTo>
                    <a:pt x="8192" y="12067"/>
                  </a:lnTo>
                  <a:lnTo>
                    <a:pt x="8301" y="11973"/>
                  </a:lnTo>
                  <a:lnTo>
                    <a:pt x="8465" y="12036"/>
                  </a:lnTo>
                  <a:lnTo>
                    <a:pt x="8465" y="12193"/>
                  </a:lnTo>
                  <a:lnTo>
                    <a:pt x="8465" y="12414"/>
                  </a:lnTo>
                  <a:lnTo>
                    <a:pt x="8410" y="12572"/>
                  </a:lnTo>
                  <a:lnTo>
                    <a:pt x="8410" y="12792"/>
                  </a:lnTo>
                  <a:lnTo>
                    <a:pt x="8410" y="13044"/>
                  </a:lnTo>
                  <a:lnTo>
                    <a:pt x="8247" y="13233"/>
                  </a:lnTo>
                  <a:lnTo>
                    <a:pt x="8192" y="13485"/>
                  </a:lnTo>
                  <a:lnTo>
                    <a:pt x="8028" y="13800"/>
                  </a:lnTo>
                  <a:lnTo>
                    <a:pt x="8083" y="13958"/>
                  </a:lnTo>
                  <a:lnTo>
                    <a:pt x="8192" y="13800"/>
                  </a:lnTo>
                  <a:lnTo>
                    <a:pt x="8410" y="13674"/>
                  </a:lnTo>
                  <a:lnTo>
                    <a:pt x="8410" y="13706"/>
                  </a:lnTo>
                  <a:lnTo>
                    <a:pt x="8301" y="13926"/>
                  </a:lnTo>
                  <a:lnTo>
                    <a:pt x="8192" y="14115"/>
                  </a:lnTo>
                  <a:lnTo>
                    <a:pt x="7974" y="14241"/>
                  </a:lnTo>
                  <a:lnTo>
                    <a:pt x="7755" y="14431"/>
                  </a:lnTo>
                  <a:lnTo>
                    <a:pt x="7373" y="14588"/>
                  </a:lnTo>
                  <a:lnTo>
                    <a:pt x="6881" y="14683"/>
                  </a:lnTo>
                  <a:lnTo>
                    <a:pt x="6499" y="14714"/>
                  </a:lnTo>
                  <a:lnTo>
                    <a:pt x="6117" y="14809"/>
                  </a:lnTo>
                  <a:lnTo>
                    <a:pt x="5625" y="14935"/>
                  </a:lnTo>
                  <a:lnTo>
                    <a:pt x="5243" y="14998"/>
                  </a:lnTo>
                  <a:lnTo>
                    <a:pt x="5024" y="15124"/>
                  </a:lnTo>
                  <a:lnTo>
                    <a:pt x="4751" y="15218"/>
                  </a:lnTo>
                  <a:lnTo>
                    <a:pt x="4478" y="15250"/>
                  </a:lnTo>
                  <a:lnTo>
                    <a:pt x="4369" y="15313"/>
                  </a:lnTo>
                  <a:lnTo>
                    <a:pt x="4151" y="15502"/>
                  </a:lnTo>
                  <a:lnTo>
                    <a:pt x="3878" y="15722"/>
                  </a:lnTo>
                  <a:lnTo>
                    <a:pt x="4096" y="15817"/>
                  </a:lnTo>
                  <a:lnTo>
                    <a:pt x="4260" y="15974"/>
                  </a:lnTo>
                  <a:lnTo>
                    <a:pt x="4478" y="15880"/>
                  </a:lnTo>
                  <a:lnTo>
                    <a:pt x="4533" y="15817"/>
                  </a:lnTo>
                  <a:lnTo>
                    <a:pt x="4478" y="15974"/>
                  </a:lnTo>
                  <a:lnTo>
                    <a:pt x="4478" y="16100"/>
                  </a:lnTo>
                  <a:lnTo>
                    <a:pt x="4478" y="16258"/>
                  </a:lnTo>
                  <a:lnTo>
                    <a:pt x="4478" y="16384"/>
                  </a:lnTo>
                  <a:lnTo>
                    <a:pt x="4260" y="16352"/>
                  </a:lnTo>
                  <a:lnTo>
                    <a:pt x="3823" y="16384"/>
                  </a:lnTo>
                  <a:lnTo>
                    <a:pt x="3386" y="16384"/>
                  </a:lnTo>
                  <a:lnTo>
                    <a:pt x="3222" y="16384"/>
                  </a:lnTo>
                  <a:lnTo>
                    <a:pt x="3222" y="16258"/>
                  </a:lnTo>
                  <a:lnTo>
                    <a:pt x="3222" y="16132"/>
                  </a:lnTo>
                  <a:lnTo>
                    <a:pt x="3168" y="15943"/>
                  </a:lnTo>
                  <a:lnTo>
                    <a:pt x="3168" y="15817"/>
                  </a:lnTo>
                  <a:lnTo>
                    <a:pt x="3168" y="15628"/>
                  </a:lnTo>
                  <a:lnTo>
                    <a:pt x="3168" y="15502"/>
                  </a:lnTo>
                  <a:lnTo>
                    <a:pt x="3168" y="15470"/>
                  </a:lnTo>
                  <a:lnTo>
                    <a:pt x="3058" y="15344"/>
                  </a:lnTo>
                  <a:lnTo>
                    <a:pt x="3058" y="15187"/>
                  </a:lnTo>
                  <a:lnTo>
                    <a:pt x="3058" y="14872"/>
                  </a:lnTo>
                  <a:lnTo>
                    <a:pt x="3004" y="14620"/>
                  </a:lnTo>
                  <a:lnTo>
                    <a:pt x="3004" y="14431"/>
                  </a:lnTo>
                  <a:lnTo>
                    <a:pt x="3004" y="14052"/>
                  </a:lnTo>
                  <a:lnTo>
                    <a:pt x="2949" y="13863"/>
                  </a:lnTo>
                  <a:lnTo>
                    <a:pt x="2840" y="13800"/>
                  </a:lnTo>
                  <a:lnTo>
                    <a:pt x="2785" y="13485"/>
                  </a:lnTo>
                  <a:lnTo>
                    <a:pt x="2621" y="13328"/>
                  </a:lnTo>
                  <a:lnTo>
                    <a:pt x="2567" y="13076"/>
                  </a:lnTo>
                  <a:lnTo>
                    <a:pt x="2512" y="12792"/>
                  </a:lnTo>
                  <a:lnTo>
                    <a:pt x="2403" y="12603"/>
                  </a:lnTo>
                  <a:lnTo>
                    <a:pt x="2403" y="12477"/>
                  </a:lnTo>
                  <a:lnTo>
                    <a:pt x="2403" y="12446"/>
                  </a:lnTo>
                  <a:lnTo>
                    <a:pt x="2403" y="12414"/>
                  </a:lnTo>
                  <a:lnTo>
                    <a:pt x="2403" y="12320"/>
                  </a:lnTo>
                  <a:lnTo>
                    <a:pt x="2403" y="12193"/>
                  </a:lnTo>
                  <a:lnTo>
                    <a:pt x="2403" y="12099"/>
                  </a:lnTo>
                  <a:lnTo>
                    <a:pt x="2567" y="11973"/>
                  </a:lnTo>
                  <a:lnTo>
                    <a:pt x="2731" y="11815"/>
                  </a:lnTo>
                  <a:lnTo>
                    <a:pt x="3058" y="11689"/>
                  </a:lnTo>
                  <a:lnTo>
                    <a:pt x="3222" y="11563"/>
                  </a:lnTo>
                  <a:lnTo>
                    <a:pt x="3495" y="11280"/>
                  </a:lnTo>
                  <a:lnTo>
                    <a:pt x="3714" y="10965"/>
                  </a:lnTo>
                  <a:lnTo>
                    <a:pt x="3878" y="10681"/>
                  </a:lnTo>
                  <a:lnTo>
                    <a:pt x="3932" y="10461"/>
                  </a:lnTo>
                  <a:lnTo>
                    <a:pt x="4151" y="10177"/>
                  </a:lnTo>
                  <a:lnTo>
                    <a:pt x="4369" y="9830"/>
                  </a:lnTo>
                  <a:lnTo>
                    <a:pt x="4314" y="9389"/>
                  </a:lnTo>
                  <a:lnTo>
                    <a:pt x="4151" y="9169"/>
                  </a:lnTo>
                  <a:lnTo>
                    <a:pt x="4151" y="8885"/>
                  </a:lnTo>
                  <a:lnTo>
                    <a:pt x="4369" y="8539"/>
                  </a:lnTo>
                  <a:lnTo>
                    <a:pt x="4478" y="8413"/>
                  </a:lnTo>
                  <a:lnTo>
                    <a:pt x="4588" y="8129"/>
                  </a:lnTo>
                  <a:lnTo>
                    <a:pt x="4533" y="7940"/>
                  </a:lnTo>
                  <a:lnTo>
                    <a:pt x="4533" y="7656"/>
                  </a:lnTo>
                  <a:lnTo>
                    <a:pt x="4588" y="7310"/>
                  </a:lnTo>
                  <a:lnTo>
                    <a:pt x="4533" y="7152"/>
                  </a:lnTo>
                  <a:lnTo>
                    <a:pt x="4478" y="6932"/>
                  </a:lnTo>
                  <a:lnTo>
                    <a:pt x="4314" y="6743"/>
                  </a:lnTo>
                  <a:lnTo>
                    <a:pt x="4314" y="6522"/>
                  </a:lnTo>
                  <a:lnTo>
                    <a:pt x="4096" y="6365"/>
                  </a:lnTo>
                  <a:lnTo>
                    <a:pt x="3659" y="6270"/>
                  </a:lnTo>
                  <a:lnTo>
                    <a:pt x="3222" y="6144"/>
                  </a:lnTo>
                  <a:lnTo>
                    <a:pt x="2949" y="6049"/>
                  </a:lnTo>
                  <a:lnTo>
                    <a:pt x="2403" y="5923"/>
                  </a:lnTo>
                  <a:lnTo>
                    <a:pt x="1966" y="5860"/>
                  </a:lnTo>
                  <a:lnTo>
                    <a:pt x="1529" y="5766"/>
                  </a:lnTo>
                  <a:lnTo>
                    <a:pt x="1256" y="5797"/>
                  </a:lnTo>
                  <a:lnTo>
                    <a:pt x="983" y="5797"/>
                  </a:lnTo>
                  <a:lnTo>
                    <a:pt x="601" y="5797"/>
                  </a:lnTo>
                  <a:lnTo>
                    <a:pt x="382" y="5797"/>
                  </a:lnTo>
                  <a:lnTo>
                    <a:pt x="382" y="5734"/>
                  </a:lnTo>
                  <a:lnTo>
                    <a:pt x="382" y="5545"/>
                  </a:lnTo>
                  <a:lnTo>
                    <a:pt x="382" y="5482"/>
                  </a:lnTo>
                  <a:close/>
                </a:path>
              </a:pathLst>
            </a:custGeom>
            <a:solidFill>
              <a:srgbClr val="CC99FF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400">
                <a:latin typeface="Arial Narrow" panose="020B0606020202030204" pitchFamily="34" charset="0"/>
              </a:endParaRPr>
            </a:p>
          </p:txBody>
        </p:sp>
        <p:sp>
          <p:nvSpPr>
            <p:cNvPr id="20" name="Namibia"/>
            <p:cNvSpPr>
              <a:spLocks/>
            </p:cNvSpPr>
            <p:nvPr/>
          </p:nvSpPr>
          <p:spPr bwMode="auto">
            <a:xfrm>
              <a:off x="1090938" y="1714001"/>
              <a:ext cx="653644" cy="642344"/>
            </a:xfrm>
            <a:custGeom>
              <a:avLst/>
              <a:gdLst>
                <a:gd name="T0" fmla="*/ 15825 w 16384"/>
                <a:gd name="T1" fmla="*/ 1354 h 16384"/>
                <a:gd name="T2" fmla="*/ 14793 w 16384"/>
                <a:gd name="T3" fmla="*/ 1966 h 16384"/>
                <a:gd name="T4" fmla="*/ 14363 w 16384"/>
                <a:gd name="T5" fmla="*/ 2053 h 16384"/>
                <a:gd name="T6" fmla="*/ 13632 w 16384"/>
                <a:gd name="T7" fmla="*/ 1617 h 16384"/>
                <a:gd name="T8" fmla="*/ 11740 w 16384"/>
                <a:gd name="T9" fmla="*/ 2053 h 16384"/>
                <a:gd name="T10" fmla="*/ 11224 w 16384"/>
                <a:gd name="T11" fmla="*/ 2228 h 16384"/>
                <a:gd name="T12" fmla="*/ 11224 w 16384"/>
                <a:gd name="T13" fmla="*/ 3495 h 16384"/>
                <a:gd name="T14" fmla="*/ 11224 w 16384"/>
                <a:gd name="T15" fmla="*/ 5418 h 16384"/>
                <a:gd name="T16" fmla="*/ 11224 w 16384"/>
                <a:gd name="T17" fmla="*/ 6641 h 16384"/>
                <a:gd name="T18" fmla="*/ 10579 w 16384"/>
                <a:gd name="T19" fmla="*/ 6991 h 16384"/>
                <a:gd name="T20" fmla="*/ 10020 w 16384"/>
                <a:gd name="T21" fmla="*/ 7034 h 16384"/>
                <a:gd name="T22" fmla="*/ 10020 w 16384"/>
                <a:gd name="T23" fmla="*/ 8170 h 16384"/>
                <a:gd name="T24" fmla="*/ 9977 w 16384"/>
                <a:gd name="T25" fmla="*/ 9743 h 16384"/>
                <a:gd name="T26" fmla="*/ 10020 w 16384"/>
                <a:gd name="T27" fmla="*/ 10661 h 16384"/>
                <a:gd name="T28" fmla="*/ 9977 w 16384"/>
                <a:gd name="T29" fmla="*/ 11054 h 16384"/>
                <a:gd name="T30" fmla="*/ 9977 w 16384"/>
                <a:gd name="T31" fmla="*/ 12583 h 16384"/>
                <a:gd name="T32" fmla="*/ 9977 w 16384"/>
                <a:gd name="T33" fmla="*/ 14680 h 16384"/>
                <a:gd name="T34" fmla="*/ 9977 w 16384"/>
                <a:gd name="T35" fmla="*/ 15598 h 16384"/>
                <a:gd name="T36" fmla="*/ 9332 w 16384"/>
                <a:gd name="T37" fmla="*/ 15947 h 16384"/>
                <a:gd name="T38" fmla="*/ 8472 w 16384"/>
                <a:gd name="T39" fmla="*/ 16253 h 16384"/>
                <a:gd name="T40" fmla="*/ 7138 w 16384"/>
                <a:gd name="T41" fmla="*/ 16078 h 16384"/>
                <a:gd name="T42" fmla="*/ 6579 w 16384"/>
                <a:gd name="T43" fmla="*/ 15423 h 16384"/>
                <a:gd name="T44" fmla="*/ 5934 w 16384"/>
                <a:gd name="T45" fmla="*/ 15903 h 16384"/>
                <a:gd name="T46" fmla="*/ 5547 w 16384"/>
                <a:gd name="T47" fmla="*/ 15729 h 16384"/>
                <a:gd name="T48" fmla="*/ 5031 w 16384"/>
                <a:gd name="T49" fmla="*/ 15335 h 16384"/>
                <a:gd name="T50" fmla="*/ 4644 w 16384"/>
                <a:gd name="T51" fmla="*/ 14680 h 16384"/>
                <a:gd name="T52" fmla="*/ 4300 w 16384"/>
                <a:gd name="T53" fmla="*/ 14112 h 16384"/>
                <a:gd name="T54" fmla="*/ 4128 w 16384"/>
                <a:gd name="T55" fmla="*/ 13107 h 16384"/>
                <a:gd name="T56" fmla="*/ 3999 w 16384"/>
                <a:gd name="T57" fmla="*/ 12627 h 16384"/>
                <a:gd name="T58" fmla="*/ 3784 w 16384"/>
                <a:gd name="T59" fmla="*/ 11840 h 16384"/>
                <a:gd name="T60" fmla="*/ 3784 w 16384"/>
                <a:gd name="T61" fmla="*/ 11141 h 16384"/>
                <a:gd name="T62" fmla="*/ 3483 w 16384"/>
                <a:gd name="T63" fmla="*/ 10442 h 16384"/>
                <a:gd name="T64" fmla="*/ 3354 w 16384"/>
                <a:gd name="T65" fmla="*/ 9568 h 16384"/>
                <a:gd name="T66" fmla="*/ 3311 w 16384"/>
                <a:gd name="T67" fmla="*/ 8738 h 16384"/>
                <a:gd name="T68" fmla="*/ 3311 w 16384"/>
                <a:gd name="T69" fmla="*/ 7864 h 16384"/>
                <a:gd name="T70" fmla="*/ 2838 w 16384"/>
                <a:gd name="T71" fmla="*/ 7034 h 16384"/>
                <a:gd name="T72" fmla="*/ 2451 w 16384"/>
                <a:gd name="T73" fmla="*/ 6291 h 16384"/>
                <a:gd name="T74" fmla="*/ 2064 w 16384"/>
                <a:gd name="T75" fmla="*/ 5549 h 16384"/>
                <a:gd name="T76" fmla="*/ 1763 w 16384"/>
                <a:gd name="T77" fmla="*/ 4850 h 16384"/>
                <a:gd name="T78" fmla="*/ 1376 w 16384"/>
                <a:gd name="T79" fmla="*/ 4063 h 16384"/>
                <a:gd name="T80" fmla="*/ 1118 w 16384"/>
                <a:gd name="T81" fmla="*/ 3495 h 16384"/>
                <a:gd name="T82" fmla="*/ 860 w 16384"/>
                <a:gd name="T83" fmla="*/ 3015 h 16384"/>
                <a:gd name="T84" fmla="*/ 430 w 16384"/>
                <a:gd name="T85" fmla="*/ 2447 h 16384"/>
                <a:gd name="T86" fmla="*/ 172 w 16384"/>
                <a:gd name="T87" fmla="*/ 2053 h 16384"/>
                <a:gd name="T88" fmla="*/ 0 w 16384"/>
                <a:gd name="T89" fmla="*/ 1354 h 16384"/>
                <a:gd name="T90" fmla="*/ 0 w 16384"/>
                <a:gd name="T91" fmla="*/ 655 h 16384"/>
                <a:gd name="T92" fmla="*/ 516 w 16384"/>
                <a:gd name="T93" fmla="*/ 218 h 16384"/>
                <a:gd name="T94" fmla="*/ 1290 w 16384"/>
                <a:gd name="T95" fmla="*/ 0 h 16384"/>
                <a:gd name="T96" fmla="*/ 2408 w 16384"/>
                <a:gd name="T97" fmla="*/ 350 h 16384"/>
                <a:gd name="T98" fmla="*/ 2967 w 16384"/>
                <a:gd name="T99" fmla="*/ 655 h 16384"/>
                <a:gd name="T100" fmla="*/ 4214 w 16384"/>
                <a:gd name="T101" fmla="*/ 655 h 16384"/>
                <a:gd name="T102" fmla="*/ 8084 w 16384"/>
                <a:gd name="T103" fmla="*/ 568 h 16384"/>
                <a:gd name="T104" fmla="*/ 8601 w 16384"/>
                <a:gd name="T105" fmla="*/ 1092 h 16384"/>
                <a:gd name="T106" fmla="*/ 9891 w 16384"/>
                <a:gd name="T107" fmla="*/ 1223 h 16384"/>
                <a:gd name="T108" fmla="*/ 11267 w 16384"/>
                <a:gd name="T109" fmla="*/ 1442 h 16384"/>
                <a:gd name="T110" fmla="*/ 11912 w 16384"/>
                <a:gd name="T111" fmla="*/ 1617 h 16384"/>
                <a:gd name="T112" fmla="*/ 13761 w 16384"/>
                <a:gd name="T113" fmla="*/ 1092 h 16384"/>
                <a:gd name="T114" fmla="*/ 14320 w 16384"/>
                <a:gd name="T115" fmla="*/ 918 h 16384"/>
                <a:gd name="T116" fmla="*/ 15180 w 16384"/>
                <a:gd name="T117" fmla="*/ 699 h 16384"/>
                <a:gd name="T118" fmla="*/ 15696 w 16384"/>
                <a:gd name="T119" fmla="*/ 743 h 16384"/>
                <a:gd name="T120" fmla="*/ 16212 w 16384"/>
                <a:gd name="T121" fmla="*/ 1092 h 1638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6384"/>
                <a:gd name="T184" fmla="*/ 0 h 16384"/>
                <a:gd name="T185" fmla="*/ 16384 w 16384"/>
                <a:gd name="T186" fmla="*/ 16384 h 1638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6384" h="16384">
                  <a:moveTo>
                    <a:pt x="16384" y="1267"/>
                  </a:moveTo>
                  <a:lnTo>
                    <a:pt x="16255" y="1223"/>
                  </a:lnTo>
                  <a:lnTo>
                    <a:pt x="15997" y="1223"/>
                  </a:lnTo>
                  <a:lnTo>
                    <a:pt x="15825" y="1354"/>
                  </a:lnTo>
                  <a:lnTo>
                    <a:pt x="15739" y="1529"/>
                  </a:lnTo>
                  <a:lnTo>
                    <a:pt x="15524" y="1573"/>
                  </a:lnTo>
                  <a:lnTo>
                    <a:pt x="15137" y="1704"/>
                  </a:lnTo>
                  <a:lnTo>
                    <a:pt x="14793" y="1966"/>
                  </a:lnTo>
                  <a:lnTo>
                    <a:pt x="14621" y="2228"/>
                  </a:lnTo>
                  <a:lnTo>
                    <a:pt x="14449" y="2447"/>
                  </a:lnTo>
                  <a:lnTo>
                    <a:pt x="14449" y="2316"/>
                  </a:lnTo>
                  <a:lnTo>
                    <a:pt x="14363" y="2053"/>
                  </a:lnTo>
                  <a:lnTo>
                    <a:pt x="14191" y="1748"/>
                  </a:lnTo>
                  <a:lnTo>
                    <a:pt x="13976" y="1704"/>
                  </a:lnTo>
                  <a:lnTo>
                    <a:pt x="13804" y="1704"/>
                  </a:lnTo>
                  <a:lnTo>
                    <a:pt x="13632" y="1617"/>
                  </a:lnTo>
                  <a:lnTo>
                    <a:pt x="13460" y="1617"/>
                  </a:lnTo>
                  <a:lnTo>
                    <a:pt x="13073" y="1748"/>
                  </a:lnTo>
                  <a:lnTo>
                    <a:pt x="12299" y="1879"/>
                  </a:lnTo>
                  <a:lnTo>
                    <a:pt x="11740" y="2053"/>
                  </a:lnTo>
                  <a:lnTo>
                    <a:pt x="11439" y="2053"/>
                  </a:lnTo>
                  <a:lnTo>
                    <a:pt x="11353" y="2097"/>
                  </a:lnTo>
                  <a:lnTo>
                    <a:pt x="11267" y="2097"/>
                  </a:lnTo>
                  <a:lnTo>
                    <a:pt x="11224" y="2228"/>
                  </a:lnTo>
                  <a:lnTo>
                    <a:pt x="11224" y="2316"/>
                  </a:lnTo>
                  <a:lnTo>
                    <a:pt x="11224" y="2621"/>
                  </a:lnTo>
                  <a:lnTo>
                    <a:pt x="11224" y="2971"/>
                  </a:lnTo>
                  <a:lnTo>
                    <a:pt x="11224" y="3495"/>
                  </a:lnTo>
                  <a:lnTo>
                    <a:pt x="11224" y="4020"/>
                  </a:lnTo>
                  <a:lnTo>
                    <a:pt x="11224" y="4588"/>
                  </a:lnTo>
                  <a:lnTo>
                    <a:pt x="11224" y="4937"/>
                  </a:lnTo>
                  <a:lnTo>
                    <a:pt x="11224" y="5418"/>
                  </a:lnTo>
                  <a:lnTo>
                    <a:pt x="11224" y="5811"/>
                  </a:lnTo>
                  <a:lnTo>
                    <a:pt x="11224" y="6117"/>
                  </a:lnTo>
                  <a:lnTo>
                    <a:pt x="11224" y="6423"/>
                  </a:lnTo>
                  <a:lnTo>
                    <a:pt x="11224" y="6641"/>
                  </a:lnTo>
                  <a:lnTo>
                    <a:pt x="11224" y="6816"/>
                  </a:lnTo>
                  <a:lnTo>
                    <a:pt x="11224" y="6991"/>
                  </a:lnTo>
                  <a:lnTo>
                    <a:pt x="10880" y="6991"/>
                  </a:lnTo>
                  <a:lnTo>
                    <a:pt x="10579" y="6991"/>
                  </a:lnTo>
                  <a:lnTo>
                    <a:pt x="10321" y="6991"/>
                  </a:lnTo>
                  <a:lnTo>
                    <a:pt x="10192" y="6991"/>
                  </a:lnTo>
                  <a:lnTo>
                    <a:pt x="10149" y="6947"/>
                  </a:lnTo>
                  <a:lnTo>
                    <a:pt x="10020" y="7034"/>
                  </a:lnTo>
                  <a:lnTo>
                    <a:pt x="10020" y="7122"/>
                  </a:lnTo>
                  <a:lnTo>
                    <a:pt x="10020" y="7340"/>
                  </a:lnTo>
                  <a:lnTo>
                    <a:pt x="10020" y="7690"/>
                  </a:lnTo>
                  <a:lnTo>
                    <a:pt x="10020" y="8170"/>
                  </a:lnTo>
                  <a:lnTo>
                    <a:pt x="10020" y="8607"/>
                  </a:lnTo>
                  <a:lnTo>
                    <a:pt x="9977" y="9044"/>
                  </a:lnTo>
                  <a:lnTo>
                    <a:pt x="9977" y="9437"/>
                  </a:lnTo>
                  <a:lnTo>
                    <a:pt x="9977" y="9743"/>
                  </a:lnTo>
                  <a:lnTo>
                    <a:pt x="10020" y="10005"/>
                  </a:lnTo>
                  <a:lnTo>
                    <a:pt x="10020" y="10267"/>
                  </a:lnTo>
                  <a:lnTo>
                    <a:pt x="10020" y="10529"/>
                  </a:lnTo>
                  <a:lnTo>
                    <a:pt x="10020" y="10661"/>
                  </a:lnTo>
                  <a:lnTo>
                    <a:pt x="10020" y="10792"/>
                  </a:lnTo>
                  <a:lnTo>
                    <a:pt x="9977" y="10835"/>
                  </a:lnTo>
                  <a:lnTo>
                    <a:pt x="9977" y="10879"/>
                  </a:lnTo>
                  <a:lnTo>
                    <a:pt x="9977" y="11054"/>
                  </a:lnTo>
                  <a:lnTo>
                    <a:pt x="9977" y="11229"/>
                  </a:lnTo>
                  <a:lnTo>
                    <a:pt x="9977" y="11578"/>
                  </a:lnTo>
                  <a:lnTo>
                    <a:pt x="9977" y="12102"/>
                  </a:lnTo>
                  <a:lnTo>
                    <a:pt x="9977" y="12583"/>
                  </a:lnTo>
                  <a:lnTo>
                    <a:pt x="9977" y="13238"/>
                  </a:lnTo>
                  <a:lnTo>
                    <a:pt x="9977" y="13675"/>
                  </a:lnTo>
                  <a:lnTo>
                    <a:pt x="9977" y="14287"/>
                  </a:lnTo>
                  <a:lnTo>
                    <a:pt x="9977" y="14680"/>
                  </a:lnTo>
                  <a:lnTo>
                    <a:pt x="9977" y="15073"/>
                  </a:lnTo>
                  <a:lnTo>
                    <a:pt x="9977" y="15379"/>
                  </a:lnTo>
                  <a:lnTo>
                    <a:pt x="9977" y="15554"/>
                  </a:lnTo>
                  <a:lnTo>
                    <a:pt x="9977" y="15598"/>
                  </a:lnTo>
                  <a:lnTo>
                    <a:pt x="9977" y="15685"/>
                  </a:lnTo>
                  <a:lnTo>
                    <a:pt x="9891" y="15729"/>
                  </a:lnTo>
                  <a:lnTo>
                    <a:pt x="9633" y="15772"/>
                  </a:lnTo>
                  <a:lnTo>
                    <a:pt x="9332" y="15947"/>
                  </a:lnTo>
                  <a:lnTo>
                    <a:pt x="9160" y="16209"/>
                  </a:lnTo>
                  <a:lnTo>
                    <a:pt x="8988" y="16297"/>
                  </a:lnTo>
                  <a:lnTo>
                    <a:pt x="8687" y="16297"/>
                  </a:lnTo>
                  <a:lnTo>
                    <a:pt x="8472" y="16253"/>
                  </a:lnTo>
                  <a:lnTo>
                    <a:pt x="8084" y="16253"/>
                  </a:lnTo>
                  <a:lnTo>
                    <a:pt x="7740" y="16384"/>
                  </a:lnTo>
                  <a:lnTo>
                    <a:pt x="7396" y="16297"/>
                  </a:lnTo>
                  <a:lnTo>
                    <a:pt x="7138" y="16078"/>
                  </a:lnTo>
                  <a:lnTo>
                    <a:pt x="7138" y="15772"/>
                  </a:lnTo>
                  <a:lnTo>
                    <a:pt x="7052" y="15729"/>
                  </a:lnTo>
                  <a:lnTo>
                    <a:pt x="6794" y="15554"/>
                  </a:lnTo>
                  <a:lnTo>
                    <a:pt x="6579" y="15423"/>
                  </a:lnTo>
                  <a:lnTo>
                    <a:pt x="6278" y="15423"/>
                  </a:lnTo>
                  <a:lnTo>
                    <a:pt x="6192" y="15685"/>
                  </a:lnTo>
                  <a:lnTo>
                    <a:pt x="6063" y="15860"/>
                  </a:lnTo>
                  <a:lnTo>
                    <a:pt x="5934" y="15903"/>
                  </a:lnTo>
                  <a:lnTo>
                    <a:pt x="5848" y="15903"/>
                  </a:lnTo>
                  <a:lnTo>
                    <a:pt x="5762" y="15860"/>
                  </a:lnTo>
                  <a:lnTo>
                    <a:pt x="5676" y="15860"/>
                  </a:lnTo>
                  <a:lnTo>
                    <a:pt x="5547" y="15729"/>
                  </a:lnTo>
                  <a:lnTo>
                    <a:pt x="5375" y="15554"/>
                  </a:lnTo>
                  <a:lnTo>
                    <a:pt x="5246" y="15423"/>
                  </a:lnTo>
                  <a:lnTo>
                    <a:pt x="5160" y="15379"/>
                  </a:lnTo>
                  <a:lnTo>
                    <a:pt x="5031" y="15335"/>
                  </a:lnTo>
                  <a:lnTo>
                    <a:pt x="4902" y="15161"/>
                  </a:lnTo>
                  <a:lnTo>
                    <a:pt x="4816" y="14986"/>
                  </a:lnTo>
                  <a:lnTo>
                    <a:pt x="4730" y="14811"/>
                  </a:lnTo>
                  <a:lnTo>
                    <a:pt x="4644" y="14680"/>
                  </a:lnTo>
                  <a:lnTo>
                    <a:pt x="4558" y="14549"/>
                  </a:lnTo>
                  <a:lnTo>
                    <a:pt x="4386" y="14374"/>
                  </a:lnTo>
                  <a:lnTo>
                    <a:pt x="4300" y="14287"/>
                  </a:lnTo>
                  <a:lnTo>
                    <a:pt x="4300" y="14112"/>
                  </a:lnTo>
                  <a:lnTo>
                    <a:pt x="4214" y="13806"/>
                  </a:lnTo>
                  <a:lnTo>
                    <a:pt x="4171" y="13588"/>
                  </a:lnTo>
                  <a:lnTo>
                    <a:pt x="4128" y="13326"/>
                  </a:lnTo>
                  <a:lnTo>
                    <a:pt x="4128" y="13107"/>
                  </a:lnTo>
                  <a:lnTo>
                    <a:pt x="3999" y="12932"/>
                  </a:lnTo>
                  <a:lnTo>
                    <a:pt x="3999" y="12889"/>
                  </a:lnTo>
                  <a:lnTo>
                    <a:pt x="3956" y="12889"/>
                  </a:lnTo>
                  <a:lnTo>
                    <a:pt x="3999" y="12627"/>
                  </a:lnTo>
                  <a:lnTo>
                    <a:pt x="3956" y="12452"/>
                  </a:lnTo>
                  <a:lnTo>
                    <a:pt x="3827" y="12277"/>
                  </a:lnTo>
                  <a:lnTo>
                    <a:pt x="3827" y="12102"/>
                  </a:lnTo>
                  <a:lnTo>
                    <a:pt x="3784" y="11840"/>
                  </a:lnTo>
                  <a:lnTo>
                    <a:pt x="3784" y="11578"/>
                  </a:lnTo>
                  <a:lnTo>
                    <a:pt x="3827" y="11403"/>
                  </a:lnTo>
                  <a:lnTo>
                    <a:pt x="3827" y="11316"/>
                  </a:lnTo>
                  <a:lnTo>
                    <a:pt x="3784" y="11141"/>
                  </a:lnTo>
                  <a:lnTo>
                    <a:pt x="3698" y="10966"/>
                  </a:lnTo>
                  <a:lnTo>
                    <a:pt x="3612" y="10704"/>
                  </a:lnTo>
                  <a:lnTo>
                    <a:pt x="3526" y="10529"/>
                  </a:lnTo>
                  <a:lnTo>
                    <a:pt x="3483" y="10442"/>
                  </a:lnTo>
                  <a:lnTo>
                    <a:pt x="3354" y="10180"/>
                  </a:lnTo>
                  <a:lnTo>
                    <a:pt x="3311" y="9961"/>
                  </a:lnTo>
                  <a:lnTo>
                    <a:pt x="3354" y="9743"/>
                  </a:lnTo>
                  <a:lnTo>
                    <a:pt x="3354" y="9568"/>
                  </a:lnTo>
                  <a:lnTo>
                    <a:pt x="3311" y="9393"/>
                  </a:lnTo>
                  <a:lnTo>
                    <a:pt x="3311" y="9131"/>
                  </a:lnTo>
                  <a:lnTo>
                    <a:pt x="3311" y="8913"/>
                  </a:lnTo>
                  <a:lnTo>
                    <a:pt x="3311" y="8738"/>
                  </a:lnTo>
                  <a:lnTo>
                    <a:pt x="3311" y="8563"/>
                  </a:lnTo>
                  <a:lnTo>
                    <a:pt x="3354" y="8345"/>
                  </a:lnTo>
                  <a:lnTo>
                    <a:pt x="3354" y="8083"/>
                  </a:lnTo>
                  <a:lnTo>
                    <a:pt x="3311" y="7864"/>
                  </a:lnTo>
                  <a:lnTo>
                    <a:pt x="3268" y="7690"/>
                  </a:lnTo>
                  <a:lnTo>
                    <a:pt x="3139" y="7384"/>
                  </a:lnTo>
                  <a:lnTo>
                    <a:pt x="2967" y="7209"/>
                  </a:lnTo>
                  <a:lnTo>
                    <a:pt x="2838" y="7034"/>
                  </a:lnTo>
                  <a:lnTo>
                    <a:pt x="2666" y="6859"/>
                  </a:lnTo>
                  <a:lnTo>
                    <a:pt x="2623" y="6641"/>
                  </a:lnTo>
                  <a:lnTo>
                    <a:pt x="2580" y="6510"/>
                  </a:lnTo>
                  <a:lnTo>
                    <a:pt x="2451" y="6291"/>
                  </a:lnTo>
                  <a:lnTo>
                    <a:pt x="2279" y="6073"/>
                  </a:lnTo>
                  <a:lnTo>
                    <a:pt x="2236" y="5898"/>
                  </a:lnTo>
                  <a:lnTo>
                    <a:pt x="2107" y="5723"/>
                  </a:lnTo>
                  <a:lnTo>
                    <a:pt x="2064" y="5549"/>
                  </a:lnTo>
                  <a:lnTo>
                    <a:pt x="1935" y="5374"/>
                  </a:lnTo>
                  <a:lnTo>
                    <a:pt x="1892" y="5199"/>
                  </a:lnTo>
                  <a:lnTo>
                    <a:pt x="1806" y="5068"/>
                  </a:lnTo>
                  <a:lnTo>
                    <a:pt x="1763" y="4850"/>
                  </a:lnTo>
                  <a:lnTo>
                    <a:pt x="1634" y="4588"/>
                  </a:lnTo>
                  <a:lnTo>
                    <a:pt x="1548" y="4413"/>
                  </a:lnTo>
                  <a:lnTo>
                    <a:pt x="1419" y="4238"/>
                  </a:lnTo>
                  <a:lnTo>
                    <a:pt x="1376" y="4063"/>
                  </a:lnTo>
                  <a:lnTo>
                    <a:pt x="1290" y="3888"/>
                  </a:lnTo>
                  <a:lnTo>
                    <a:pt x="1247" y="3801"/>
                  </a:lnTo>
                  <a:lnTo>
                    <a:pt x="1204" y="3626"/>
                  </a:lnTo>
                  <a:lnTo>
                    <a:pt x="1118" y="3495"/>
                  </a:lnTo>
                  <a:lnTo>
                    <a:pt x="1032" y="3364"/>
                  </a:lnTo>
                  <a:lnTo>
                    <a:pt x="946" y="3189"/>
                  </a:lnTo>
                  <a:lnTo>
                    <a:pt x="903" y="3146"/>
                  </a:lnTo>
                  <a:lnTo>
                    <a:pt x="860" y="3015"/>
                  </a:lnTo>
                  <a:lnTo>
                    <a:pt x="731" y="2796"/>
                  </a:lnTo>
                  <a:lnTo>
                    <a:pt x="602" y="2621"/>
                  </a:lnTo>
                  <a:lnTo>
                    <a:pt x="516" y="2578"/>
                  </a:lnTo>
                  <a:lnTo>
                    <a:pt x="430" y="2447"/>
                  </a:lnTo>
                  <a:lnTo>
                    <a:pt x="387" y="2447"/>
                  </a:lnTo>
                  <a:lnTo>
                    <a:pt x="387" y="2403"/>
                  </a:lnTo>
                  <a:lnTo>
                    <a:pt x="258" y="2228"/>
                  </a:lnTo>
                  <a:lnTo>
                    <a:pt x="172" y="2053"/>
                  </a:lnTo>
                  <a:lnTo>
                    <a:pt x="43" y="1791"/>
                  </a:lnTo>
                  <a:lnTo>
                    <a:pt x="43" y="1573"/>
                  </a:lnTo>
                  <a:lnTo>
                    <a:pt x="43" y="1442"/>
                  </a:lnTo>
                  <a:lnTo>
                    <a:pt x="0" y="1354"/>
                  </a:lnTo>
                  <a:lnTo>
                    <a:pt x="0" y="1180"/>
                  </a:lnTo>
                  <a:lnTo>
                    <a:pt x="0" y="1005"/>
                  </a:lnTo>
                  <a:lnTo>
                    <a:pt x="0" y="830"/>
                  </a:lnTo>
                  <a:lnTo>
                    <a:pt x="0" y="655"/>
                  </a:lnTo>
                  <a:lnTo>
                    <a:pt x="43" y="568"/>
                  </a:lnTo>
                  <a:lnTo>
                    <a:pt x="86" y="568"/>
                  </a:lnTo>
                  <a:lnTo>
                    <a:pt x="258" y="481"/>
                  </a:lnTo>
                  <a:lnTo>
                    <a:pt x="516" y="218"/>
                  </a:lnTo>
                  <a:lnTo>
                    <a:pt x="731" y="393"/>
                  </a:lnTo>
                  <a:lnTo>
                    <a:pt x="860" y="350"/>
                  </a:lnTo>
                  <a:lnTo>
                    <a:pt x="1075" y="131"/>
                  </a:lnTo>
                  <a:lnTo>
                    <a:pt x="1290" y="0"/>
                  </a:lnTo>
                  <a:lnTo>
                    <a:pt x="1806" y="0"/>
                  </a:lnTo>
                  <a:lnTo>
                    <a:pt x="1978" y="44"/>
                  </a:lnTo>
                  <a:lnTo>
                    <a:pt x="2107" y="218"/>
                  </a:lnTo>
                  <a:lnTo>
                    <a:pt x="2408" y="350"/>
                  </a:lnTo>
                  <a:lnTo>
                    <a:pt x="2623" y="568"/>
                  </a:lnTo>
                  <a:lnTo>
                    <a:pt x="2752" y="699"/>
                  </a:lnTo>
                  <a:lnTo>
                    <a:pt x="2924" y="655"/>
                  </a:lnTo>
                  <a:lnTo>
                    <a:pt x="2967" y="655"/>
                  </a:lnTo>
                  <a:lnTo>
                    <a:pt x="3311" y="655"/>
                  </a:lnTo>
                  <a:lnTo>
                    <a:pt x="3655" y="655"/>
                  </a:lnTo>
                  <a:lnTo>
                    <a:pt x="4042" y="655"/>
                  </a:lnTo>
                  <a:lnTo>
                    <a:pt x="4214" y="655"/>
                  </a:lnTo>
                  <a:lnTo>
                    <a:pt x="5676" y="655"/>
                  </a:lnTo>
                  <a:lnTo>
                    <a:pt x="7095" y="655"/>
                  </a:lnTo>
                  <a:lnTo>
                    <a:pt x="7955" y="568"/>
                  </a:lnTo>
                  <a:lnTo>
                    <a:pt x="8084" y="568"/>
                  </a:lnTo>
                  <a:lnTo>
                    <a:pt x="8084" y="655"/>
                  </a:lnTo>
                  <a:lnTo>
                    <a:pt x="8170" y="699"/>
                  </a:lnTo>
                  <a:lnTo>
                    <a:pt x="8429" y="918"/>
                  </a:lnTo>
                  <a:lnTo>
                    <a:pt x="8601" y="1092"/>
                  </a:lnTo>
                  <a:lnTo>
                    <a:pt x="8988" y="1267"/>
                  </a:lnTo>
                  <a:lnTo>
                    <a:pt x="9160" y="1267"/>
                  </a:lnTo>
                  <a:lnTo>
                    <a:pt x="9547" y="1223"/>
                  </a:lnTo>
                  <a:lnTo>
                    <a:pt x="9891" y="1223"/>
                  </a:lnTo>
                  <a:lnTo>
                    <a:pt x="10192" y="1223"/>
                  </a:lnTo>
                  <a:lnTo>
                    <a:pt x="10579" y="1354"/>
                  </a:lnTo>
                  <a:lnTo>
                    <a:pt x="10923" y="1398"/>
                  </a:lnTo>
                  <a:lnTo>
                    <a:pt x="11267" y="1442"/>
                  </a:lnTo>
                  <a:lnTo>
                    <a:pt x="11525" y="1529"/>
                  </a:lnTo>
                  <a:lnTo>
                    <a:pt x="11783" y="1529"/>
                  </a:lnTo>
                  <a:lnTo>
                    <a:pt x="11869" y="1573"/>
                  </a:lnTo>
                  <a:lnTo>
                    <a:pt x="11912" y="1617"/>
                  </a:lnTo>
                  <a:lnTo>
                    <a:pt x="12084" y="1573"/>
                  </a:lnTo>
                  <a:lnTo>
                    <a:pt x="12643" y="1442"/>
                  </a:lnTo>
                  <a:lnTo>
                    <a:pt x="13288" y="1223"/>
                  </a:lnTo>
                  <a:lnTo>
                    <a:pt x="13761" y="1092"/>
                  </a:lnTo>
                  <a:lnTo>
                    <a:pt x="13976" y="1049"/>
                  </a:lnTo>
                  <a:lnTo>
                    <a:pt x="14019" y="1005"/>
                  </a:lnTo>
                  <a:lnTo>
                    <a:pt x="14105" y="1005"/>
                  </a:lnTo>
                  <a:lnTo>
                    <a:pt x="14320" y="918"/>
                  </a:lnTo>
                  <a:lnTo>
                    <a:pt x="14664" y="830"/>
                  </a:lnTo>
                  <a:lnTo>
                    <a:pt x="14965" y="743"/>
                  </a:lnTo>
                  <a:lnTo>
                    <a:pt x="15137" y="699"/>
                  </a:lnTo>
                  <a:lnTo>
                    <a:pt x="15180" y="699"/>
                  </a:lnTo>
                  <a:lnTo>
                    <a:pt x="15180" y="743"/>
                  </a:lnTo>
                  <a:lnTo>
                    <a:pt x="15352" y="743"/>
                  </a:lnTo>
                  <a:lnTo>
                    <a:pt x="15481" y="743"/>
                  </a:lnTo>
                  <a:lnTo>
                    <a:pt x="15696" y="743"/>
                  </a:lnTo>
                  <a:lnTo>
                    <a:pt x="15997" y="830"/>
                  </a:lnTo>
                  <a:lnTo>
                    <a:pt x="16083" y="918"/>
                  </a:lnTo>
                  <a:lnTo>
                    <a:pt x="16169" y="1049"/>
                  </a:lnTo>
                  <a:lnTo>
                    <a:pt x="16212" y="1092"/>
                  </a:lnTo>
                  <a:lnTo>
                    <a:pt x="16255" y="1223"/>
                  </a:lnTo>
                  <a:lnTo>
                    <a:pt x="16384" y="1267"/>
                  </a:lnTo>
                  <a:close/>
                </a:path>
              </a:pathLst>
            </a:custGeom>
            <a:solidFill>
              <a:srgbClr val="99CC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400">
                <a:latin typeface="Arial Narrow" panose="020B0606020202030204" pitchFamily="34" charset="0"/>
              </a:endParaRPr>
            </a:p>
          </p:txBody>
        </p:sp>
        <p:sp>
          <p:nvSpPr>
            <p:cNvPr id="21" name="Rwanda"/>
            <p:cNvSpPr>
              <a:spLocks/>
            </p:cNvSpPr>
            <p:nvPr/>
          </p:nvSpPr>
          <p:spPr bwMode="auto">
            <a:xfrm>
              <a:off x="1929868" y="811445"/>
              <a:ext cx="90927" cy="100082"/>
            </a:xfrm>
            <a:custGeom>
              <a:avLst/>
              <a:gdLst>
                <a:gd name="T0" fmla="*/ 927 w 16384"/>
                <a:gd name="T1" fmla="*/ 15273 h 16384"/>
                <a:gd name="T2" fmla="*/ 309 w 16384"/>
                <a:gd name="T3" fmla="*/ 14440 h 16384"/>
                <a:gd name="T4" fmla="*/ 0 w 16384"/>
                <a:gd name="T5" fmla="*/ 13329 h 16384"/>
                <a:gd name="T6" fmla="*/ 309 w 16384"/>
                <a:gd name="T7" fmla="*/ 12219 h 16384"/>
                <a:gd name="T8" fmla="*/ 1237 w 16384"/>
                <a:gd name="T9" fmla="*/ 10552 h 16384"/>
                <a:gd name="T10" fmla="*/ 2164 w 16384"/>
                <a:gd name="T11" fmla="*/ 8886 h 16384"/>
                <a:gd name="T12" fmla="*/ 2473 w 16384"/>
                <a:gd name="T13" fmla="*/ 7498 h 16384"/>
                <a:gd name="T14" fmla="*/ 3400 w 16384"/>
                <a:gd name="T15" fmla="*/ 6109 h 16384"/>
                <a:gd name="T16" fmla="*/ 4019 w 16384"/>
                <a:gd name="T17" fmla="*/ 4999 h 16384"/>
                <a:gd name="T18" fmla="*/ 4637 w 16384"/>
                <a:gd name="T19" fmla="*/ 3888 h 16384"/>
                <a:gd name="T20" fmla="*/ 5255 w 16384"/>
                <a:gd name="T21" fmla="*/ 3055 h 16384"/>
                <a:gd name="T22" fmla="*/ 6183 w 16384"/>
                <a:gd name="T23" fmla="*/ 2777 h 16384"/>
                <a:gd name="T24" fmla="*/ 7110 w 16384"/>
                <a:gd name="T25" fmla="*/ 3332 h 16384"/>
                <a:gd name="T26" fmla="*/ 8347 w 16384"/>
                <a:gd name="T27" fmla="*/ 3332 h 16384"/>
                <a:gd name="T28" fmla="*/ 9583 w 16384"/>
                <a:gd name="T29" fmla="*/ 3055 h 16384"/>
                <a:gd name="T30" fmla="*/ 9892 w 16384"/>
                <a:gd name="T31" fmla="*/ 1944 h 16384"/>
                <a:gd name="T32" fmla="*/ 10201 w 16384"/>
                <a:gd name="T33" fmla="*/ 833 h 16384"/>
                <a:gd name="T34" fmla="*/ 11438 w 16384"/>
                <a:gd name="T35" fmla="*/ 555 h 16384"/>
                <a:gd name="T36" fmla="*/ 12674 w 16384"/>
                <a:gd name="T37" fmla="*/ 0 h 16384"/>
                <a:gd name="T38" fmla="*/ 13293 w 16384"/>
                <a:gd name="T39" fmla="*/ 1111 h 16384"/>
                <a:gd name="T40" fmla="*/ 13911 w 16384"/>
                <a:gd name="T41" fmla="*/ 2222 h 16384"/>
                <a:gd name="T42" fmla="*/ 14838 w 16384"/>
                <a:gd name="T43" fmla="*/ 3888 h 16384"/>
                <a:gd name="T44" fmla="*/ 15147 w 16384"/>
                <a:gd name="T45" fmla="*/ 4999 h 16384"/>
                <a:gd name="T46" fmla="*/ 15766 w 16384"/>
                <a:gd name="T47" fmla="*/ 6109 h 16384"/>
                <a:gd name="T48" fmla="*/ 16075 w 16384"/>
                <a:gd name="T49" fmla="*/ 7220 h 16384"/>
                <a:gd name="T50" fmla="*/ 16384 w 16384"/>
                <a:gd name="T51" fmla="*/ 8609 h 16384"/>
                <a:gd name="T52" fmla="*/ 15766 w 16384"/>
                <a:gd name="T53" fmla="*/ 9997 h 16384"/>
                <a:gd name="T54" fmla="*/ 15147 w 16384"/>
                <a:gd name="T55" fmla="*/ 11108 h 16384"/>
                <a:gd name="T56" fmla="*/ 14529 w 16384"/>
                <a:gd name="T57" fmla="*/ 12774 h 16384"/>
                <a:gd name="T58" fmla="*/ 13602 w 16384"/>
                <a:gd name="T59" fmla="*/ 12219 h 16384"/>
                <a:gd name="T60" fmla="*/ 12365 w 16384"/>
                <a:gd name="T61" fmla="*/ 11941 h 16384"/>
                <a:gd name="T62" fmla="*/ 11129 w 16384"/>
                <a:gd name="T63" fmla="*/ 12219 h 16384"/>
                <a:gd name="T64" fmla="*/ 9892 w 16384"/>
                <a:gd name="T65" fmla="*/ 12774 h 16384"/>
                <a:gd name="T66" fmla="*/ 8347 w 16384"/>
                <a:gd name="T67" fmla="*/ 13052 h 16384"/>
                <a:gd name="T68" fmla="*/ 8347 w 16384"/>
                <a:gd name="T69" fmla="*/ 14440 h 16384"/>
                <a:gd name="T70" fmla="*/ 7110 w 16384"/>
                <a:gd name="T71" fmla="*/ 15551 h 16384"/>
                <a:gd name="T72" fmla="*/ 5255 w 16384"/>
                <a:gd name="T73" fmla="*/ 16106 h 16384"/>
                <a:gd name="T74" fmla="*/ 4019 w 16384"/>
                <a:gd name="T75" fmla="*/ 16384 h 16384"/>
                <a:gd name="T76" fmla="*/ 3710 w 16384"/>
                <a:gd name="T77" fmla="*/ 14996 h 16384"/>
                <a:gd name="T78" fmla="*/ 2782 w 16384"/>
                <a:gd name="T79" fmla="*/ 13885 h 16384"/>
                <a:gd name="T80" fmla="*/ 1546 w 16384"/>
                <a:gd name="T81" fmla="*/ 13885 h 16384"/>
                <a:gd name="T82" fmla="*/ 1237 w 16384"/>
                <a:gd name="T83" fmla="*/ 14996 h 1638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6384"/>
                <a:gd name="T127" fmla="*/ 0 h 16384"/>
                <a:gd name="T128" fmla="*/ 16384 w 16384"/>
                <a:gd name="T129" fmla="*/ 16384 h 1638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6384" h="16384">
                  <a:moveTo>
                    <a:pt x="1237" y="15551"/>
                  </a:moveTo>
                  <a:lnTo>
                    <a:pt x="927" y="15551"/>
                  </a:lnTo>
                  <a:lnTo>
                    <a:pt x="927" y="15273"/>
                  </a:lnTo>
                  <a:lnTo>
                    <a:pt x="309" y="15273"/>
                  </a:lnTo>
                  <a:lnTo>
                    <a:pt x="309" y="14996"/>
                  </a:lnTo>
                  <a:lnTo>
                    <a:pt x="309" y="14440"/>
                  </a:lnTo>
                  <a:lnTo>
                    <a:pt x="0" y="14440"/>
                  </a:lnTo>
                  <a:lnTo>
                    <a:pt x="0" y="14162"/>
                  </a:lnTo>
                  <a:lnTo>
                    <a:pt x="0" y="13329"/>
                  </a:lnTo>
                  <a:lnTo>
                    <a:pt x="0" y="13052"/>
                  </a:lnTo>
                  <a:lnTo>
                    <a:pt x="0" y="12774"/>
                  </a:lnTo>
                  <a:lnTo>
                    <a:pt x="309" y="12219"/>
                  </a:lnTo>
                  <a:lnTo>
                    <a:pt x="927" y="11108"/>
                  </a:lnTo>
                  <a:lnTo>
                    <a:pt x="1237" y="10830"/>
                  </a:lnTo>
                  <a:lnTo>
                    <a:pt x="1237" y="10552"/>
                  </a:lnTo>
                  <a:lnTo>
                    <a:pt x="1546" y="9997"/>
                  </a:lnTo>
                  <a:lnTo>
                    <a:pt x="2164" y="9442"/>
                  </a:lnTo>
                  <a:lnTo>
                    <a:pt x="2164" y="8886"/>
                  </a:lnTo>
                  <a:lnTo>
                    <a:pt x="2164" y="8609"/>
                  </a:lnTo>
                  <a:lnTo>
                    <a:pt x="2473" y="7775"/>
                  </a:lnTo>
                  <a:lnTo>
                    <a:pt x="2473" y="7498"/>
                  </a:lnTo>
                  <a:lnTo>
                    <a:pt x="2782" y="7220"/>
                  </a:lnTo>
                  <a:lnTo>
                    <a:pt x="2782" y="6665"/>
                  </a:lnTo>
                  <a:lnTo>
                    <a:pt x="3400" y="6109"/>
                  </a:lnTo>
                  <a:lnTo>
                    <a:pt x="3710" y="5554"/>
                  </a:lnTo>
                  <a:lnTo>
                    <a:pt x="3710" y="5276"/>
                  </a:lnTo>
                  <a:lnTo>
                    <a:pt x="4019" y="4999"/>
                  </a:lnTo>
                  <a:lnTo>
                    <a:pt x="4019" y="4443"/>
                  </a:lnTo>
                  <a:lnTo>
                    <a:pt x="4637" y="4165"/>
                  </a:lnTo>
                  <a:lnTo>
                    <a:pt x="4637" y="3888"/>
                  </a:lnTo>
                  <a:lnTo>
                    <a:pt x="4946" y="3888"/>
                  </a:lnTo>
                  <a:lnTo>
                    <a:pt x="5255" y="3332"/>
                  </a:lnTo>
                  <a:lnTo>
                    <a:pt x="5255" y="3055"/>
                  </a:lnTo>
                  <a:lnTo>
                    <a:pt x="5255" y="2777"/>
                  </a:lnTo>
                  <a:lnTo>
                    <a:pt x="5874" y="2777"/>
                  </a:lnTo>
                  <a:lnTo>
                    <a:pt x="6183" y="2777"/>
                  </a:lnTo>
                  <a:lnTo>
                    <a:pt x="6492" y="3055"/>
                  </a:lnTo>
                  <a:lnTo>
                    <a:pt x="7110" y="3055"/>
                  </a:lnTo>
                  <a:lnTo>
                    <a:pt x="7110" y="3332"/>
                  </a:lnTo>
                  <a:lnTo>
                    <a:pt x="7419" y="3332"/>
                  </a:lnTo>
                  <a:lnTo>
                    <a:pt x="7728" y="3332"/>
                  </a:lnTo>
                  <a:lnTo>
                    <a:pt x="8347" y="3332"/>
                  </a:lnTo>
                  <a:lnTo>
                    <a:pt x="8656" y="3332"/>
                  </a:lnTo>
                  <a:lnTo>
                    <a:pt x="8965" y="3055"/>
                  </a:lnTo>
                  <a:lnTo>
                    <a:pt x="9583" y="3055"/>
                  </a:lnTo>
                  <a:lnTo>
                    <a:pt x="9583" y="2777"/>
                  </a:lnTo>
                  <a:lnTo>
                    <a:pt x="9583" y="2222"/>
                  </a:lnTo>
                  <a:lnTo>
                    <a:pt x="9892" y="1944"/>
                  </a:lnTo>
                  <a:lnTo>
                    <a:pt x="9892" y="1666"/>
                  </a:lnTo>
                  <a:lnTo>
                    <a:pt x="10201" y="1111"/>
                  </a:lnTo>
                  <a:lnTo>
                    <a:pt x="10201" y="833"/>
                  </a:lnTo>
                  <a:lnTo>
                    <a:pt x="10820" y="833"/>
                  </a:lnTo>
                  <a:lnTo>
                    <a:pt x="11129" y="555"/>
                  </a:lnTo>
                  <a:lnTo>
                    <a:pt x="11438" y="555"/>
                  </a:lnTo>
                  <a:lnTo>
                    <a:pt x="12056" y="555"/>
                  </a:lnTo>
                  <a:lnTo>
                    <a:pt x="12365" y="0"/>
                  </a:lnTo>
                  <a:lnTo>
                    <a:pt x="12674" y="0"/>
                  </a:lnTo>
                  <a:lnTo>
                    <a:pt x="12674" y="555"/>
                  </a:lnTo>
                  <a:lnTo>
                    <a:pt x="13293" y="833"/>
                  </a:lnTo>
                  <a:lnTo>
                    <a:pt x="13293" y="1111"/>
                  </a:lnTo>
                  <a:lnTo>
                    <a:pt x="13602" y="1666"/>
                  </a:lnTo>
                  <a:lnTo>
                    <a:pt x="13911" y="1944"/>
                  </a:lnTo>
                  <a:lnTo>
                    <a:pt x="13911" y="2222"/>
                  </a:lnTo>
                  <a:lnTo>
                    <a:pt x="14529" y="3055"/>
                  </a:lnTo>
                  <a:lnTo>
                    <a:pt x="14838" y="3332"/>
                  </a:lnTo>
                  <a:lnTo>
                    <a:pt x="14838" y="3888"/>
                  </a:lnTo>
                  <a:lnTo>
                    <a:pt x="14838" y="4165"/>
                  </a:lnTo>
                  <a:lnTo>
                    <a:pt x="15147" y="4443"/>
                  </a:lnTo>
                  <a:lnTo>
                    <a:pt x="15147" y="4999"/>
                  </a:lnTo>
                  <a:lnTo>
                    <a:pt x="15147" y="5276"/>
                  </a:lnTo>
                  <a:lnTo>
                    <a:pt x="15766" y="5554"/>
                  </a:lnTo>
                  <a:lnTo>
                    <a:pt x="15766" y="6109"/>
                  </a:lnTo>
                  <a:lnTo>
                    <a:pt x="15766" y="6665"/>
                  </a:lnTo>
                  <a:lnTo>
                    <a:pt x="16075" y="6665"/>
                  </a:lnTo>
                  <a:lnTo>
                    <a:pt x="16075" y="7220"/>
                  </a:lnTo>
                  <a:lnTo>
                    <a:pt x="16075" y="7498"/>
                  </a:lnTo>
                  <a:lnTo>
                    <a:pt x="16384" y="8331"/>
                  </a:lnTo>
                  <a:lnTo>
                    <a:pt x="16384" y="8609"/>
                  </a:lnTo>
                  <a:lnTo>
                    <a:pt x="16384" y="8886"/>
                  </a:lnTo>
                  <a:lnTo>
                    <a:pt x="16075" y="9442"/>
                  </a:lnTo>
                  <a:lnTo>
                    <a:pt x="15766" y="9997"/>
                  </a:lnTo>
                  <a:lnTo>
                    <a:pt x="15766" y="10552"/>
                  </a:lnTo>
                  <a:lnTo>
                    <a:pt x="15147" y="10830"/>
                  </a:lnTo>
                  <a:lnTo>
                    <a:pt x="15147" y="11108"/>
                  </a:lnTo>
                  <a:lnTo>
                    <a:pt x="14838" y="11941"/>
                  </a:lnTo>
                  <a:lnTo>
                    <a:pt x="14529" y="11941"/>
                  </a:lnTo>
                  <a:lnTo>
                    <a:pt x="14529" y="12774"/>
                  </a:lnTo>
                  <a:lnTo>
                    <a:pt x="13911" y="12774"/>
                  </a:lnTo>
                  <a:lnTo>
                    <a:pt x="13911" y="12219"/>
                  </a:lnTo>
                  <a:lnTo>
                    <a:pt x="13602" y="12219"/>
                  </a:lnTo>
                  <a:lnTo>
                    <a:pt x="13293" y="11941"/>
                  </a:lnTo>
                  <a:lnTo>
                    <a:pt x="12674" y="11941"/>
                  </a:lnTo>
                  <a:lnTo>
                    <a:pt x="12365" y="11941"/>
                  </a:lnTo>
                  <a:lnTo>
                    <a:pt x="12056" y="12219"/>
                  </a:lnTo>
                  <a:lnTo>
                    <a:pt x="11438" y="12219"/>
                  </a:lnTo>
                  <a:lnTo>
                    <a:pt x="11129" y="12219"/>
                  </a:lnTo>
                  <a:lnTo>
                    <a:pt x="11129" y="12774"/>
                  </a:lnTo>
                  <a:lnTo>
                    <a:pt x="10201" y="12774"/>
                  </a:lnTo>
                  <a:lnTo>
                    <a:pt x="9892" y="12774"/>
                  </a:lnTo>
                  <a:lnTo>
                    <a:pt x="9583" y="12774"/>
                  </a:lnTo>
                  <a:lnTo>
                    <a:pt x="8656" y="12774"/>
                  </a:lnTo>
                  <a:lnTo>
                    <a:pt x="8347" y="13052"/>
                  </a:lnTo>
                  <a:lnTo>
                    <a:pt x="8347" y="13329"/>
                  </a:lnTo>
                  <a:lnTo>
                    <a:pt x="8347" y="14162"/>
                  </a:lnTo>
                  <a:lnTo>
                    <a:pt x="8347" y="14440"/>
                  </a:lnTo>
                  <a:lnTo>
                    <a:pt x="8347" y="14996"/>
                  </a:lnTo>
                  <a:lnTo>
                    <a:pt x="7419" y="15551"/>
                  </a:lnTo>
                  <a:lnTo>
                    <a:pt x="7110" y="15551"/>
                  </a:lnTo>
                  <a:lnTo>
                    <a:pt x="6492" y="15551"/>
                  </a:lnTo>
                  <a:lnTo>
                    <a:pt x="6183" y="15551"/>
                  </a:lnTo>
                  <a:lnTo>
                    <a:pt x="5255" y="16106"/>
                  </a:lnTo>
                  <a:lnTo>
                    <a:pt x="4946" y="16384"/>
                  </a:lnTo>
                  <a:lnTo>
                    <a:pt x="4637" y="16384"/>
                  </a:lnTo>
                  <a:lnTo>
                    <a:pt x="4019" y="16384"/>
                  </a:lnTo>
                  <a:lnTo>
                    <a:pt x="3710" y="15551"/>
                  </a:lnTo>
                  <a:lnTo>
                    <a:pt x="3710" y="15273"/>
                  </a:lnTo>
                  <a:lnTo>
                    <a:pt x="3710" y="14996"/>
                  </a:lnTo>
                  <a:lnTo>
                    <a:pt x="3400" y="14440"/>
                  </a:lnTo>
                  <a:lnTo>
                    <a:pt x="3400" y="14162"/>
                  </a:lnTo>
                  <a:lnTo>
                    <a:pt x="2782" y="13885"/>
                  </a:lnTo>
                  <a:lnTo>
                    <a:pt x="2473" y="13329"/>
                  </a:lnTo>
                  <a:lnTo>
                    <a:pt x="2164" y="13885"/>
                  </a:lnTo>
                  <a:lnTo>
                    <a:pt x="1546" y="13885"/>
                  </a:lnTo>
                  <a:lnTo>
                    <a:pt x="1237" y="14162"/>
                  </a:lnTo>
                  <a:lnTo>
                    <a:pt x="1237" y="14440"/>
                  </a:lnTo>
                  <a:lnTo>
                    <a:pt x="1237" y="14996"/>
                  </a:lnTo>
                  <a:lnTo>
                    <a:pt x="1237" y="15273"/>
                  </a:lnTo>
                  <a:lnTo>
                    <a:pt x="1237" y="15551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400">
                <a:latin typeface="Arial Narrow" panose="020B0606020202030204" pitchFamily="34" charset="0"/>
              </a:endParaRPr>
            </a:p>
          </p:txBody>
        </p:sp>
        <p:sp>
          <p:nvSpPr>
            <p:cNvPr id="22" name="Swaziland"/>
            <p:cNvSpPr>
              <a:spLocks/>
            </p:cNvSpPr>
            <p:nvPr/>
          </p:nvSpPr>
          <p:spPr bwMode="auto">
            <a:xfrm>
              <a:off x="2020795" y="2181656"/>
              <a:ext cx="60046" cy="78246"/>
            </a:xfrm>
            <a:custGeom>
              <a:avLst/>
              <a:gdLst>
                <a:gd name="T0" fmla="*/ 15916 w 16384"/>
                <a:gd name="T1" fmla="*/ 1425 h 16384"/>
                <a:gd name="T2" fmla="*/ 14043 w 16384"/>
                <a:gd name="T3" fmla="*/ 2849 h 16384"/>
                <a:gd name="T4" fmla="*/ 12171 w 16384"/>
                <a:gd name="T5" fmla="*/ 2137 h 16384"/>
                <a:gd name="T6" fmla="*/ 8426 w 16384"/>
                <a:gd name="T7" fmla="*/ 0 h 16384"/>
                <a:gd name="T8" fmla="*/ 5149 w 16384"/>
                <a:gd name="T9" fmla="*/ 2137 h 16384"/>
                <a:gd name="T10" fmla="*/ 3277 w 16384"/>
                <a:gd name="T11" fmla="*/ 3918 h 16384"/>
                <a:gd name="T12" fmla="*/ 1404 w 16384"/>
                <a:gd name="T13" fmla="*/ 7123 h 16384"/>
                <a:gd name="T14" fmla="*/ 0 w 16384"/>
                <a:gd name="T15" fmla="*/ 9973 h 16384"/>
                <a:gd name="T16" fmla="*/ 936 w 16384"/>
                <a:gd name="T17" fmla="*/ 12110 h 16384"/>
                <a:gd name="T18" fmla="*/ 1872 w 16384"/>
                <a:gd name="T19" fmla="*/ 13535 h 16384"/>
                <a:gd name="T20" fmla="*/ 3277 w 16384"/>
                <a:gd name="T21" fmla="*/ 15315 h 16384"/>
                <a:gd name="T22" fmla="*/ 5617 w 16384"/>
                <a:gd name="T23" fmla="*/ 15672 h 16384"/>
                <a:gd name="T24" fmla="*/ 8894 w 16384"/>
                <a:gd name="T25" fmla="*/ 15672 h 16384"/>
                <a:gd name="T26" fmla="*/ 12171 w 16384"/>
                <a:gd name="T27" fmla="*/ 16384 h 16384"/>
                <a:gd name="T28" fmla="*/ 14043 w 16384"/>
                <a:gd name="T29" fmla="*/ 14247 h 16384"/>
                <a:gd name="T30" fmla="*/ 14980 w 16384"/>
                <a:gd name="T31" fmla="*/ 12110 h 16384"/>
                <a:gd name="T32" fmla="*/ 16384 w 16384"/>
                <a:gd name="T33" fmla="*/ 11398 h 16384"/>
                <a:gd name="T34" fmla="*/ 16384 w 16384"/>
                <a:gd name="T35" fmla="*/ 9973 h 16384"/>
                <a:gd name="T36" fmla="*/ 16384 w 16384"/>
                <a:gd name="T37" fmla="*/ 8548 h 16384"/>
                <a:gd name="T38" fmla="*/ 15916 w 16384"/>
                <a:gd name="T39" fmla="*/ 6411 h 16384"/>
                <a:gd name="T40" fmla="*/ 15916 w 16384"/>
                <a:gd name="T41" fmla="*/ 4986 h 16384"/>
                <a:gd name="T42" fmla="*/ 15916 w 16384"/>
                <a:gd name="T43" fmla="*/ 2849 h 16384"/>
                <a:gd name="T44" fmla="*/ 15916 w 16384"/>
                <a:gd name="T45" fmla="*/ 1425 h 1638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6384"/>
                <a:gd name="T70" fmla="*/ 0 h 16384"/>
                <a:gd name="T71" fmla="*/ 16384 w 16384"/>
                <a:gd name="T72" fmla="*/ 16384 h 1638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6384" h="16384">
                  <a:moveTo>
                    <a:pt x="15916" y="1425"/>
                  </a:moveTo>
                  <a:lnTo>
                    <a:pt x="14043" y="2849"/>
                  </a:lnTo>
                  <a:lnTo>
                    <a:pt x="12171" y="2137"/>
                  </a:lnTo>
                  <a:lnTo>
                    <a:pt x="8426" y="0"/>
                  </a:lnTo>
                  <a:lnTo>
                    <a:pt x="5149" y="2137"/>
                  </a:lnTo>
                  <a:lnTo>
                    <a:pt x="3277" y="3918"/>
                  </a:lnTo>
                  <a:lnTo>
                    <a:pt x="1404" y="7123"/>
                  </a:lnTo>
                  <a:lnTo>
                    <a:pt x="0" y="9973"/>
                  </a:lnTo>
                  <a:lnTo>
                    <a:pt x="936" y="12110"/>
                  </a:lnTo>
                  <a:lnTo>
                    <a:pt x="1872" y="13535"/>
                  </a:lnTo>
                  <a:lnTo>
                    <a:pt x="3277" y="15315"/>
                  </a:lnTo>
                  <a:lnTo>
                    <a:pt x="5617" y="15672"/>
                  </a:lnTo>
                  <a:lnTo>
                    <a:pt x="8894" y="15672"/>
                  </a:lnTo>
                  <a:lnTo>
                    <a:pt x="12171" y="16384"/>
                  </a:lnTo>
                  <a:lnTo>
                    <a:pt x="14043" y="14247"/>
                  </a:lnTo>
                  <a:lnTo>
                    <a:pt x="14980" y="12110"/>
                  </a:lnTo>
                  <a:lnTo>
                    <a:pt x="16384" y="11398"/>
                  </a:lnTo>
                  <a:lnTo>
                    <a:pt x="16384" y="9973"/>
                  </a:lnTo>
                  <a:lnTo>
                    <a:pt x="16384" y="8548"/>
                  </a:lnTo>
                  <a:lnTo>
                    <a:pt x="15916" y="6411"/>
                  </a:lnTo>
                  <a:lnTo>
                    <a:pt x="15916" y="4986"/>
                  </a:lnTo>
                  <a:lnTo>
                    <a:pt x="15916" y="2849"/>
                  </a:lnTo>
                  <a:lnTo>
                    <a:pt x="15916" y="1425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400">
                <a:latin typeface="Arial Narrow" panose="020B0606020202030204" pitchFamily="34" charset="0"/>
              </a:endParaRPr>
            </a:p>
          </p:txBody>
        </p:sp>
        <p:grpSp>
          <p:nvGrpSpPr>
            <p:cNvPr id="6" name="Tanzania"/>
            <p:cNvGrpSpPr>
              <a:grpSpLocks/>
            </p:cNvGrpSpPr>
            <p:nvPr/>
          </p:nvGrpSpPr>
          <p:grpSpPr bwMode="auto">
            <a:xfrm>
              <a:off x="1962464" y="809625"/>
              <a:ext cx="523259" cy="613229"/>
              <a:chOff x="1962464" y="809625"/>
              <a:chExt cx="21045" cy="179"/>
            </a:xfrm>
          </p:grpSpPr>
          <p:sp>
            <p:nvSpPr>
              <p:cNvPr id="42" name="Drawing 62"/>
              <p:cNvSpPr>
                <a:spLocks/>
              </p:cNvSpPr>
              <p:nvPr/>
            </p:nvSpPr>
            <p:spPr bwMode="auto">
              <a:xfrm>
                <a:off x="1962464" y="809625"/>
                <a:ext cx="21045" cy="179"/>
              </a:xfrm>
              <a:custGeom>
                <a:avLst/>
                <a:gdLst>
                  <a:gd name="T0" fmla="*/ 13806 w 16384"/>
                  <a:gd name="T1" fmla="*/ 5171 h 16384"/>
                  <a:gd name="T2" fmla="*/ 12946 w 16384"/>
                  <a:gd name="T3" fmla="*/ 4622 h 16384"/>
                  <a:gd name="T4" fmla="*/ 12301 w 16384"/>
                  <a:gd name="T5" fmla="*/ 4073 h 16384"/>
                  <a:gd name="T6" fmla="*/ 12140 w 16384"/>
                  <a:gd name="T7" fmla="*/ 3524 h 16384"/>
                  <a:gd name="T8" fmla="*/ 11872 w 16384"/>
                  <a:gd name="T9" fmla="*/ 2975 h 16384"/>
                  <a:gd name="T10" fmla="*/ 11281 w 16384"/>
                  <a:gd name="T11" fmla="*/ 2609 h 16384"/>
                  <a:gd name="T12" fmla="*/ 10529 w 16384"/>
                  <a:gd name="T13" fmla="*/ 2197 h 16384"/>
                  <a:gd name="T14" fmla="*/ 9884 w 16384"/>
                  <a:gd name="T15" fmla="*/ 1831 h 16384"/>
                  <a:gd name="T16" fmla="*/ 8810 w 16384"/>
                  <a:gd name="T17" fmla="*/ 1144 h 16384"/>
                  <a:gd name="T18" fmla="*/ 7789 w 16384"/>
                  <a:gd name="T19" fmla="*/ 549 h 16384"/>
                  <a:gd name="T20" fmla="*/ 6983 w 16384"/>
                  <a:gd name="T21" fmla="*/ 46 h 16384"/>
                  <a:gd name="T22" fmla="*/ 6285 w 16384"/>
                  <a:gd name="T23" fmla="*/ 732 h 16384"/>
                  <a:gd name="T24" fmla="*/ 5802 w 16384"/>
                  <a:gd name="T25" fmla="*/ 1464 h 16384"/>
                  <a:gd name="T26" fmla="*/ 6124 w 16384"/>
                  <a:gd name="T27" fmla="*/ 1922 h 16384"/>
                  <a:gd name="T28" fmla="*/ 4727 w 16384"/>
                  <a:gd name="T29" fmla="*/ 2654 h 16384"/>
                  <a:gd name="T30" fmla="*/ 3653 w 16384"/>
                  <a:gd name="T31" fmla="*/ 2471 h 16384"/>
                  <a:gd name="T32" fmla="*/ 3062 w 16384"/>
                  <a:gd name="T33" fmla="*/ 1464 h 16384"/>
                  <a:gd name="T34" fmla="*/ 2901 w 16384"/>
                  <a:gd name="T35" fmla="*/ 0 h 16384"/>
                  <a:gd name="T36" fmla="*/ 2256 w 16384"/>
                  <a:gd name="T37" fmla="*/ 46 h 16384"/>
                  <a:gd name="T38" fmla="*/ 1934 w 16384"/>
                  <a:gd name="T39" fmla="*/ 46 h 16384"/>
                  <a:gd name="T40" fmla="*/ 1343 w 16384"/>
                  <a:gd name="T41" fmla="*/ 92 h 16384"/>
                  <a:gd name="T42" fmla="*/ 1504 w 16384"/>
                  <a:gd name="T43" fmla="*/ 595 h 16384"/>
                  <a:gd name="T44" fmla="*/ 1719 w 16384"/>
                  <a:gd name="T45" fmla="*/ 1190 h 16384"/>
                  <a:gd name="T46" fmla="*/ 1719 w 16384"/>
                  <a:gd name="T47" fmla="*/ 1831 h 16384"/>
                  <a:gd name="T48" fmla="*/ 1343 w 16384"/>
                  <a:gd name="T49" fmla="*/ 2380 h 16384"/>
                  <a:gd name="T50" fmla="*/ 1504 w 16384"/>
                  <a:gd name="T51" fmla="*/ 2929 h 16384"/>
                  <a:gd name="T52" fmla="*/ 1558 w 16384"/>
                  <a:gd name="T53" fmla="*/ 3661 h 16384"/>
                  <a:gd name="T54" fmla="*/ 1182 w 16384"/>
                  <a:gd name="T55" fmla="*/ 4302 h 16384"/>
                  <a:gd name="T56" fmla="*/ 698 w 16384"/>
                  <a:gd name="T57" fmla="*/ 5034 h 16384"/>
                  <a:gd name="T58" fmla="*/ 0 w 16384"/>
                  <a:gd name="T59" fmla="*/ 5309 h 16384"/>
                  <a:gd name="T60" fmla="*/ 322 w 16384"/>
                  <a:gd name="T61" fmla="*/ 7872 h 16384"/>
                  <a:gd name="T62" fmla="*/ 1504 w 16384"/>
                  <a:gd name="T63" fmla="*/ 10251 h 16384"/>
                  <a:gd name="T64" fmla="*/ 2578 w 16384"/>
                  <a:gd name="T65" fmla="*/ 11716 h 16384"/>
                  <a:gd name="T66" fmla="*/ 3223 w 16384"/>
                  <a:gd name="T67" fmla="*/ 12311 h 16384"/>
                  <a:gd name="T68" fmla="*/ 4190 w 16384"/>
                  <a:gd name="T69" fmla="*/ 12677 h 16384"/>
                  <a:gd name="T70" fmla="*/ 4996 w 16384"/>
                  <a:gd name="T71" fmla="*/ 12906 h 16384"/>
                  <a:gd name="T72" fmla="*/ 5479 w 16384"/>
                  <a:gd name="T73" fmla="*/ 13089 h 16384"/>
                  <a:gd name="T74" fmla="*/ 6124 w 16384"/>
                  <a:gd name="T75" fmla="*/ 13226 h 16384"/>
                  <a:gd name="T76" fmla="*/ 6768 w 16384"/>
                  <a:gd name="T77" fmla="*/ 13272 h 16384"/>
                  <a:gd name="T78" fmla="*/ 7198 w 16384"/>
                  <a:gd name="T79" fmla="*/ 13730 h 16384"/>
                  <a:gd name="T80" fmla="*/ 7413 w 16384"/>
                  <a:gd name="T81" fmla="*/ 14462 h 16384"/>
                  <a:gd name="T82" fmla="*/ 7574 w 16384"/>
                  <a:gd name="T83" fmla="*/ 15011 h 16384"/>
                  <a:gd name="T84" fmla="*/ 7628 w 16384"/>
                  <a:gd name="T85" fmla="*/ 15606 h 16384"/>
                  <a:gd name="T86" fmla="*/ 7950 w 16384"/>
                  <a:gd name="T87" fmla="*/ 15972 h 16384"/>
                  <a:gd name="T88" fmla="*/ 8380 w 16384"/>
                  <a:gd name="T89" fmla="*/ 16201 h 16384"/>
                  <a:gd name="T90" fmla="*/ 9240 w 16384"/>
                  <a:gd name="T91" fmla="*/ 16201 h 16384"/>
                  <a:gd name="T92" fmla="*/ 9884 w 16384"/>
                  <a:gd name="T93" fmla="*/ 16201 h 16384"/>
                  <a:gd name="T94" fmla="*/ 10582 w 16384"/>
                  <a:gd name="T95" fmla="*/ 16338 h 16384"/>
                  <a:gd name="T96" fmla="*/ 11496 w 16384"/>
                  <a:gd name="T97" fmla="*/ 16201 h 16384"/>
                  <a:gd name="T98" fmla="*/ 12463 w 16384"/>
                  <a:gd name="T99" fmla="*/ 15926 h 16384"/>
                  <a:gd name="T100" fmla="*/ 13161 w 16384"/>
                  <a:gd name="T101" fmla="*/ 15652 h 16384"/>
                  <a:gd name="T102" fmla="*/ 13859 w 16384"/>
                  <a:gd name="T103" fmla="*/ 15835 h 16384"/>
                  <a:gd name="T104" fmla="*/ 14934 w 16384"/>
                  <a:gd name="T105" fmla="*/ 15469 h 16384"/>
                  <a:gd name="T106" fmla="*/ 15739 w 16384"/>
                  <a:gd name="T107" fmla="*/ 15057 h 16384"/>
                  <a:gd name="T108" fmla="*/ 16384 w 16384"/>
                  <a:gd name="T109" fmla="*/ 14645 h 16384"/>
                  <a:gd name="T110" fmla="*/ 15471 w 16384"/>
                  <a:gd name="T111" fmla="*/ 13821 h 16384"/>
                  <a:gd name="T112" fmla="*/ 14934 w 16384"/>
                  <a:gd name="T113" fmla="*/ 12357 h 16384"/>
                  <a:gd name="T114" fmla="*/ 14719 w 16384"/>
                  <a:gd name="T115" fmla="*/ 11029 h 16384"/>
                  <a:gd name="T116" fmla="*/ 14934 w 16384"/>
                  <a:gd name="T117" fmla="*/ 9382 h 16384"/>
                  <a:gd name="T118" fmla="*/ 14074 w 16384"/>
                  <a:gd name="T119" fmla="*/ 7185 h 16384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16384"/>
                  <a:gd name="T181" fmla="*/ 0 h 16384"/>
                  <a:gd name="T182" fmla="*/ 16384 w 16384"/>
                  <a:gd name="T183" fmla="*/ 16384 h 16384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16384" h="16384">
                    <a:moveTo>
                      <a:pt x="14611" y="5583"/>
                    </a:moveTo>
                    <a:lnTo>
                      <a:pt x="14504" y="5583"/>
                    </a:lnTo>
                    <a:lnTo>
                      <a:pt x="14450" y="5538"/>
                    </a:lnTo>
                    <a:lnTo>
                      <a:pt x="14396" y="5492"/>
                    </a:lnTo>
                    <a:lnTo>
                      <a:pt x="14289" y="5492"/>
                    </a:lnTo>
                    <a:lnTo>
                      <a:pt x="14074" y="5355"/>
                    </a:lnTo>
                    <a:lnTo>
                      <a:pt x="13967" y="5309"/>
                    </a:lnTo>
                    <a:lnTo>
                      <a:pt x="13859" y="5217"/>
                    </a:lnTo>
                    <a:lnTo>
                      <a:pt x="13806" y="5171"/>
                    </a:lnTo>
                    <a:lnTo>
                      <a:pt x="13752" y="5126"/>
                    </a:lnTo>
                    <a:lnTo>
                      <a:pt x="13537" y="4988"/>
                    </a:lnTo>
                    <a:lnTo>
                      <a:pt x="13430" y="4943"/>
                    </a:lnTo>
                    <a:lnTo>
                      <a:pt x="13376" y="4851"/>
                    </a:lnTo>
                    <a:lnTo>
                      <a:pt x="13215" y="4805"/>
                    </a:lnTo>
                    <a:lnTo>
                      <a:pt x="13107" y="4760"/>
                    </a:lnTo>
                    <a:lnTo>
                      <a:pt x="13107" y="4668"/>
                    </a:lnTo>
                    <a:lnTo>
                      <a:pt x="13000" y="4668"/>
                    </a:lnTo>
                    <a:lnTo>
                      <a:pt x="12946" y="4622"/>
                    </a:lnTo>
                    <a:lnTo>
                      <a:pt x="12785" y="4577"/>
                    </a:lnTo>
                    <a:lnTo>
                      <a:pt x="12731" y="4485"/>
                    </a:lnTo>
                    <a:lnTo>
                      <a:pt x="12677" y="4485"/>
                    </a:lnTo>
                    <a:lnTo>
                      <a:pt x="12677" y="4439"/>
                    </a:lnTo>
                    <a:lnTo>
                      <a:pt x="12516" y="4393"/>
                    </a:lnTo>
                    <a:lnTo>
                      <a:pt x="12463" y="4302"/>
                    </a:lnTo>
                    <a:lnTo>
                      <a:pt x="12355" y="4256"/>
                    </a:lnTo>
                    <a:lnTo>
                      <a:pt x="12355" y="4210"/>
                    </a:lnTo>
                    <a:lnTo>
                      <a:pt x="12301" y="4073"/>
                    </a:lnTo>
                    <a:lnTo>
                      <a:pt x="12301" y="4027"/>
                    </a:lnTo>
                    <a:lnTo>
                      <a:pt x="12301" y="3936"/>
                    </a:lnTo>
                    <a:lnTo>
                      <a:pt x="12301" y="3890"/>
                    </a:lnTo>
                    <a:lnTo>
                      <a:pt x="12248" y="3844"/>
                    </a:lnTo>
                    <a:lnTo>
                      <a:pt x="12248" y="3753"/>
                    </a:lnTo>
                    <a:lnTo>
                      <a:pt x="12248" y="3707"/>
                    </a:lnTo>
                    <a:lnTo>
                      <a:pt x="12248" y="3570"/>
                    </a:lnTo>
                    <a:lnTo>
                      <a:pt x="12248" y="3524"/>
                    </a:lnTo>
                    <a:lnTo>
                      <a:pt x="12140" y="3524"/>
                    </a:lnTo>
                    <a:lnTo>
                      <a:pt x="12140" y="3478"/>
                    </a:lnTo>
                    <a:lnTo>
                      <a:pt x="12140" y="3387"/>
                    </a:lnTo>
                    <a:lnTo>
                      <a:pt x="12140" y="3295"/>
                    </a:lnTo>
                    <a:lnTo>
                      <a:pt x="12140" y="3204"/>
                    </a:lnTo>
                    <a:lnTo>
                      <a:pt x="12087" y="3158"/>
                    </a:lnTo>
                    <a:lnTo>
                      <a:pt x="12087" y="3112"/>
                    </a:lnTo>
                    <a:lnTo>
                      <a:pt x="12033" y="3112"/>
                    </a:lnTo>
                    <a:lnTo>
                      <a:pt x="11925" y="3021"/>
                    </a:lnTo>
                    <a:lnTo>
                      <a:pt x="11872" y="2975"/>
                    </a:lnTo>
                    <a:lnTo>
                      <a:pt x="11818" y="2929"/>
                    </a:lnTo>
                    <a:lnTo>
                      <a:pt x="11711" y="2837"/>
                    </a:lnTo>
                    <a:lnTo>
                      <a:pt x="11657" y="2837"/>
                    </a:lnTo>
                    <a:lnTo>
                      <a:pt x="11657" y="2792"/>
                    </a:lnTo>
                    <a:lnTo>
                      <a:pt x="11603" y="2792"/>
                    </a:lnTo>
                    <a:lnTo>
                      <a:pt x="11442" y="2746"/>
                    </a:lnTo>
                    <a:lnTo>
                      <a:pt x="11442" y="2654"/>
                    </a:lnTo>
                    <a:lnTo>
                      <a:pt x="11388" y="2654"/>
                    </a:lnTo>
                    <a:lnTo>
                      <a:pt x="11281" y="2609"/>
                    </a:lnTo>
                    <a:lnTo>
                      <a:pt x="11173" y="2563"/>
                    </a:lnTo>
                    <a:lnTo>
                      <a:pt x="11066" y="2563"/>
                    </a:lnTo>
                    <a:lnTo>
                      <a:pt x="11012" y="2471"/>
                    </a:lnTo>
                    <a:lnTo>
                      <a:pt x="10851" y="2426"/>
                    </a:lnTo>
                    <a:lnTo>
                      <a:pt x="10797" y="2380"/>
                    </a:lnTo>
                    <a:lnTo>
                      <a:pt x="10744" y="2380"/>
                    </a:lnTo>
                    <a:lnTo>
                      <a:pt x="10744" y="2288"/>
                    </a:lnTo>
                    <a:lnTo>
                      <a:pt x="10582" y="2243"/>
                    </a:lnTo>
                    <a:lnTo>
                      <a:pt x="10529" y="2197"/>
                    </a:lnTo>
                    <a:lnTo>
                      <a:pt x="10421" y="2197"/>
                    </a:lnTo>
                    <a:lnTo>
                      <a:pt x="10421" y="2105"/>
                    </a:lnTo>
                    <a:lnTo>
                      <a:pt x="10368" y="2059"/>
                    </a:lnTo>
                    <a:lnTo>
                      <a:pt x="10314" y="2059"/>
                    </a:lnTo>
                    <a:lnTo>
                      <a:pt x="10206" y="2059"/>
                    </a:lnTo>
                    <a:lnTo>
                      <a:pt x="10206" y="2014"/>
                    </a:lnTo>
                    <a:lnTo>
                      <a:pt x="9992" y="1876"/>
                    </a:lnTo>
                    <a:lnTo>
                      <a:pt x="9938" y="1831"/>
                    </a:lnTo>
                    <a:lnTo>
                      <a:pt x="9884" y="1831"/>
                    </a:lnTo>
                    <a:lnTo>
                      <a:pt x="9777" y="1739"/>
                    </a:lnTo>
                    <a:lnTo>
                      <a:pt x="9669" y="1693"/>
                    </a:lnTo>
                    <a:lnTo>
                      <a:pt x="9293" y="1464"/>
                    </a:lnTo>
                    <a:lnTo>
                      <a:pt x="9240" y="1373"/>
                    </a:lnTo>
                    <a:lnTo>
                      <a:pt x="9132" y="1373"/>
                    </a:lnTo>
                    <a:lnTo>
                      <a:pt x="9078" y="1327"/>
                    </a:lnTo>
                    <a:lnTo>
                      <a:pt x="9025" y="1281"/>
                    </a:lnTo>
                    <a:lnTo>
                      <a:pt x="8863" y="1190"/>
                    </a:lnTo>
                    <a:lnTo>
                      <a:pt x="8810" y="1144"/>
                    </a:lnTo>
                    <a:lnTo>
                      <a:pt x="8649" y="1098"/>
                    </a:lnTo>
                    <a:lnTo>
                      <a:pt x="8434" y="961"/>
                    </a:lnTo>
                    <a:lnTo>
                      <a:pt x="8380" y="915"/>
                    </a:lnTo>
                    <a:lnTo>
                      <a:pt x="8273" y="824"/>
                    </a:lnTo>
                    <a:lnTo>
                      <a:pt x="8219" y="778"/>
                    </a:lnTo>
                    <a:lnTo>
                      <a:pt x="8004" y="641"/>
                    </a:lnTo>
                    <a:lnTo>
                      <a:pt x="7950" y="641"/>
                    </a:lnTo>
                    <a:lnTo>
                      <a:pt x="7843" y="595"/>
                    </a:lnTo>
                    <a:lnTo>
                      <a:pt x="7789" y="549"/>
                    </a:lnTo>
                    <a:lnTo>
                      <a:pt x="7735" y="549"/>
                    </a:lnTo>
                    <a:lnTo>
                      <a:pt x="7521" y="412"/>
                    </a:lnTo>
                    <a:lnTo>
                      <a:pt x="7413" y="366"/>
                    </a:lnTo>
                    <a:lnTo>
                      <a:pt x="7306" y="275"/>
                    </a:lnTo>
                    <a:lnTo>
                      <a:pt x="7306" y="229"/>
                    </a:lnTo>
                    <a:lnTo>
                      <a:pt x="7198" y="229"/>
                    </a:lnTo>
                    <a:lnTo>
                      <a:pt x="7091" y="183"/>
                    </a:lnTo>
                    <a:lnTo>
                      <a:pt x="7091" y="92"/>
                    </a:lnTo>
                    <a:lnTo>
                      <a:pt x="6983" y="46"/>
                    </a:lnTo>
                    <a:lnTo>
                      <a:pt x="6930" y="46"/>
                    </a:lnTo>
                    <a:lnTo>
                      <a:pt x="6876" y="46"/>
                    </a:lnTo>
                    <a:lnTo>
                      <a:pt x="6768" y="0"/>
                    </a:lnTo>
                    <a:lnTo>
                      <a:pt x="6500" y="92"/>
                    </a:lnTo>
                    <a:lnTo>
                      <a:pt x="6446" y="275"/>
                    </a:lnTo>
                    <a:lnTo>
                      <a:pt x="6500" y="458"/>
                    </a:lnTo>
                    <a:lnTo>
                      <a:pt x="6500" y="595"/>
                    </a:lnTo>
                    <a:lnTo>
                      <a:pt x="6339" y="549"/>
                    </a:lnTo>
                    <a:lnTo>
                      <a:pt x="6285" y="732"/>
                    </a:lnTo>
                    <a:lnTo>
                      <a:pt x="6285" y="778"/>
                    </a:lnTo>
                    <a:lnTo>
                      <a:pt x="6124" y="824"/>
                    </a:lnTo>
                    <a:lnTo>
                      <a:pt x="6124" y="961"/>
                    </a:lnTo>
                    <a:lnTo>
                      <a:pt x="6070" y="1007"/>
                    </a:lnTo>
                    <a:lnTo>
                      <a:pt x="6016" y="1144"/>
                    </a:lnTo>
                    <a:lnTo>
                      <a:pt x="5909" y="1281"/>
                    </a:lnTo>
                    <a:lnTo>
                      <a:pt x="5802" y="1281"/>
                    </a:lnTo>
                    <a:lnTo>
                      <a:pt x="5694" y="1373"/>
                    </a:lnTo>
                    <a:lnTo>
                      <a:pt x="5802" y="1464"/>
                    </a:lnTo>
                    <a:lnTo>
                      <a:pt x="5640" y="1556"/>
                    </a:lnTo>
                    <a:lnTo>
                      <a:pt x="5479" y="1648"/>
                    </a:lnTo>
                    <a:lnTo>
                      <a:pt x="5426" y="1693"/>
                    </a:lnTo>
                    <a:lnTo>
                      <a:pt x="5587" y="1739"/>
                    </a:lnTo>
                    <a:lnTo>
                      <a:pt x="5694" y="1831"/>
                    </a:lnTo>
                    <a:lnTo>
                      <a:pt x="5855" y="1831"/>
                    </a:lnTo>
                    <a:lnTo>
                      <a:pt x="6016" y="1831"/>
                    </a:lnTo>
                    <a:lnTo>
                      <a:pt x="6070" y="1831"/>
                    </a:lnTo>
                    <a:lnTo>
                      <a:pt x="6124" y="1922"/>
                    </a:lnTo>
                    <a:lnTo>
                      <a:pt x="6124" y="2014"/>
                    </a:lnTo>
                    <a:lnTo>
                      <a:pt x="5855" y="2243"/>
                    </a:lnTo>
                    <a:lnTo>
                      <a:pt x="5587" y="2288"/>
                    </a:lnTo>
                    <a:lnTo>
                      <a:pt x="5157" y="2380"/>
                    </a:lnTo>
                    <a:lnTo>
                      <a:pt x="5049" y="2380"/>
                    </a:lnTo>
                    <a:lnTo>
                      <a:pt x="4942" y="2654"/>
                    </a:lnTo>
                    <a:lnTo>
                      <a:pt x="4996" y="2837"/>
                    </a:lnTo>
                    <a:lnTo>
                      <a:pt x="4781" y="2975"/>
                    </a:lnTo>
                    <a:lnTo>
                      <a:pt x="4727" y="2654"/>
                    </a:lnTo>
                    <a:lnTo>
                      <a:pt x="4727" y="2426"/>
                    </a:lnTo>
                    <a:lnTo>
                      <a:pt x="4620" y="2426"/>
                    </a:lnTo>
                    <a:lnTo>
                      <a:pt x="4405" y="2563"/>
                    </a:lnTo>
                    <a:lnTo>
                      <a:pt x="4297" y="2426"/>
                    </a:lnTo>
                    <a:lnTo>
                      <a:pt x="3975" y="2105"/>
                    </a:lnTo>
                    <a:lnTo>
                      <a:pt x="3868" y="2014"/>
                    </a:lnTo>
                    <a:lnTo>
                      <a:pt x="3707" y="2197"/>
                    </a:lnTo>
                    <a:lnTo>
                      <a:pt x="3760" y="2426"/>
                    </a:lnTo>
                    <a:lnTo>
                      <a:pt x="3653" y="2471"/>
                    </a:lnTo>
                    <a:lnTo>
                      <a:pt x="3492" y="2654"/>
                    </a:lnTo>
                    <a:lnTo>
                      <a:pt x="3438" y="2746"/>
                    </a:lnTo>
                    <a:lnTo>
                      <a:pt x="3277" y="2792"/>
                    </a:lnTo>
                    <a:lnTo>
                      <a:pt x="3116" y="2563"/>
                    </a:lnTo>
                    <a:lnTo>
                      <a:pt x="3223" y="2288"/>
                    </a:lnTo>
                    <a:lnTo>
                      <a:pt x="3116" y="2197"/>
                    </a:lnTo>
                    <a:lnTo>
                      <a:pt x="3062" y="1922"/>
                    </a:lnTo>
                    <a:lnTo>
                      <a:pt x="3062" y="1693"/>
                    </a:lnTo>
                    <a:lnTo>
                      <a:pt x="3062" y="1464"/>
                    </a:lnTo>
                    <a:lnTo>
                      <a:pt x="3062" y="1098"/>
                    </a:lnTo>
                    <a:lnTo>
                      <a:pt x="3223" y="732"/>
                    </a:lnTo>
                    <a:lnTo>
                      <a:pt x="3223" y="458"/>
                    </a:lnTo>
                    <a:lnTo>
                      <a:pt x="3223" y="183"/>
                    </a:lnTo>
                    <a:lnTo>
                      <a:pt x="3223" y="0"/>
                    </a:lnTo>
                    <a:lnTo>
                      <a:pt x="3116" y="0"/>
                    </a:lnTo>
                    <a:lnTo>
                      <a:pt x="3062" y="0"/>
                    </a:lnTo>
                    <a:lnTo>
                      <a:pt x="3008" y="0"/>
                    </a:lnTo>
                    <a:lnTo>
                      <a:pt x="2901" y="0"/>
                    </a:lnTo>
                    <a:lnTo>
                      <a:pt x="2847" y="0"/>
                    </a:lnTo>
                    <a:lnTo>
                      <a:pt x="2793" y="46"/>
                    </a:lnTo>
                    <a:lnTo>
                      <a:pt x="2686" y="0"/>
                    </a:lnTo>
                    <a:lnTo>
                      <a:pt x="2686" y="46"/>
                    </a:lnTo>
                    <a:lnTo>
                      <a:pt x="2632" y="46"/>
                    </a:lnTo>
                    <a:lnTo>
                      <a:pt x="2578" y="46"/>
                    </a:lnTo>
                    <a:lnTo>
                      <a:pt x="2471" y="46"/>
                    </a:lnTo>
                    <a:lnTo>
                      <a:pt x="2417" y="46"/>
                    </a:lnTo>
                    <a:lnTo>
                      <a:pt x="2256" y="46"/>
                    </a:lnTo>
                    <a:lnTo>
                      <a:pt x="2202" y="0"/>
                    </a:lnTo>
                    <a:lnTo>
                      <a:pt x="2149" y="0"/>
                    </a:lnTo>
                    <a:lnTo>
                      <a:pt x="2041" y="0"/>
                    </a:lnTo>
                    <a:lnTo>
                      <a:pt x="1988" y="0"/>
                    </a:lnTo>
                    <a:lnTo>
                      <a:pt x="1934" y="46"/>
                    </a:lnTo>
                    <a:lnTo>
                      <a:pt x="1934" y="0"/>
                    </a:lnTo>
                    <a:lnTo>
                      <a:pt x="1934" y="46"/>
                    </a:lnTo>
                    <a:lnTo>
                      <a:pt x="1934" y="0"/>
                    </a:lnTo>
                    <a:lnTo>
                      <a:pt x="1934" y="46"/>
                    </a:lnTo>
                    <a:lnTo>
                      <a:pt x="1826" y="46"/>
                    </a:lnTo>
                    <a:lnTo>
                      <a:pt x="1826" y="92"/>
                    </a:lnTo>
                    <a:lnTo>
                      <a:pt x="1773" y="92"/>
                    </a:lnTo>
                    <a:lnTo>
                      <a:pt x="1773" y="183"/>
                    </a:lnTo>
                    <a:lnTo>
                      <a:pt x="1612" y="92"/>
                    </a:lnTo>
                    <a:lnTo>
                      <a:pt x="1558" y="92"/>
                    </a:lnTo>
                    <a:lnTo>
                      <a:pt x="1504" y="92"/>
                    </a:lnTo>
                    <a:lnTo>
                      <a:pt x="1397" y="92"/>
                    </a:lnTo>
                    <a:lnTo>
                      <a:pt x="1343" y="92"/>
                    </a:lnTo>
                    <a:lnTo>
                      <a:pt x="1289" y="92"/>
                    </a:lnTo>
                    <a:lnTo>
                      <a:pt x="1182" y="92"/>
                    </a:lnTo>
                    <a:lnTo>
                      <a:pt x="1182" y="183"/>
                    </a:lnTo>
                    <a:lnTo>
                      <a:pt x="1289" y="229"/>
                    </a:lnTo>
                    <a:lnTo>
                      <a:pt x="1289" y="275"/>
                    </a:lnTo>
                    <a:lnTo>
                      <a:pt x="1343" y="366"/>
                    </a:lnTo>
                    <a:lnTo>
                      <a:pt x="1397" y="412"/>
                    </a:lnTo>
                    <a:lnTo>
                      <a:pt x="1397" y="458"/>
                    </a:lnTo>
                    <a:lnTo>
                      <a:pt x="1504" y="595"/>
                    </a:lnTo>
                    <a:lnTo>
                      <a:pt x="1558" y="641"/>
                    </a:lnTo>
                    <a:lnTo>
                      <a:pt x="1558" y="732"/>
                    </a:lnTo>
                    <a:lnTo>
                      <a:pt x="1558" y="778"/>
                    </a:lnTo>
                    <a:lnTo>
                      <a:pt x="1612" y="824"/>
                    </a:lnTo>
                    <a:lnTo>
                      <a:pt x="1612" y="915"/>
                    </a:lnTo>
                    <a:lnTo>
                      <a:pt x="1612" y="961"/>
                    </a:lnTo>
                    <a:lnTo>
                      <a:pt x="1719" y="1007"/>
                    </a:lnTo>
                    <a:lnTo>
                      <a:pt x="1719" y="1098"/>
                    </a:lnTo>
                    <a:lnTo>
                      <a:pt x="1719" y="1190"/>
                    </a:lnTo>
                    <a:lnTo>
                      <a:pt x="1773" y="1190"/>
                    </a:lnTo>
                    <a:lnTo>
                      <a:pt x="1773" y="1281"/>
                    </a:lnTo>
                    <a:lnTo>
                      <a:pt x="1773" y="1327"/>
                    </a:lnTo>
                    <a:lnTo>
                      <a:pt x="1826" y="1464"/>
                    </a:lnTo>
                    <a:lnTo>
                      <a:pt x="1826" y="1510"/>
                    </a:lnTo>
                    <a:lnTo>
                      <a:pt x="1826" y="1556"/>
                    </a:lnTo>
                    <a:lnTo>
                      <a:pt x="1773" y="1648"/>
                    </a:lnTo>
                    <a:lnTo>
                      <a:pt x="1719" y="1739"/>
                    </a:lnTo>
                    <a:lnTo>
                      <a:pt x="1719" y="1831"/>
                    </a:lnTo>
                    <a:lnTo>
                      <a:pt x="1612" y="1876"/>
                    </a:lnTo>
                    <a:lnTo>
                      <a:pt x="1612" y="1922"/>
                    </a:lnTo>
                    <a:lnTo>
                      <a:pt x="1558" y="2059"/>
                    </a:lnTo>
                    <a:lnTo>
                      <a:pt x="1504" y="2059"/>
                    </a:lnTo>
                    <a:lnTo>
                      <a:pt x="1504" y="2197"/>
                    </a:lnTo>
                    <a:lnTo>
                      <a:pt x="1397" y="2197"/>
                    </a:lnTo>
                    <a:lnTo>
                      <a:pt x="1397" y="2243"/>
                    </a:lnTo>
                    <a:lnTo>
                      <a:pt x="1343" y="2288"/>
                    </a:lnTo>
                    <a:lnTo>
                      <a:pt x="1343" y="2380"/>
                    </a:lnTo>
                    <a:lnTo>
                      <a:pt x="1289" y="2471"/>
                    </a:lnTo>
                    <a:lnTo>
                      <a:pt x="1289" y="2563"/>
                    </a:lnTo>
                    <a:lnTo>
                      <a:pt x="1289" y="2609"/>
                    </a:lnTo>
                    <a:lnTo>
                      <a:pt x="1289" y="2654"/>
                    </a:lnTo>
                    <a:lnTo>
                      <a:pt x="1289" y="2792"/>
                    </a:lnTo>
                    <a:lnTo>
                      <a:pt x="1343" y="2792"/>
                    </a:lnTo>
                    <a:lnTo>
                      <a:pt x="1343" y="2837"/>
                    </a:lnTo>
                    <a:lnTo>
                      <a:pt x="1343" y="2929"/>
                    </a:lnTo>
                    <a:lnTo>
                      <a:pt x="1504" y="2929"/>
                    </a:lnTo>
                    <a:lnTo>
                      <a:pt x="1558" y="2929"/>
                    </a:lnTo>
                    <a:lnTo>
                      <a:pt x="1558" y="2975"/>
                    </a:lnTo>
                    <a:lnTo>
                      <a:pt x="1612" y="2975"/>
                    </a:lnTo>
                    <a:lnTo>
                      <a:pt x="1612" y="3021"/>
                    </a:lnTo>
                    <a:lnTo>
                      <a:pt x="1719" y="3204"/>
                    </a:lnTo>
                    <a:lnTo>
                      <a:pt x="1719" y="3295"/>
                    </a:lnTo>
                    <a:lnTo>
                      <a:pt x="1719" y="3387"/>
                    </a:lnTo>
                    <a:lnTo>
                      <a:pt x="1612" y="3570"/>
                    </a:lnTo>
                    <a:lnTo>
                      <a:pt x="1558" y="3661"/>
                    </a:lnTo>
                    <a:lnTo>
                      <a:pt x="1558" y="3707"/>
                    </a:lnTo>
                    <a:lnTo>
                      <a:pt x="1504" y="3753"/>
                    </a:lnTo>
                    <a:lnTo>
                      <a:pt x="1343" y="3890"/>
                    </a:lnTo>
                    <a:lnTo>
                      <a:pt x="1343" y="3936"/>
                    </a:lnTo>
                    <a:lnTo>
                      <a:pt x="1343" y="4027"/>
                    </a:lnTo>
                    <a:lnTo>
                      <a:pt x="1289" y="4027"/>
                    </a:lnTo>
                    <a:lnTo>
                      <a:pt x="1289" y="4119"/>
                    </a:lnTo>
                    <a:lnTo>
                      <a:pt x="1182" y="4256"/>
                    </a:lnTo>
                    <a:lnTo>
                      <a:pt x="1182" y="4302"/>
                    </a:lnTo>
                    <a:lnTo>
                      <a:pt x="1074" y="4439"/>
                    </a:lnTo>
                    <a:lnTo>
                      <a:pt x="1074" y="4485"/>
                    </a:lnTo>
                    <a:lnTo>
                      <a:pt x="1074" y="4577"/>
                    </a:lnTo>
                    <a:lnTo>
                      <a:pt x="967" y="4622"/>
                    </a:lnTo>
                    <a:lnTo>
                      <a:pt x="859" y="4851"/>
                    </a:lnTo>
                    <a:lnTo>
                      <a:pt x="752" y="4943"/>
                    </a:lnTo>
                    <a:lnTo>
                      <a:pt x="752" y="4988"/>
                    </a:lnTo>
                    <a:lnTo>
                      <a:pt x="752" y="5034"/>
                    </a:lnTo>
                    <a:lnTo>
                      <a:pt x="698" y="5034"/>
                    </a:lnTo>
                    <a:lnTo>
                      <a:pt x="645" y="5126"/>
                    </a:lnTo>
                    <a:lnTo>
                      <a:pt x="537" y="5126"/>
                    </a:lnTo>
                    <a:lnTo>
                      <a:pt x="483" y="5171"/>
                    </a:lnTo>
                    <a:lnTo>
                      <a:pt x="322" y="5217"/>
                    </a:lnTo>
                    <a:lnTo>
                      <a:pt x="269" y="5217"/>
                    </a:lnTo>
                    <a:lnTo>
                      <a:pt x="215" y="5217"/>
                    </a:lnTo>
                    <a:lnTo>
                      <a:pt x="107" y="5217"/>
                    </a:lnTo>
                    <a:lnTo>
                      <a:pt x="54" y="5217"/>
                    </a:lnTo>
                    <a:lnTo>
                      <a:pt x="0" y="5309"/>
                    </a:lnTo>
                    <a:lnTo>
                      <a:pt x="0" y="5492"/>
                    </a:lnTo>
                    <a:lnTo>
                      <a:pt x="0" y="5858"/>
                    </a:lnTo>
                    <a:lnTo>
                      <a:pt x="0" y="6270"/>
                    </a:lnTo>
                    <a:lnTo>
                      <a:pt x="107" y="6407"/>
                    </a:lnTo>
                    <a:lnTo>
                      <a:pt x="215" y="6499"/>
                    </a:lnTo>
                    <a:lnTo>
                      <a:pt x="215" y="6956"/>
                    </a:lnTo>
                    <a:lnTo>
                      <a:pt x="269" y="7322"/>
                    </a:lnTo>
                    <a:lnTo>
                      <a:pt x="430" y="7689"/>
                    </a:lnTo>
                    <a:lnTo>
                      <a:pt x="322" y="7872"/>
                    </a:lnTo>
                    <a:lnTo>
                      <a:pt x="107" y="8055"/>
                    </a:lnTo>
                    <a:lnTo>
                      <a:pt x="269" y="8421"/>
                    </a:lnTo>
                    <a:lnTo>
                      <a:pt x="537" y="8604"/>
                    </a:lnTo>
                    <a:lnTo>
                      <a:pt x="859" y="8695"/>
                    </a:lnTo>
                    <a:lnTo>
                      <a:pt x="1128" y="9016"/>
                    </a:lnTo>
                    <a:lnTo>
                      <a:pt x="1343" y="9245"/>
                    </a:lnTo>
                    <a:lnTo>
                      <a:pt x="1397" y="9519"/>
                    </a:lnTo>
                    <a:lnTo>
                      <a:pt x="1343" y="9885"/>
                    </a:lnTo>
                    <a:lnTo>
                      <a:pt x="1504" y="10251"/>
                    </a:lnTo>
                    <a:lnTo>
                      <a:pt x="1612" y="10526"/>
                    </a:lnTo>
                    <a:lnTo>
                      <a:pt x="1773" y="10846"/>
                    </a:lnTo>
                    <a:lnTo>
                      <a:pt x="1934" y="11213"/>
                    </a:lnTo>
                    <a:lnTo>
                      <a:pt x="2041" y="11350"/>
                    </a:lnTo>
                    <a:lnTo>
                      <a:pt x="2202" y="11716"/>
                    </a:lnTo>
                    <a:lnTo>
                      <a:pt x="2364" y="11716"/>
                    </a:lnTo>
                    <a:lnTo>
                      <a:pt x="2417" y="11716"/>
                    </a:lnTo>
                    <a:lnTo>
                      <a:pt x="2471" y="11716"/>
                    </a:lnTo>
                    <a:lnTo>
                      <a:pt x="2578" y="11716"/>
                    </a:lnTo>
                    <a:lnTo>
                      <a:pt x="2632" y="11762"/>
                    </a:lnTo>
                    <a:lnTo>
                      <a:pt x="2632" y="11807"/>
                    </a:lnTo>
                    <a:lnTo>
                      <a:pt x="2793" y="11899"/>
                    </a:lnTo>
                    <a:lnTo>
                      <a:pt x="2847" y="11991"/>
                    </a:lnTo>
                    <a:lnTo>
                      <a:pt x="2901" y="12082"/>
                    </a:lnTo>
                    <a:lnTo>
                      <a:pt x="2901" y="12128"/>
                    </a:lnTo>
                    <a:lnTo>
                      <a:pt x="3008" y="12174"/>
                    </a:lnTo>
                    <a:lnTo>
                      <a:pt x="3062" y="12174"/>
                    </a:lnTo>
                    <a:lnTo>
                      <a:pt x="3223" y="12311"/>
                    </a:lnTo>
                    <a:lnTo>
                      <a:pt x="3277" y="12311"/>
                    </a:lnTo>
                    <a:lnTo>
                      <a:pt x="3331" y="12311"/>
                    </a:lnTo>
                    <a:lnTo>
                      <a:pt x="3438" y="12311"/>
                    </a:lnTo>
                    <a:lnTo>
                      <a:pt x="3492" y="12311"/>
                    </a:lnTo>
                    <a:lnTo>
                      <a:pt x="3760" y="12448"/>
                    </a:lnTo>
                    <a:lnTo>
                      <a:pt x="3868" y="12494"/>
                    </a:lnTo>
                    <a:lnTo>
                      <a:pt x="3975" y="12540"/>
                    </a:lnTo>
                    <a:lnTo>
                      <a:pt x="4083" y="12631"/>
                    </a:lnTo>
                    <a:lnTo>
                      <a:pt x="4190" y="12677"/>
                    </a:lnTo>
                    <a:lnTo>
                      <a:pt x="4297" y="12677"/>
                    </a:lnTo>
                    <a:lnTo>
                      <a:pt x="4351" y="12723"/>
                    </a:lnTo>
                    <a:lnTo>
                      <a:pt x="4566" y="12814"/>
                    </a:lnTo>
                    <a:lnTo>
                      <a:pt x="4620" y="12814"/>
                    </a:lnTo>
                    <a:lnTo>
                      <a:pt x="4727" y="12814"/>
                    </a:lnTo>
                    <a:lnTo>
                      <a:pt x="4835" y="12814"/>
                    </a:lnTo>
                    <a:lnTo>
                      <a:pt x="4942" y="12814"/>
                    </a:lnTo>
                    <a:lnTo>
                      <a:pt x="4942" y="12860"/>
                    </a:lnTo>
                    <a:lnTo>
                      <a:pt x="4996" y="12906"/>
                    </a:lnTo>
                    <a:lnTo>
                      <a:pt x="4996" y="12997"/>
                    </a:lnTo>
                    <a:lnTo>
                      <a:pt x="5049" y="12997"/>
                    </a:lnTo>
                    <a:lnTo>
                      <a:pt x="5157" y="12997"/>
                    </a:lnTo>
                    <a:lnTo>
                      <a:pt x="5211" y="13043"/>
                    </a:lnTo>
                    <a:lnTo>
                      <a:pt x="5211" y="13089"/>
                    </a:lnTo>
                    <a:lnTo>
                      <a:pt x="5264" y="13089"/>
                    </a:lnTo>
                    <a:lnTo>
                      <a:pt x="5372" y="13089"/>
                    </a:lnTo>
                    <a:lnTo>
                      <a:pt x="5426" y="13089"/>
                    </a:lnTo>
                    <a:lnTo>
                      <a:pt x="5479" y="13089"/>
                    </a:lnTo>
                    <a:lnTo>
                      <a:pt x="5587" y="13089"/>
                    </a:lnTo>
                    <a:lnTo>
                      <a:pt x="5640" y="13089"/>
                    </a:lnTo>
                    <a:lnTo>
                      <a:pt x="5694" y="13226"/>
                    </a:lnTo>
                    <a:lnTo>
                      <a:pt x="5694" y="13272"/>
                    </a:lnTo>
                    <a:lnTo>
                      <a:pt x="5802" y="13272"/>
                    </a:lnTo>
                    <a:lnTo>
                      <a:pt x="5909" y="13272"/>
                    </a:lnTo>
                    <a:lnTo>
                      <a:pt x="6016" y="13226"/>
                    </a:lnTo>
                    <a:lnTo>
                      <a:pt x="6070" y="13226"/>
                    </a:lnTo>
                    <a:lnTo>
                      <a:pt x="6124" y="13226"/>
                    </a:lnTo>
                    <a:lnTo>
                      <a:pt x="6231" y="13226"/>
                    </a:lnTo>
                    <a:lnTo>
                      <a:pt x="6285" y="13226"/>
                    </a:lnTo>
                    <a:lnTo>
                      <a:pt x="6339" y="13272"/>
                    </a:lnTo>
                    <a:lnTo>
                      <a:pt x="6446" y="13363"/>
                    </a:lnTo>
                    <a:lnTo>
                      <a:pt x="6500" y="13363"/>
                    </a:lnTo>
                    <a:lnTo>
                      <a:pt x="6554" y="13226"/>
                    </a:lnTo>
                    <a:lnTo>
                      <a:pt x="6661" y="13226"/>
                    </a:lnTo>
                    <a:lnTo>
                      <a:pt x="6715" y="13272"/>
                    </a:lnTo>
                    <a:lnTo>
                      <a:pt x="6768" y="13272"/>
                    </a:lnTo>
                    <a:lnTo>
                      <a:pt x="6876" y="13272"/>
                    </a:lnTo>
                    <a:lnTo>
                      <a:pt x="6930" y="13363"/>
                    </a:lnTo>
                    <a:lnTo>
                      <a:pt x="6983" y="13409"/>
                    </a:lnTo>
                    <a:lnTo>
                      <a:pt x="7091" y="13455"/>
                    </a:lnTo>
                    <a:lnTo>
                      <a:pt x="7144" y="13547"/>
                    </a:lnTo>
                    <a:lnTo>
                      <a:pt x="7144" y="13592"/>
                    </a:lnTo>
                    <a:lnTo>
                      <a:pt x="7198" y="13592"/>
                    </a:lnTo>
                    <a:lnTo>
                      <a:pt x="7198" y="13638"/>
                    </a:lnTo>
                    <a:lnTo>
                      <a:pt x="7198" y="13730"/>
                    </a:lnTo>
                    <a:lnTo>
                      <a:pt x="7306" y="13821"/>
                    </a:lnTo>
                    <a:lnTo>
                      <a:pt x="7306" y="13913"/>
                    </a:lnTo>
                    <a:lnTo>
                      <a:pt x="7359" y="13958"/>
                    </a:lnTo>
                    <a:lnTo>
                      <a:pt x="7359" y="14004"/>
                    </a:lnTo>
                    <a:lnTo>
                      <a:pt x="7359" y="14096"/>
                    </a:lnTo>
                    <a:lnTo>
                      <a:pt x="7359" y="14279"/>
                    </a:lnTo>
                    <a:lnTo>
                      <a:pt x="7413" y="14325"/>
                    </a:lnTo>
                    <a:lnTo>
                      <a:pt x="7413" y="14370"/>
                    </a:lnTo>
                    <a:lnTo>
                      <a:pt x="7413" y="14462"/>
                    </a:lnTo>
                    <a:lnTo>
                      <a:pt x="7413" y="14508"/>
                    </a:lnTo>
                    <a:lnTo>
                      <a:pt x="7413" y="14645"/>
                    </a:lnTo>
                    <a:lnTo>
                      <a:pt x="7413" y="14691"/>
                    </a:lnTo>
                    <a:lnTo>
                      <a:pt x="7521" y="14691"/>
                    </a:lnTo>
                    <a:lnTo>
                      <a:pt x="7521" y="14736"/>
                    </a:lnTo>
                    <a:lnTo>
                      <a:pt x="7521" y="14828"/>
                    </a:lnTo>
                    <a:lnTo>
                      <a:pt x="7521" y="14874"/>
                    </a:lnTo>
                    <a:lnTo>
                      <a:pt x="7574" y="14920"/>
                    </a:lnTo>
                    <a:lnTo>
                      <a:pt x="7574" y="15011"/>
                    </a:lnTo>
                    <a:lnTo>
                      <a:pt x="7574" y="15103"/>
                    </a:lnTo>
                    <a:lnTo>
                      <a:pt x="7574" y="15194"/>
                    </a:lnTo>
                    <a:lnTo>
                      <a:pt x="7574" y="15240"/>
                    </a:lnTo>
                    <a:lnTo>
                      <a:pt x="7574" y="15377"/>
                    </a:lnTo>
                    <a:lnTo>
                      <a:pt x="7574" y="15423"/>
                    </a:lnTo>
                    <a:lnTo>
                      <a:pt x="7574" y="15469"/>
                    </a:lnTo>
                    <a:lnTo>
                      <a:pt x="7574" y="15560"/>
                    </a:lnTo>
                    <a:lnTo>
                      <a:pt x="7574" y="15606"/>
                    </a:lnTo>
                    <a:lnTo>
                      <a:pt x="7628" y="15606"/>
                    </a:lnTo>
                    <a:lnTo>
                      <a:pt x="7628" y="15652"/>
                    </a:lnTo>
                    <a:lnTo>
                      <a:pt x="7735" y="15652"/>
                    </a:lnTo>
                    <a:lnTo>
                      <a:pt x="7735" y="15789"/>
                    </a:lnTo>
                    <a:lnTo>
                      <a:pt x="7789" y="15789"/>
                    </a:lnTo>
                    <a:lnTo>
                      <a:pt x="7789" y="15835"/>
                    </a:lnTo>
                    <a:lnTo>
                      <a:pt x="7843" y="15835"/>
                    </a:lnTo>
                    <a:lnTo>
                      <a:pt x="7843" y="15926"/>
                    </a:lnTo>
                    <a:lnTo>
                      <a:pt x="7950" y="15926"/>
                    </a:lnTo>
                    <a:lnTo>
                      <a:pt x="7950" y="15972"/>
                    </a:lnTo>
                    <a:lnTo>
                      <a:pt x="8004" y="16018"/>
                    </a:lnTo>
                    <a:lnTo>
                      <a:pt x="8004" y="16109"/>
                    </a:lnTo>
                    <a:lnTo>
                      <a:pt x="8004" y="16155"/>
                    </a:lnTo>
                    <a:lnTo>
                      <a:pt x="8004" y="16201"/>
                    </a:lnTo>
                    <a:lnTo>
                      <a:pt x="8058" y="16201"/>
                    </a:lnTo>
                    <a:lnTo>
                      <a:pt x="8165" y="16201"/>
                    </a:lnTo>
                    <a:lnTo>
                      <a:pt x="8219" y="16201"/>
                    </a:lnTo>
                    <a:lnTo>
                      <a:pt x="8273" y="16201"/>
                    </a:lnTo>
                    <a:lnTo>
                      <a:pt x="8380" y="16201"/>
                    </a:lnTo>
                    <a:lnTo>
                      <a:pt x="8434" y="16201"/>
                    </a:lnTo>
                    <a:lnTo>
                      <a:pt x="8487" y="16201"/>
                    </a:lnTo>
                    <a:lnTo>
                      <a:pt x="8702" y="16201"/>
                    </a:lnTo>
                    <a:lnTo>
                      <a:pt x="8810" y="16201"/>
                    </a:lnTo>
                    <a:lnTo>
                      <a:pt x="8863" y="16201"/>
                    </a:lnTo>
                    <a:lnTo>
                      <a:pt x="9025" y="16201"/>
                    </a:lnTo>
                    <a:lnTo>
                      <a:pt x="9078" y="16201"/>
                    </a:lnTo>
                    <a:lnTo>
                      <a:pt x="9132" y="16201"/>
                    </a:lnTo>
                    <a:lnTo>
                      <a:pt x="9240" y="16201"/>
                    </a:lnTo>
                    <a:lnTo>
                      <a:pt x="9293" y="16155"/>
                    </a:lnTo>
                    <a:lnTo>
                      <a:pt x="9347" y="16155"/>
                    </a:lnTo>
                    <a:lnTo>
                      <a:pt x="9454" y="16109"/>
                    </a:lnTo>
                    <a:lnTo>
                      <a:pt x="9508" y="16109"/>
                    </a:lnTo>
                    <a:lnTo>
                      <a:pt x="9562" y="16109"/>
                    </a:lnTo>
                    <a:lnTo>
                      <a:pt x="9669" y="16109"/>
                    </a:lnTo>
                    <a:lnTo>
                      <a:pt x="9777" y="16155"/>
                    </a:lnTo>
                    <a:lnTo>
                      <a:pt x="9884" y="16155"/>
                    </a:lnTo>
                    <a:lnTo>
                      <a:pt x="9884" y="16201"/>
                    </a:lnTo>
                    <a:lnTo>
                      <a:pt x="9938" y="16292"/>
                    </a:lnTo>
                    <a:lnTo>
                      <a:pt x="9992" y="16338"/>
                    </a:lnTo>
                    <a:lnTo>
                      <a:pt x="10099" y="16384"/>
                    </a:lnTo>
                    <a:lnTo>
                      <a:pt x="10153" y="16384"/>
                    </a:lnTo>
                    <a:lnTo>
                      <a:pt x="10206" y="16384"/>
                    </a:lnTo>
                    <a:lnTo>
                      <a:pt x="10314" y="16384"/>
                    </a:lnTo>
                    <a:lnTo>
                      <a:pt x="10421" y="16338"/>
                    </a:lnTo>
                    <a:lnTo>
                      <a:pt x="10529" y="16338"/>
                    </a:lnTo>
                    <a:lnTo>
                      <a:pt x="10582" y="16338"/>
                    </a:lnTo>
                    <a:lnTo>
                      <a:pt x="10636" y="16384"/>
                    </a:lnTo>
                    <a:lnTo>
                      <a:pt x="10636" y="16338"/>
                    </a:lnTo>
                    <a:lnTo>
                      <a:pt x="10851" y="16201"/>
                    </a:lnTo>
                    <a:lnTo>
                      <a:pt x="10958" y="16201"/>
                    </a:lnTo>
                    <a:lnTo>
                      <a:pt x="11012" y="16155"/>
                    </a:lnTo>
                    <a:lnTo>
                      <a:pt x="11066" y="16155"/>
                    </a:lnTo>
                    <a:lnTo>
                      <a:pt x="11281" y="16155"/>
                    </a:lnTo>
                    <a:lnTo>
                      <a:pt x="11442" y="16201"/>
                    </a:lnTo>
                    <a:lnTo>
                      <a:pt x="11496" y="16201"/>
                    </a:lnTo>
                    <a:lnTo>
                      <a:pt x="11603" y="16201"/>
                    </a:lnTo>
                    <a:lnTo>
                      <a:pt x="11657" y="16201"/>
                    </a:lnTo>
                    <a:lnTo>
                      <a:pt x="11872" y="16201"/>
                    </a:lnTo>
                    <a:lnTo>
                      <a:pt x="11925" y="16201"/>
                    </a:lnTo>
                    <a:lnTo>
                      <a:pt x="12087" y="16155"/>
                    </a:lnTo>
                    <a:lnTo>
                      <a:pt x="12140" y="16155"/>
                    </a:lnTo>
                    <a:lnTo>
                      <a:pt x="12248" y="16109"/>
                    </a:lnTo>
                    <a:lnTo>
                      <a:pt x="12355" y="15972"/>
                    </a:lnTo>
                    <a:lnTo>
                      <a:pt x="12463" y="15926"/>
                    </a:lnTo>
                    <a:lnTo>
                      <a:pt x="12463" y="15835"/>
                    </a:lnTo>
                    <a:lnTo>
                      <a:pt x="12516" y="15789"/>
                    </a:lnTo>
                    <a:lnTo>
                      <a:pt x="12677" y="15789"/>
                    </a:lnTo>
                    <a:lnTo>
                      <a:pt x="12731" y="15789"/>
                    </a:lnTo>
                    <a:lnTo>
                      <a:pt x="12892" y="15743"/>
                    </a:lnTo>
                    <a:lnTo>
                      <a:pt x="12892" y="15789"/>
                    </a:lnTo>
                    <a:lnTo>
                      <a:pt x="12946" y="15743"/>
                    </a:lnTo>
                    <a:lnTo>
                      <a:pt x="13107" y="15652"/>
                    </a:lnTo>
                    <a:lnTo>
                      <a:pt x="13161" y="15652"/>
                    </a:lnTo>
                    <a:lnTo>
                      <a:pt x="13161" y="15743"/>
                    </a:lnTo>
                    <a:lnTo>
                      <a:pt x="13215" y="15743"/>
                    </a:lnTo>
                    <a:lnTo>
                      <a:pt x="13376" y="15789"/>
                    </a:lnTo>
                    <a:lnTo>
                      <a:pt x="13430" y="15835"/>
                    </a:lnTo>
                    <a:lnTo>
                      <a:pt x="13537" y="15835"/>
                    </a:lnTo>
                    <a:lnTo>
                      <a:pt x="13644" y="15835"/>
                    </a:lnTo>
                    <a:lnTo>
                      <a:pt x="13752" y="15835"/>
                    </a:lnTo>
                    <a:lnTo>
                      <a:pt x="13806" y="15835"/>
                    </a:lnTo>
                    <a:lnTo>
                      <a:pt x="13859" y="15835"/>
                    </a:lnTo>
                    <a:lnTo>
                      <a:pt x="13967" y="15835"/>
                    </a:lnTo>
                    <a:lnTo>
                      <a:pt x="14020" y="15835"/>
                    </a:lnTo>
                    <a:lnTo>
                      <a:pt x="14182" y="15789"/>
                    </a:lnTo>
                    <a:lnTo>
                      <a:pt x="14235" y="15743"/>
                    </a:lnTo>
                    <a:lnTo>
                      <a:pt x="14396" y="15652"/>
                    </a:lnTo>
                    <a:lnTo>
                      <a:pt x="14450" y="15652"/>
                    </a:lnTo>
                    <a:lnTo>
                      <a:pt x="14719" y="15560"/>
                    </a:lnTo>
                    <a:lnTo>
                      <a:pt x="14880" y="15469"/>
                    </a:lnTo>
                    <a:lnTo>
                      <a:pt x="14934" y="15469"/>
                    </a:lnTo>
                    <a:lnTo>
                      <a:pt x="15148" y="15423"/>
                    </a:lnTo>
                    <a:lnTo>
                      <a:pt x="15256" y="15377"/>
                    </a:lnTo>
                    <a:lnTo>
                      <a:pt x="15310" y="15377"/>
                    </a:lnTo>
                    <a:lnTo>
                      <a:pt x="15363" y="15377"/>
                    </a:lnTo>
                    <a:lnTo>
                      <a:pt x="15471" y="15286"/>
                    </a:lnTo>
                    <a:lnTo>
                      <a:pt x="15525" y="15286"/>
                    </a:lnTo>
                    <a:lnTo>
                      <a:pt x="15578" y="15240"/>
                    </a:lnTo>
                    <a:lnTo>
                      <a:pt x="15686" y="15194"/>
                    </a:lnTo>
                    <a:lnTo>
                      <a:pt x="15739" y="15057"/>
                    </a:lnTo>
                    <a:lnTo>
                      <a:pt x="15793" y="15057"/>
                    </a:lnTo>
                    <a:lnTo>
                      <a:pt x="15793" y="15011"/>
                    </a:lnTo>
                    <a:lnTo>
                      <a:pt x="15901" y="15011"/>
                    </a:lnTo>
                    <a:lnTo>
                      <a:pt x="15954" y="14920"/>
                    </a:lnTo>
                    <a:lnTo>
                      <a:pt x="16169" y="14828"/>
                    </a:lnTo>
                    <a:lnTo>
                      <a:pt x="16169" y="14736"/>
                    </a:lnTo>
                    <a:lnTo>
                      <a:pt x="16223" y="14736"/>
                    </a:lnTo>
                    <a:lnTo>
                      <a:pt x="16330" y="14691"/>
                    </a:lnTo>
                    <a:lnTo>
                      <a:pt x="16384" y="14645"/>
                    </a:lnTo>
                    <a:lnTo>
                      <a:pt x="16384" y="14553"/>
                    </a:lnTo>
                    <a:lnTo>
                      <a:pt x="16384" y="14462"/>
                    </a:lnTo>
                    <a:lnTo>
                      <a:pt x="16330" y="14370"/>
                    </a:lnTo>
                    <a:lnTo>
                      <a:pt x="16169" y="14325"/>
                    </a:lnTo>
                    <a:lnTo>
                      <a:pt x="16008" y="14279"/>
                    </a:lnTo>
                    <a:lnTo>
                      <a:pt x="15954" y="14279"/>
                    </a:lnTo>
                    <a:lnTo>
                      <a:pt x="15739" y="13958"/>
                    </a:lnTo>
                    <a:lnTo>
                      <a:pt x="15578" y="13913"/>
                    </a:lnTo>
                    <a:lnTo>
                      <a:pt x="15471" y="13821"/>
                    </a:lnTo>
                    <a:lnTo>
                      <a:pt x="15471" y="13592"/>
                    </a:lnTo>
                    <a:lnTo>
                      <a:pt x="15363" y="13547"/>
                    </a:lnTo>
                    <a:lnTo>
                      <a:pt x="15363" y="13363"/>
                    </a:lnTo>
                    <a:lnTo>
                      <a:pt x="15310" y="13180"/>
                    </a:lnTo>
                    <a:lnTo>
                      <a:pt x="15148" y="13043"/>
                    </a:lnTo>
                    <a:lnTo>
                      <a:pt x="15148" y="12814"/>
                    </a:lnTo>
                    <a:lnTo>
                      <a:pt x="15148" y="12677"/>
                    </a:lnTo>
                    <a:lnTo>
                      <a:pt x="15041" y="12448"/>
                    </a:lnTo>
                    <a:lnTo>
                      <a:pt x="14934" y="12357"/>
                    </a:lnTo>
                    <a:lnTo>
                      <a:pt x="14880" y="12174"/>
                    </a:lnTo>
                    <a:lnTo>
                      <a:pt x="14826" y="12128"/>
                    </a:lnTo>
                    <a:lnTo>
                      <a:pt x="14880" y="12082"/>
                    </a:lnTo>
                    <a:lnTo>
                      <a:pt x="14880" y="11945"/>
                    </a:lnTo>
                    <a:lnTo>
                      <a:pt x="14719" y="11899"/>
                    </a:lnTo>
                    <a:lnTo>
                      <a:pt x="14611" y="11533"/>
                    </a:lnTo>
                    <a:lnTo>
                      <a:pt x="14504" y="11213"/>
                    </a:lnTo>
                    <a:lnTo>
                      <a:pt x="14611" y="11029"/>
                    </a:lnTo>
                    <a:lnTo>
                      <a:pt x="14719" y="11029"/>
                    </a:lnTo>
                    <a:lnTo>
                      <a:pt x="14826" y="10709"/>
                    </a:lnTo>
                    <a:lnTo>
                      <a:pt x="14719" y="10618"/>
                    </a:lnTo>
                    <a:lnTo>
                      <a:pt x="14719" y="10480"/>
                    </a:lnTo>
                    <a:lnTo>
                      <a:pt x="14665" y="10297"/>
                    </a:lnTo>
                    <a:lnTo>
                      <a:pt x="14719" y="10114"/>
                    </a:lnTo>
                    <a:lnTo>
                      <a:pt x="14719" y="9748"/>
                    </a:lnTo>
                    <a:lnTo>
                      <a:pt x="14880" y="9565"/>
                    </a:lnTo>
                    <a:lnTo>
                      <a:pt x="14934" y="9519"/>
                    </a:lnTo>
                    <a:lnTo>
                      <a:pt x="14934" y="9382"/>
                    </a:lnTo>
                    <a:lnTo>
                      <a:pt x="14719" y="9062"/>
                    </a:lnTo>
                    <a:lnTo>
                      <a:pt x="14504" y="8833"/>
                    </a:lnTo>
                    <a:lnTo>
                      <a:pt x="14396" y="8650"/>
                    </a:lnTo>
                    <a:lnTo>
                      <a:pt x="14182" y="8512"/>
                    </a:lnTo>
                    <a:lnTo>
                      <a:pt x="13967" y="8329"/>
                    </a:lnTo>
                    <a:lnTo>
                      <a:pt x="13859" y="8146"/>
                    </a:lnTo>
                    <a:lnTo>
                      <a:pt x="13859" y="7872"/>
                    </a:lnTo>
                    <a:lnTo>
                      <a:pt x="13967" y="7689"/>
                    </a:lnTo>
                    <a:lnTo>
                      <a:pt x="14074" y="7185"/>
                    </a:lnTo>
                    <a:lnTo>
                      <a:pt x="14235" y="6819"/>
                    </a:lnTo>
                    <a:lnTo>
                      <a:pt x="14289" y="6636"/>
                    </a:lnTo>
                    <a:lnTo>
                      <a:pt x="14396" y="6224"/>
                    </a:lnTo>
                    <a:lnTo>
                      <a:pt x="14450" y="5949"/>
                    </a:lnTo>
                    <a:lnTo>
                      <a:pt x="14504" y="5766"/>
                    </a:lnTo>
                    <a:lnTo>
                      <a:pt x="14611" y="558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Arial Narrow" panose="020B0606020202030204" pitchFamily="34" charset="0"/>
                </a:endParaRPr>
              </a:p>
            </p:txBody>
          </p:sp>
          <p:sp>
            <p:nvSpPr>
              <p:cNvPr id="43" name="Drawing 63"/>
              <p:cNvSpPr>
                <a:spLocks/>
              </p:cNvSpPr>
              <p:nvPr/>
            </p:nvSpPr>
            <p:spPr bwMode="auto">
              <a:xfrm>
                <a:off x="1981922" y="809691"/>
                <a:ext cx="414" cy="8"/>
              </a:xfrm>
              <a:custGeom>
                <a:avLst/>
                <a:gdLst>
                  <a:gd name="T0" fmla="*/ 10923 w 16384"/>
                  <a:gd name="T1" fmla="*/ 5783 h 16384"/>
                  <a:gd name="T2" fmla="*/ 16384 w 16384"/>
                  <a:gd name="T3" fmla="*/ 0 h 16384"/>
                  <a:gd name="T4" fmla="*/ 16384 w 16384"/>
                  <a:gd name="T5" fmla="*/ 964 h 16384"/>
                  <a:gd name="T6" fmla="*/ 10923 w 16384"/>
                  <a:gd name="T7" fmla="*/ 4819 h 16384"/>
                  <a:gd name="T8" fmla="*/ 16384 w 16384"/>
                  <a:gd name="T9" fmla="*/ 9638 h 16384"/>
                  <a:gd name="T10" fmla="*/ 8192 w 16384"/>
                  <a:gd name="T11" fmla="*/ 16384 h 16384"/>
                  <a:gd name="T12" fmla="*/ 0 w 16384"/>
                  <a:gd name="T13" fmla="*/ 13493 h 16384"/>
                  <a:gd name="T14" fmla="*/ 0 w 16384"/>
                  <a:gd name="T15" fmla="*/ 5783 h 16384"/>
                  <a:gd name="T16" fmla="*/ 0 w 16384"/>
                  <a:gd name="T17" fmla="*/ 0 h 16384"/>
                  <a:gd name="T18" fmla="*/ 5461 w 16384"/>
                  <a:gd name="T19" fmla="*/ 964 h 16384"/>
                  <a:gd name="T20" fmla="*/ 10923 w 16384"/>
                  <a:gd name="T21" fmla="*/ 0 h 16384"/>
                  <a:gd name="T22" fmla="*/ 10923 w 16384"/>
                  <a:gd name="T23" fmla="*/ 1928 h 16384"/>
                  <a:gd name="T24" fmla="*/ 10923 w 16384"/>
                  <a:gd name="T25" fmla="*/ 5783 h 1638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6384"/>
                  <a:gd name="T40" fmla="*/ 0 h 16384"/>
                  <a:gd name="T41" fmla="*/ 16384 w 16384"/>
                  <a:gd name="T42" fmla="*/ 16384 h 1638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6384" h="16384">
                    <a:moveTo>
                      <a:pt x="10923" y="5783"/>
                    </a:moveTo>
                    <a:lnTo>
                      <a:pt x="16384" y="0"/>
                    </a:lnTo>
                    <a:lnTo>
                      <a:pt x="16384" y="964"/>
                    </a:lnTo>
                    <a:lnTo>
                      <a:pt x="10923" y="4819"/>
                    </a:lnTo>
                    <a:lnTo>
                      <a:pt x="16384" y="9638"/>
                    </a:lnTo>
                    <a:lnTo>
                      <a:pt x="8192" y="16384"/>
                    </a:lnTo>
                    <a:lnTo>
                      <a:pt x="0" y="13493"/>
                    </a:lnTo>
                    <a:lnTo>
                      <a:pt x="0" y="5783"/>
                    </a:lnTo>
                    <a:lnTo>
                      <a:pt x="0" y="0"/>
                    </a:lnTo>
                    <a:lnTo>
                      <a:pt x="5461" y="964"/>
                    </a:lnTo>
                    <a:lnTo>
                      <a:pt x="10923" y="0"/>
                    </a:lnTo>
                    <a:lnTo>
                      <a:pt x="10923" y="1928"/>
                    </a:lnTo>
                    <a:lnTo>
                      <a:pt x="10923" y="5783"/>
                    </a:lnTo>
                    <a:close/>
                  </a:path>
                </a:pathLst>
              </a:custGeom>
              <a:solidFill>
                <a:srgbClr val="3366FF"/>
              </a:solidFill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Arial Narrow" panose="020B0606020202030204" pitchFamily="34" charset="0"/>
                </a:endParaRPr>
              </a:p>
            </p:txBody>
          </p:sp>
          <p:sp>
            <p:nvSpPr>
              <p:cNvPr id="44" name="Drawing 64"/>
              <p:cNvSpPr>
                <a:spLocks/>
              </p:cNvSpPr>
              <p:nvPr/>
            </p:nvSpPr>
            <p:spPr bwMode="auto">
              <a:xfrm>
                <a:off x="1981094" y="809705"/>
                <a:ext cx="552" cy="12"/>
              </a:xfrm>
              <a:custGeom>
                <a:avLst/>
                <a:gdLst>
                  <a:gd name="T0" fmla="*/ 4096 w 16384"/>
                  <a:gd name="T1" fmla="*/ 683 h 16384"/>
                  <a:gd name="T2" fmla="*/ 6144 w 16384"/>
                  <a:gd name="T3" fmla="*/ 1365 h 16384"/>
                  <a:gd name="T4" fmla="*/ 6144 w 16384"/>
                  <a:gd name="T5" fmla="*/ 0 h 16384"/>
                  <a:gd name="T6" fmla="*/ 6144 w 16384"/>
                  <a:gd name="T7" fmla="*/ 4096 h 16384"/>
                  <a:gd name="T8" fmla="*/ 8192 w 16384"/>
                  <a:gd name="T9" fmla="*/ 8875 h 16384"/>
                  <a:gd name="T10" fmla="*/ 12288 w 16384"/>
                  <a:gd name="T11" fmla="*/ 10923 h 16384"/>
                  <a:gd name="T12" fmla="*/ 14336 w 16384"/>
                  <a:gd name="T13" fmla="*/ 10923 h 16384"/>
                  <a:gd name="T14" fmla="*/ 16384 w 16384"/>
                  <a:gd name="T15" fmla="*/ 13653 h 16384"/>
                  <a:gd name="T16" fmla="*/ 16384 w 16384"/>
                  <a:gd name="T17" fmla="*/ 16384 h 16384"/>
                  <a:gd name="T18" fmla="*/ 14336 w 16384"/>
                  <a:gd name="T19" fmla="*/ 15019 h 16384"/>
                  <a:gd name="T20" fmla="*/ 6144 w 16384"/>
                  <a:gd name="T21" fmla="*/ 12288 h 16384"/>
                  <a:gd name="T22" fmla="*/ 4096 w 16384"/>
                  <a:gd name="T23" fmla="*/ 11605 h 16384"/>
                  <a:gd name="T24" fmla="*/ 0 w 16384"/>
                  <a:gd name="T25" fmla="*/ 6144 h 16384"/>
                  <a:gd name="T26" fmla="*/ 0 w 16384"/>
                  <a:gd name="T27" fmla="*/ 3413 h 16384"/>
                  <a:gd name="T28" fmla="*/ 4096 w 16384"/>
                  <a:gd name="T29" fmla="*/ 683 h 16384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6384"/>
                  <a:gd name="T46" fmla="*/ 0 h 16384"/>
                  <a:gd name="T47" fmla="*/ 16384 w 16384"/>
                  <a:gd name="T48" fmla="*/ 16384 h 16384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6384" h="16384">
                    <a:moveTo>
                      <a:pt x="4096" y="683"/>
                    </a:moveTo>
                    <a:lnTo>
                      <a:pt x="6144" y="1365"/>
                    </a:lnTo>
                    <a:lnTo>
                      <a:pt x="6144" y="0"/>
                    </a:lnTo>
                    <a:lnTo>
                      <a:pt x="6144" y="4096"/>
                    </a:lnTo>
                    <a:lnTo>
                      <a:pt x="8192" y="8875"/>
                    </a:lnTo>
                    <a:lnTo>
                      <a:pt x="12288" y="10923"/>
                    </a:lnTo>
                    <a:lnTo>
                      <a:pt x="14336" y="10923"/>
                    </a:lnTo>
                    <a:lnTo>
                      <a:pt x="16384" y="13653"/>
                    </a:lnTo>
                    <a:lnTo>
                      <a:pt x="16384" y="16384"/>
                    </a:lnTo>
                    <a:lnTo>
                      <a:pt x="14336" y="15019"/>
                    </a:lnTo>
                    <a:lnTo>
                      <a:pt x="6144" y="12288"/>
                    </a:lnTo>
                    <a:lnTo>
                      <a:pt x="4096" y="11605"/>
                    </a:lnTo>
                    <a:lnTo>
                      <a:pt x="0" y="6144"/>
                    </a:lnTo>
                    <a:lnTo>
                      <a:pt x="0" y="3413"/>
                    </a:lnTo>
                    <a:lnTo>
                      <a:pt x="4096" y="683"/>
                    </a:lnTo>
                    <a:close/>
                  </a:path>
                </a:pathLst>
              </a:custGeom>
              <a:solidFill>
                <a:srgbClr val="3366FF"/>
              </a:solidFill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Arial Narrow" panose="020B0606020202030204" pitchFamily="34" charset="0"/>
                </a:endParaRPr>
              </a:p>
            </p:txBody>
          </p:sp>
        </p:grpSp>
        <p:sp>
          <p:nvSpPr>
            <p:cNvPr id="24" name="Zambia"/>
            <p:cNvSpPr>
              <a:spLocks/>
            </p:cNvSpPr>
            <p:nvPr/>
          </p:nvSpPr>
          <p:spPr bwMode="auto">
            <a:xfrm>
              <a:off x="1593609" y="1222689"/>
              <a:ext cx="562718" cy="553180"/>
            </a:xfrm>
            <a:custGeom>
              <a:avLst/>
              <a:gdLst>
                <a:gd name="T0" fmla="*/ 14536 w 16384"/>
                <a:gd name="T1" fmla="*/ 1725 h 16384"/>
                <a:gd name="T2" fmla="*/ 13437 w 16384"/>
                <a:gd name="T3" fmla="*/ 1116 h 16384"/>
                <a:gd name="T4" fmla="*/ 12138 w 16384"/>
                <a:gd name="T5" fmla="*/ 761 h 16384"/>
                <a:gd name="T6" fmla="*/ 11239 w 16384"/>
                <a:gd name="T7" fmla="*/ 203 h 16384"/>
                <a:gd name="T8" fmla="*/ 10140 w 16384"/>
                <a:gd name="T9" fmla="*/ 558 h 16384"/>
                <a:gd name="T10" fmla="*/ 9591 w 16384"/>
                <a:gd name="T11" fmla="*/ 1370 h 16384"/>
                <a:gd name="T12" fmla="*/ 9641 w 16384"/>
                <a:gd name="T13" fmla="*/ 2790 h 16384"/>
                <a:gd name="T14" fmla="*/ 9541 w 16384"/>
                <a:gd name="T15" fmla="*/ 4464 h 16384"/>
                <a:gd name="T16" fmla="*/ 9191 w 16384"/>
                <a:gd name="T17" fmla="*/ 6036 h 16384"/>
                <a:gd name="T18" fmla="*/ 10140 w 16384"/>
                <a:gd name="T19" fmla="*/ 6848 h 16384"/>
                <a:gd name="T20" fmla="*/ 10839 w 16384"/>
                <a:gd name="T21" fmla="*/ 7051 h 16384"/>
                <a:gd name="T22" fmla="*/ 10939 w 16384"/>
                <a:gd name="T23" fmla="*/ 8471 h 16384"/>
                <a:gd name="T24" fmla="*/ 10140 w 16384"/>
                <a:gd name="T25" fmla="*/ 8420 h 16384"/>
                <a:gd name="T26" fmla="*/ 9041 w 16384"/>
                <a:gd name="T27" fmla="*/ 7812 h 16384"/>
                <a:gd name="T28" fmla="*/ 8042 w 16384"/>
                <a:gd name="T29" fmla="*/ 6848 h 16384"/>
                <a:gd name="T30" fmla="*/ 7243 w 16384"/>
                <a:gd name="T31" fmla="*/ 6188 h 16384"/>
                <a:gd name="T32" fmla="*/ 6394 w 16384"/>
                <a:gd name="T33" fmla="*/ 6239 h 16384"/>
                <a:gd name="T34" fmla="*/ 5595 w 16384"/>
                <a:gd name="T35" fmla="*/ 6087 h 16384"/>
                <a:gd name="T36" fmla="*/ 4745 w 16384"/>
                <a:gd name="T37" fmla="*/ 5630 h 16384"/>
                <a:gd name="T38" fmla="*/ 4196 w 16384"/>
                <a:gd name="T39" fmla="*/ 5072 h 16384"/>
                <a:gd name="T40" fmla="*/ 3397 w 16384"/>
                <a:gd name="T41" fmla="*/ 5225 h 16384"/>
                <a:gd name="T42" fmla="*/ 3047 w 16384"/>
                <a:gd name="T43" fmla="*/ 4464 h 16384"/>
                <a:gd name="T44" fmla="*/ 2847 w 16384"/>
                <a:gd name="T45" fmla="*/ 5174 h 16384"/>
                <a:gd name="T46" fmla="*/ 2747 w 16384"/>
                <a:gd name="T47" fmla="*/ 6188 h 16384"/>
                <a:gd name="T48" fmla="*/ 2747 w 16384"/>
                <a:gd name="T49" fmla="*/ 7203 h 16384"/>
                <a:gd name="T50" fmla="*/ 2847 w 16384"/>
                <a:gd name="T51" fmla="*/ 8065 h 16384"/>
                <a:gd name="T52" fmla="*/ 2198 w 16384"/>
                <a:gd name="T53" fmla="*/ 8116 h 16384"/>
                <a:gd name="T54" fmla="*/ 849 w 16384"/>
                <a:gd name="T55" fmla="*/ 8116 h 16384"/>
                <a:gd name="T56" fmla="*/ 0 w 16384"/>
                <a:gd name="T57" fmla="*/ 8420 h 16384"/>
                <a:gd name="T58" fmla="*/ 0 w 16384"/>
                <a:gd name="T59" fmla="*/ 10348 h 16384"/>
                <a:gd name="T60" fmla="*/ 0 w 16384"/>
                <a:gd name="T61" fmla="*/ 12326 h 16384"/>
                <a:gd name="T62" fmla="*/ 0 w 16384"/>
                <a:gd name="T63" fmla="*/ 13391 h 16384"/>
                <a:gd name="T64" fmla="*/ 200 w 16384"/>
                <a:gd name="T65" fmla="*/ 14304 h 16384"/>
                <a:gd name="T66" fmla="*/ 799 w 16384"/>
                <a:gd name="T67" fmla="*/ 14964 h 16384"/>
                <a:gd name="T68" fmla="*/ 1548 w 16384"/>
                <a:gd name="T69" fmla="*/ 15572 h 16384"/>
                <a:gd name="T70" fmla="*/ 3197 w 16384"/>
                <a:gd name="T71" fmla="*/ 15420 h 16384"/>
                <a:gd name="T72" fmla="*/ 4596 w 16384"/>
                <a:gd name="T73" fmla="*/ 16181 h 16384"/>
                <a:gd name="T74" fmla="*/ 5245 w 16384"/>
                <a:gd name="T75" fmla="*/ 16181 h 16384"/>
                <a:gd name="T76" fmla="*/ 5994 w 16384"/>
                <a:gd name="T77" fmla="*/ 16181 h 16384"/>
                <a:gd name="T78" fmla="*/ 6594 w 16384"/>
                <a:gd name="T79" fmla="*/ 16333 h 16384"/>
                <a:gd name="T80" fmla="*/ 7193 w 16384"/>
                <a:gd name="T81" fmla="*/ 15826 h 16384"/>
                <a:gd name="T82" fmla="*/ 7742 w 16384"/>
                <a:gd name="T83" fmla="*/ 15116 h 16384"/>
                <a:gd name="T84" fmla="*/ 8242 w 16384"/>
                <a:gd name="T85" fmla="*/ 14558 h 16384"/>
                <a:gd name="T86" fmla="*/ 8841 w 16384"/>
                <a:gd name="T87" fmla="*/ 14203 h 16384"/>
                <a:gd name="T88" fmla="*/ 9391 w 16384"/>
                <a:gd name="T89" fmla="*/ 13696 h 16384"/>
                <a:gd name="T90" fmla="*/ 9441 w 16384"/>
                <a:gd name="T91" fmla="*/ 12985 h 16384"/>
                <a:gd name="T92" fmla="*/ 9990 w 16384"/>
                <a:gd name="T93" fmla="*/ 12681 h 16384"/>
                <a:gd name="T94" fmla="*/ 10590 w 16384"/>
                <a:gd name="T95" fmla="*/ 12478 h 16384"/>
                <a:gd name="T96" fmla="*/ 11239 w 16384"/>
                <a:gd name="T97" fmla="*/ 12529 h 16384"/>
                <a:gd name="T98" fmla="*/ 11339 w 16384"/>
                <a:gd name="T99" fmla="*/ 11514 h 16384"/>
                <a:gd name="T100" fmla="*/ 15535 w 16384"/>
                <a:gd name="T101" fmla="*/ 9688 h 16384"/>
                <a:gd name="T102" fmla="*/ 15185 w 16384"/>
                <a:gd name="T103" fmla="*/ 9080 h 16384"/>
                <a:gd name="T104" fmla="*/ 15535 w 16384"/>
                <a:gd name="T105" fmla="*/ 7609 h 16384"/>
                <a:gd name="T106" fmla="*/ 16034 w 16384"/>
                <a:gd name="T107" fmla="*/ 7051 h 16384"/>
                <a:gd name="T108" fmla="*/ 15835 w 16384"/>
                <a:gd name="T109" fmla="*/ 5985 h 16384"/>
                <a:gd name="T110" fmla="*/ 15984 w 16384"/>
                <a:gd name="T111" fmla="*/ 4667 h 16384"/>
                <a:gd name="T112" fmla="*/ 16184 w 16384"/>
                <a:gd name="T113" fmla="*/ 3804 h 16384"/>
                <a:gd name="T114" fmla="*/ 15785 w 16384"/>
                <a:gd name="T115" fmla="*/ 2638 h 1638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6384"/>
                <a:gd name="T175" fmla="*/ 0 h 16384"/>
                <a:gd name="T176" fmla="*/ 16384 w 16384"/>
                <a:gd name="T177" fmla="*/ 16384 h 16384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6384" h="16384">
                  <a:moveTo>
                    <a:pt x="15385" y="2130"/>
                  </a:moveTo>
                  <a:lnTo>
                    <a:pt x="15385" y="2029"/>
                  </a:lnTo>
                  <a:lnTo>
                    <a:pt x="15335" y="1978"/>
                  </a:lnTo>
                  <a:lnTo>
                    <a:pt x="15335" y="1928"/>
                  </a:lnTo>
                  <a:lnTo>
                    <a:pt x="15235" y="1928"/>
                  </a:lnTo>
                  <a:lnTo>
                    <a:pt x="15135" y="1928"/>
                  </a:lnTo>
                  <a:lnTo>
                    <a:pt x="15035" y="1928"/>
                  </a:lnTo>
                  <a:lnTo>
                    <a:pt x="14985" y="1928"/>
                  </a:lnTo>
                  <a:lnTo>
                    <a:pt x="14786" y="1826"/>
                  </a:lnTo>
                  <a:lnTo>
                    <a:pt x="14736" y="1775"/>
                  </a:lnTo>
                  <a:lnTo>
                    <a:pt x="14636" y="1775"/>
                  </a:lnTo>
                  <a:lnTo>
                    <a:pt x="14536" y="1725"/>
                  </a:lnTo>
                  <a:lnTo>
                    <a:pt x="14436" y="1623"/>
                  </a:lnTo>
                  <a:lnTo>
                    <a:pt x="14336" y="1572"/>
                  </a:lnTo>
                  <a:lnTo>
                    <a:pt x="14236" y="1522"/>
                  </a:lnTo>
                  <a:lnTo>
                    <a:pt x="13986" y="1370"/>
                  </a:lnTo>
                  <a:lnTo>
                    <a:pt x="13936" y="1370"/>
                  </a:lnTo>
                  <a:lnTo>
                    <a:pt x="13836" y="1370"/>
                  </a:lnTo>
                  <a:lnTo>
                    <a:pt x="13787" y="1370"/>
                  </a:lnTo>
                  <a:lnTo>
                    <a:pt x="13737" y="1370"/>
                  </a:lnTo>
                  <a:lnTo>
                    <a:pt x="13587" y="1217"/>
                  </a:lnTo>
                  <a:lnTo>
                    <a:pt x="13537" y="1217"/>
                  </a:lnTo>
                  <a:lnTo>
                    <a:pt x="13437" y="1167"/>
                  </a:lnTo>
                  <a:lnTo>
                    <a:pt x="13437" y="1116"/>
                  </a:lnTo>
                  <a:lnTo>
                    <a:pt x="13387" y="1014"/>
                  </a:lnTo>
                  <a:lnTo>
                    <a:pt x="13337" y="913"/>
                  </a:lnTo>
                  <a:lnTo>
                    <a:pt x="13187" y="812"/>
                  </a:lnTo>
                  <a:lnTo>
                    <a:pt x="13187" y="761"/>
                  </a:lnTo>
                  <a:lnTo>
                    <a:pt x="13137" y="710"/>
                  </a:lnTo>
                  <a:lnTo>
                    <a:pt x="13037" y="710"/>
                  </a:lnTo>
                  <a:lnTo>
                    <a:pt x="12987" y="710"/>
                  </a:lnTo>
                  <a:lnTo>
                    <a:pt x="12937" y="710"/>
                  </a:lnTo>
                  <a:lnTo>
                    <a:pt x="12788" y="710"/>
                  </a:lnTo>
                  <a:lnTo>
                    <a:pt x="12588" y="1014"/>
                  </a:lnTo>
                  <a:lnTo>
                    <a:pt x="12338" y="761"/>
                  </a:lnTo>
                  <a:lnTo>
                    <a:pt x="12138" y="761"/>
                  </a:lnTo>
                  <a:lnTo>
                    <a:pt x="12038" y="710"/>
                  </a:lnTo>
                  <a:lnTo>
                    <a:pt x="11988" y="406"/>
                  </a:lnTo>
                  <a:lnTo>
                    <a:pt x="12038" y="203"/>
                  </a:lnTo>
                  <a:lnTo>
                    <a:pt x="11938" y="0"/>
                  </a:lnTo>
                  <a:lnTo>
                    <a:pt x="11938" y="101"/>
                  </a:lnTo>
                  <a:lnTo>
                    <a:pt x="11788" y="101"/>
                  </a:lnTo>
                  <a:lnTo>
                    <a:pt x="11739" y="101"/>
                  </a:lnTo>
                  <a:lnTo>
                    <a:pt x="11639" y="101"/>
                  </a:lnTo>
                  <a:lnTo>
                    <a:pt x="11639" y="152"/>
                  </a:lnTo>
                  <a:lnTo>
                    <a:pt x="11389" y="203"/>
                  </a:lnTo>
                  <a:lnTo>
                    <a:pt x="11339" y="203"/>
                  </a:lnTo>
                  <a:lnTo>
                    <a:pt x="11239" y="203"/>
                  </a:lnTo>
                  <a:lnTo>
                    <a:pt x="11189" y="203"/>
                  </a:lnTo>
                  <a:lnTo>
                    <a:pt x="10939" y="304"/>
                  </a:lnTo>
                  <a:lnTo>
                    <a:pt x="10839" y="355"/>
                  </a:lnTo>
                  <a:lnTo>
                    <a:pt x="10740" y="355"/>
                  </a:lnTo>
                  <a:lnTo>
                    <a:pt x="10640" y="355"/>
                  </a:lnTo>
                  <a:lnTo>
                    <a:pt x="10540" y="406"/>
                  </a:lnTo>
                  <a:lnTo>
                    <a:pt x="10440" y="406"/>
                  </a:lnTo>
                  <a:lnTo>
                    <a:pt x="10390" y="406"/>
                  </a:lnTo>
                  <a:lnTo>
                    <a:pt x="10340" y="406"/>
                  </a:lnTo>
                  <a:lnTo>
                    <a:pt x="10240" y="507"/>
                  </a:lnTo>
                  <a:lnTo>
                    <a:pt x="10190" y="558"/>
                  </a:lnTo>
                  <a:lnTo>
                    <a:pt x="10140" y="558"/>
                  </a:lnTo>
                  <a:lnTo>
                    <a:pt x="10040" y="558"/>
                  </a:lnTo>
                  <a:lnTo>
                    <a:pt x="9940" y="609"/>
                  </a:lnTo>
                  <a:lnTo>
                    <a:pt x="9940" y="710"/>
                  </a:lnTo>
                  <a:lnTo>
                    <a:pt x="9840" y="710"/>
                  </a:lnTo>
                  <a:lnTo>
                    <a:pt x="9840" y="761"/>
                  </a:lnTo>
                  <a:lnTo>
                    <a:pt x="9790" y="964"/>
                  </a:lnTo>
                  <a:lnTo>
                    <a:pt x="9790" y="1014"/>
                  </a:lnTo>
                  <a:lnTo>
                    <a:pt x="9790" y="1116"/>
                  </a:lnTo>
                  <a:lnTo>
                    <a:pt x="9790" y="1167"/>
                  </a:lnTo>
                  <a:lnTo>
                    <a:pt x="9641" y="1319"/>
                  </a:lnTo>
                  <a:lnTo>
                    <a:pt x="9641" y="1370"/>
                  </a:lnTo>
                  <a:lnTo>
                    <a:pt x="9591" y="1370"/>
                  </a:lnTo>
                  <a:lnTo>
                    <a:pt x="9591" y="1420"/>
                  </a:lnTo>
                  <a:lnTo>
                    <a:pt x="9541" y="1572"/>
                  </a:lnTo>
                  <a:lnTo>
                    <a:pt x="9441" y="1775"/>
                  </a:lnTo>
                  <a:lnTo>
                    <a:pt x="9441" y="1826"/>
                  </a:lnTo>
                  <a:lnTo>
                    <a:pt x="9441" y="1928"/>
                  </a:lnTo>
                  <a:lnTo>
                    <a:pt x="9441" y="2029"/>
                  </a:lnTo>
                  <a:lnTo>
                    <a:pt x="9441" y="2181"/>
                  </a:lnTo>
                  <a:lnTo>
                    <a:pt x="9591" y="2435"/>
                  </a:lnTo>
                  <a:lnTo>
                    <a:pt x="9591" y="2587"/>
                  </a:lnTo>
                  <a:lnTo>
                    <a:pt x="9591" y="2638"/>
                  </a:lnTo>
                  <a:lnTo>
                    <a:pt x="9641" y="2739"/>
                  </a:lnTo>
                  <a:lnTo>
                    <a:pt x="9641" y="2790"/>
                  </a:lnTo>
                  <a:lnTo>
                    <a:pt x="9641" y="2993"/>
                  </a:lnTo>
                  <a:lnTo>
                    <a:pt x="9641" y="3043"/>
                  </a:lnTo>
                  <a:lnTo>
                    <a:pt x="9641" y="3196"/>
                  </a:lnTo>
                  <a:lnTo>
                    <a:pt x="9641" y="3246"/>
                  </a:lnTo>
                  <a:lnTo>
                    <a:pt x="9641" y="3348"/>
                  </a:lnTo>
                  <a:lnTo>
                    <a:pt x="9641" y="3601"/>
                  </a:lnTo>
                  <a:lnTo>
                    <a:pt x="9641" y="3754"/>
                  </a:lnTo>
                  <a:lnTo>
                    <a:pt x="9641" y="3804"/>
                  </a:lnTo>
                  <a:lnTo>
                    <a:pt x="9641" y="3957"/>
                  </a:lnTo>
                  <a:lnTo>
                    <a:pt x="9641" y="4007"/>
                  </a:lnTo>
                  <a:lnTo>
                    <a:pt x="9541" y="4261"/>
                  </a:lnTo>
                  <a:lnTo>
                    <a:pt x="9541" y="4464"/>
                  </a:lnTo>
                  <a:lnTo>
                    <a:pt x="9441" y="4565"/>
                  </a:lnTo>
                  <a:lnTo>
                    <a:pt x="9441" y="4667"/>
                  </a:lnTo>
                  <a:lnTo>
                    <a:pt x="9391" y="4768"/>
                  </a:lnTo>
                  <a:lnTo>
                    <a:pt x="9241" y="5174"/>
                  </a:lnTo>
                  <a:lnTo>
                    <a:pt x="9241" y="5225"/>
                  </a:lnTo>
                  <a:lnTo>
                    <a:pt x="9241" y="5377"/>
                  </a:lnTo>
                  <a:lnTo>
                    <a:pt x="9191" y="5428"/>
                  </a:lnTo>
                  <a:lnTo>
                    <a:pt x="9191" y="5580"/>
                  </a:lnTo>
                  <a:lnTo>
                    <a:pt x="9141" y="5783"/>
                  </a:lnTo>
                  <a:lnTo>
                    <a:pt x="9141" y="5884"/>
                  </a:lnTo>
                  <a:lnTo>
                    <a:pt x="9141" y="5985"/>
                  </a:lnTo>
                  <a:lnTo>
                    <a:pt x="9191" y="6036"/>
                  </a:lnTo>
                  <a:lnTo>
                    <a:pt x="9191" y="6188"/>
                  </a:lnTo>
                  <a:lnTo>
                    <a:pt x="9341" y="6239"/>
                  </a:lnTo>
                  <a:lnTo>
                    <a:pt x="9341" y="6290"/>
                  </a:lnTo>
                  <a:lnTo>
                    <a:pt x="9391" y="6391"/>
                  </a:lnTo>
                  <a:lnTo>
                    <a:pt x="9441" y="6442"/>
                  </a:lnTo>
                  <a:lnTo>
                    <a:pt x="9441" y="6493"/>
                  </a:lnTo>
                  <a:lnTo>
                    <a:pt x="9591" y="6696"/>
                  </a:lnTo>
                  <a:lnTo>
                    <a:pt x="9641" y="6797"/>
                  </a:lnTo>
                  <a:lnTo>
                    <a:pt x="9740" y="6797"/>
                  </a:lnTo>
                  <a:lnTo>
                    <a:pt x="9790" y="6848"/>
                  </a:lnTo>
                  <a:lnTo>
                    <a:pt x="9840" y="6848"/>
                  </a:lnTo>
                  <a:lnTo>
                    <a:pt x="10140" y="6848"/>
                  </a:lnTo>
                  <a:lnTo>
                    <a:pt x="10190" y="6899"/>
                  </a:lnTo>
                  <a:lnTo>
                    <a:pt x="10240" y="6899"/>
                  </a:lnTo>
                  <a:lnTo>
                    <a:pt x="10340" y="6899"/>
                  </a:lnTo>
                  <a:lnTo>
                    <a:pt x="10390" y="6899"/>
                  </a:lnTo>
                  <a:lnTo>
                    <a:pt x="10540" y="6848"/>
                  </a:lnTo>
                  <a:lnTo>
                    <a:pt x="10590" y="6797"/>
                  </a:lnTo>
                  <a:lnTo>
                    <a:pt x="10640" y="6797"/>
                  </a:lnTo>
                  <a:lnTo>
                    <a:pt x="10740" y="6797"/>
                  </a:lnTo>
                  <a:lnTo>
                    <a:pt x="10789" y="6848"/>
                  </a:lnTo>
                  <a:lnTo>
                    <a:pt x="10789" y="6899"/>
                  </a:lnTo>
                  <a:lnTo>
                    <a:pt x="10789" y="7000"/>
                  </a:lnTo>
                  <a:lnTo>
                    <a:pt x="10839" y="7051"/>
                  </a:lnTo>
                  <a:lnTo>
                    <a:pt x="10839" y="7101"/>
                  </a:lnTo>
                  <a:lnTo>
                    <a:pt x="10839" y="7203"/>
                  </a:lnTo>
                  <a:lnTo>
                    <a:pt x="10839" y="7406"/>
                  </a:lnTo>
                  <a:lnTo>
                    <a:pt x="10839" y="7456"/>
                  </a:lnTo>
                  <a:lnTo>
                    <a:pt x="10839" y="7507"/>
                  </a:lnTo>
                  <a:lnTo>
                    <a:pt x="10839" y="7659"/>
                  </a:lnTo>
                  <a:lnTo>
                    <a:pt x="10839" y="7710"/>
                  </a:lnTo>
                  <a:lnTo>
                    <a:pt x="10839" y="8065"/>
                  </a:lnTo>
                  <a:lnTo>
                    <a:pt x="10839" y="8217"/>
                  </a:lnTo>
                  <a:lnTo>
                    <a:pt x="10939" y="8268"/>
                  </a:lnTo>
                  <a:lnTo>
                    <a:pt x="10939" y="8319"/>
                  </a:lnTo>
                  <a:lnTo>
                    <a:pt x="10939" y="8471"/>
                  </a:lnTo>
                  <a:lnTo>
                    <a:pt x="10939" y="8522"/>
                  </a:lnTo>
                  <a:lnTo>
                    <a:pt x="10839" y="8522"/>
                  </a:lnTo>
                  <a:lnTo>
                    <a:pt x="10839" y="8623"/>
                  </a:lnTo>
                  <a:lnTo>
                    <a:pt x="10740" y="8623"/>
                  </a:lnTo>
                  <a:lnTo>
                    <a:pt x="10640" y="8522"/>
                  </a:lnTo>
                  <a:lnTo>
                    <a:pt x="10540" y="8420"/>
                  </a:lnTo>
                  <a:lnTo>
                    <a:pt x="10540" y="8319"/>
                  </a:lnTo>
                  <a:lnTo>
                    <a:pt x="10440" y="8319"/>
                  </a:lnTo>
                  <a:lnTo>
                    <a:pt x="10390" y="8319"/>
                  </a:lnTo>
                  <a:lnTo>
                    <a:pt x="10240" y="8420"/>
                  </a:lnTo>
                  <a:lnTo>
                    <a:pt x="10190" y="8420"/>
                  </a:lnTo>
                  <a:lnTo>
                    <a:pt x="10140" y="8420"/>
                  </a:lnTo>
                  <a:lnTo>
                    <a:pt x="10040" y="8420"/>
                  </a:lnTo>
                  <a:lnTo>
                    <a:pt x="9940" y="8420"/>
                  </a:lnTo>
                  <a:lnTo>
                    <a:pt x="9840" y="8420"/>
                  </a:lnTo>
                  <a:lnTo>
                    <a:pt x="9840" y="8319"/>
                  </a:lnTo>
                  <a:lnTo>
                    <a:pt x="9740" y="8319"/>
                  </a:lnTo>
                  <a:lnTo>
                    <a:pt x="9641" y="8268"/>
                  </a:lnTo>
                  <a:lnTo>
                    <a:pt x="9441" y="8116"/>
                  </a:lnTo>
                  <a:lnTo>
                    <a:pt x="9391" y="8065"/>
                  </a:lnTo>
                  <a:lnTo>
                    <a:pt x="9341" y="8065"/>
                  </a:lnTo>
                  <a:lnTo>
                    <a:pt x="9341" y="8014"/>
                  </a:lnTo>
                  <a:lnTo>
                    <a:pt x="9141" y="7862"/>
                  </a:lnTo>
                  <a:lnTo>
                    <a:pt x="9041" y="7812"/>
                  </a:lnTo>
                  <a:lnTo>
                    <a:pt x="8991" y="7710"/>
                  </a:lnTo>
                  <a:lnTo>
                    <a:pt x="8941" y="7659"/>
                  </a:lnTo>
                  <a:lnTo>
                    <a:pt x="8841" y="7456"/>
                  </a:lnTo>
                  <a:lnTo>
                    <a:pt x="8791" y="7304"/>
                  </a:lnTo>
                  <a:lnTo>
                    <a:pt x="8741" y="7203"/>
                  </a:lnTo>
                  <a:lnTo>
                    <a:pt x="8741" y="7101"/>
                  </a:lnTo>
                  <a:lnTo>
                    <a:pt x="8642" y="7051"/>
                  </a:lnTo>
                  <a:lnTo>
                    <a:pt x="8542" y="6899"/>
                  </a:lnTo>
                  <a:lnTo>
                    <a:pt x="8442" y="6899"/>
                  </a:lnTo>
                  <a:lnTo>
                    <a:pt x="8342" y="6899"/>
                  </a:lnTo>
                  <a:lnTo>
                    <a:pt x="8242" y="6899"/>
                  </a:lnTo>
                  <a:lnTo>
                    <a:pt x="8042" y="6848"/>
                  </a:lnTo>
                  <a:lnTo>
                    <a:pt x="7992" y="6797"/>
                  </a:lnTo>
                  <a:lnTo>
                    <a:pt x="7942" y="6696"/>
                  </a:lnTo>
                  <a:lnTo>
                    <a:pt x="7842" y="6696"/>
                  </a:lnTo>
                  <a:lnTo>
                    <a:pt x="7742" y="6645"/>
                  </a:lnTo>
                  <a:lnTo>
                    <a:pt x="7643" y="6645"/>
                  </a:lnTo>
                  <a:lnTo>
                    <a:pt x="7593" y="6594"/>
                  </a:lnTo>
                  <a:lnTo>
                    <a:pt x="7543" y="6493"/>
                  </a:lnTo>
                  <a:lnTo>
                    <a:pt x="7393" y="6391"/>
                  </a:lnTo>
                  <a:lnTo>
                    <a:pt x="7393" y="6290"/>
                  </a:lnTo>
                  <a:lnTo>
                    <a:pt x="7343" y="6290"/>
                  </a:lnTo>
                  <a:lnTo>
                    <a:pt x="7343" y="6239"/>
                  </a:lnTo>
                  <a:lnTo>
                    <a:pt x="7243" y="6188"/>
                  </a:lnTo>
                  <a:lnTo>
                    <a:pt x="7193" y="6087"/>
                  </a:lnTo>
                  <a:lnTo>
                    <a:pt x="7143" y="6087"/>
                  </a:lnTo>
                  <a:lnTo>
                    <a:pt x="7143" y="6036"/>
                  </a:lnTo>
                  <a:lnTo>
                    <a:pt x="7043" y="6036"/>
                  </a:lnTo>
                  <a:lnTo>
                    <a:pt x="6993" y="6036"/>
                  </a:lnTo>
                  <a:lnTo>
                    <a:pt x="6943" y="6036"/>
                  </a:lnTo>
                  <a:lnTo>
                    <a:pt x="6843" y="6036"/>
                  </a:lnTo>
                  <a:lnTo>
                    <a:pt x="6743" y="6087"/>
                  </a:lnTo>
                  <a:lnTo>
                    <a:pt x="6644" y="6087"/>
                  </a:lnTo>
                  <a:lnTo>
                    <a:pt x="6594" y="6188"/>
                  </a:lnTo>
                  <a:lnTo>
                    <a:pt x="6544" y="6188"/>
                  </a:lnTo>
                  <a:lnTo>
                    <a:pt x="6394" y="6239"/>
                  </a:lnTo>
                  <a:lnTo>
                    <a:pt x="6344" y="6239"/>
                  </a:lnTo>
                  <a:lnTo>
                    <a:pt x="6244" y="6290"/>
                  </a:lnTo>
                  <a:lnTo>
                    <a:pt x="6194" y="6290"/>
                  </a:lnTo>
                  <a:lnTo>
                    <a:pt x="6144" y="6290"/>
                  </a:lnTo>
                  <a:lnTo>
                    <a:pt x="6044" y="6290"/>
                  </a:lnTo>
                  <a:lnTo>
                    <a:pt x="5994" y="6290"/>
                  </a:lnTo>
                  <a:lnTo>
                    <a:pt x="5944" y="6290"/>
                  </a:lnTo>
                  <a:lnTo>
                    <a:pt x="5794" y="6239"/>
                  </a:lnTo>
                  <a:lnTo>
                    <a:pt x="5744" y="6239"/>
                  </a:lnTo>
                  <a:lnTo>
                    <a:pt x="5744" y="6188"/>
                  </a:lnTo>
                  <a:lnTo>
                    <a:pt x="5644" y="6188"/>
                  </a:lnTo>
                  <a:lnTo>
                    <a:pt x="5595" y="6087"/>
                  </a:lnTo>
                  <a:lnTo>
                    <a:pt x="5445" y="6036"/>
                  </a:lnTo>
                  <a:lnTo>
                    <a:pt x="5395" y="6036"/>
                  </a:lnTo>
                  <a:lnTo>
                    <a:pt x="5345" y="5985"/>
                  </a:lnTo>
                  <a:lnTo>
                    <a:pt x="5245" y="5884"/>
                  </a:lnTo>
                  <a:lnTo>
                    <a:pt x="5145" y="5833"/>
                  </a:lnTo>
                  <a:lnTo>
                    <a:pt x="5045" y="5833"/>
                  </a:lnTo>
                  <a:lnTo>
                    <a:pt x="4995" y="5783"/>
                  </a:lnTo>
                  <a:lnTo>
                    <a:pt x="4945" y="5783"/>
                  </a:lnTo>
                  <a:lnTo>
                    <a:pt x="4845" y="5681"/>
                  </a:lnTo>
                  <a:lnTo>
                    <a:pt x="4795" y="5681"/>
                  </a:lnTo>
                  <a:lnTo>
                    <a:pt x="4795" y="5630"/>
                  </a:lnTo>
                  <a:lnTo>
                    <a:pt x="4745" y="5630"/>
                  </a:lnTo>
                  <a:lnTo>
                    <a:pt x="4645" y="5478"/>
                  </a:lnTo>
                  <a:lnTo>
                    <a:pt x="4645" y="5428"/>
                  </a:lnTo>
                  <a:lnTo>
                    <a:pt x="4596" y="5377"/>
                  </a:lnTo>
                  <a:lnTo>
                    <a:pt x="4596" y="5275"/>
                  </a:lnTo>
                  <a:lnTo>
                    <a:pt x="4596" y="5225"/>
                  </a:lnTo>
                  <a:lnTo>
                    <a:pt x="4546" y="5072"/>
                  </a:lnTo>
                  <a:lnTo>
                    <a:pt x="4446" y="5022"/>
                  </a:lnTo>
                  <a:lnTo>
                    <a:pt x="4446" y="4971"/>
                  </a:lnTo>
                  <a:lnTo>
                    <a:pt x="4396" y="4971"/>
                  </a:lnTo>
                  <a:lnTo>
                    <a:pt x="4346" y="5022"/>
                  </a:lnTo>
                  <a:lnTo>
                    <a:pt x="4246" y="5022"/>
                  </a:lnTo>
                  <a:lnTo>
                    <a:pt x="4196" y="5072"/>
                  </a:lnTo>
                  <a:lnTo>
                    <a:pt x="4146" y="5072"/>
                  </a:lnTo>
                  <a:lnTo>
                    <a:pt x="4046" y="5072"/>
                  </a:lnTo>
                  <a:lnTo>
                    <a:pt x="3996" y="5072"/>
                  </a:lnTo>
                  <a:lnTo>
                    <a:pt x="3946" y="5174"/>
                  </a:lnTo>
                  <a:lnTo>
                    <a:pt x="3846" y="5174"/>
                  </a:lnTo>
                  <a:lnTo>
                    <a:pt x="3746" y="5225"/>
                  </a:lnTo>
                  <a:lnTo>
                    <a:pt x="3646" y="5225"/>
                  </a:lnTo>
                  <a:lnTo>
                    <a:pt x="3596" y="5275"/>
                  </a:lnTo>
                  <a:lnTo>
                    <a:pt x="3547" y="5275"/>
                  </a:lnTo>
                  <a:lnTo>
                    <a:pt x="3447" y="5377"/>
                  </a:lnTo>
                  <a:lnTo>
                    <a:pt x="3397" y="5275"/>
                  </a:lnTo>
                  <a:lnTo>
                    <a:pt x="3397" y="5225"/>
                  </a:lnTo>
                  <a:lnTo>
                    <a:pt x="3347" y="5225"/>
                  </a:lnTo>
                  <a:lnTo>
                    <a:pt x="3347" y="5174"/>
                  </a:lnTo>
                  <a:lnTo>
                    <a:pt x="3347" y="5072"/>
                  </a:lnTo>
                  <a:lnTo>
                    <a:pt x="3397" y="4971"/>
                  </a:lnTo>
                  <a:lnTo>
                    <a:pt x="3397" y="4870"/>
                  </a:lnTo>
                  <a:lnTo>
                    <a:pt x="3397" y="4819"/>
                  </a:lnTo>
                  <a:lnTo>
                    <a:pt x="3347" y="4768"/>
                  </a:lnTo>
                  <a:lnTo>
                    <a:pt x="3347" y="4667"/>
                  </a:lnTo>
                  <a:lnTo>
                    <a:pt x="3247" y="4565"/>
                  </a:lnTo>
                  <a:lnTo>
                    <a:pt x="3197" y="4464"/>
                  </a:lnTo>
                  <a:lnTo>
                    <a:pt x="3147" y="4464"/>
                  </a:lnTo>
                  <a:lnTo>
                    <a:pt x="3047" y="4464"/>
                  </a:lnTo>
                  <a:lnTo>
                    <a:pt x="2997" y="4464"/>
                  </a:lnTo>
                  <a:lnTo>
                    <a:pt x="2947" y="4464"/>
                  </a:lnTo>
                  <a:lnTo>
                    <a:pt x="2847" y="4565"/>
                  </a:lnTo>
                  <a:lnTo>
                    <a:pt x="2797" y="4565"/>
                  </a:lnTo>
                  <a:lnTo>
                    <a:pt x="2847" y="4616"/>
                  </a:lnTo>
                  <a:lnTo>
                    <a:pt x="2947" y="4768"/>
                  </a:lnTo>
                  <a:lnTo>
                    <a:pt x="2847" y="4819"/>
                  </a:lnTo>
                  <a:lnTo>
                    <a:pt x="2847" y="4870"/>
                  </a:lnTo>
                  <a:lnTo>
                    <a:pt x="2847" y="4971"/>
                  </a:lnTo>
                  <a:lnTo>
                    <a:pt x="2847" y="5022"/>
                  </a:lnTo>
                  <a:lnTo>
                    <a:pt x="2847" y="5072"/>
                  </a:lnTo>
                  <a:lnTo>
                    <a:pt x="2847" y="5174"/>
                  </a:lnTo>
                  <a:lnTo>
                    <a:pt x="2847" y="5275"/>
                  </a:lnTo>
                  <a:lnTo>
                    <a:pt x="2847" y="5377"/>
                  </a:lnTo>
                  <a:lnTo>
                    <a:pt x="2847" y="5428"/>
                  </a:lnTo>
                  <a:lnTo>
                    <a:pt x="2847" y="5478"/>
                  </a:lnTo>
                  <a:lnTo>
                    <a:pt x="2797" y="5478"/>
                  </a:lnTo>
                  <a:lnTo>
                    <a:pt x="2797" y="5681"/>
                  </a:lnTo>
                  <a:lnTo>
                    <a:pt x="2797" y="5783"/>
                  </a:lnTo>
                  <a:lnTo>
                    <a:pt x="2797" y="5833"/>
                  </a:lnTo>
                  <a:lnTo>
                    <a:pt x="2797" y="5884"/>
                  </a:lnTo>
                  <a:lnTo>
                    <a:pt x="2797" y="5985"/>
                  </a:lnTo>
                  <a:lnTo>
                    <a:pt x="2797" y="6087"/>
                  </a:lnTo>
                  <a:lnTo>
                    <a:pt x="2747" y="6188"/>
                  </a:lnTo>
                  <a:lnTo>
                    <a:pt x="2747" y="6239"/>
                  </a:lnTo>
                  <a:lnTo>
                    <a:pt x="2747" y="6290"/>
                  </a:lnTo>
                  <a:lnTo>
                    <a:pt x="2747" y="6391"/>
                  </a:lnTo>
                  <a:lnTo>
                    <a:pt x="2797" y="6594"/>
                  </a:lnTo>
                  <a:lnTo>
                    <a:pt x="2797" y="6645"/>
                  </a:lnTo>
                  <a:lnTo>
                    <a:pt x="2797" y="6696"/>
                  </a:lnTo>
                  <a:lnTo>
                    <a:pt x="2797" y="6797"/>
                  </a:lnTo>
                  <a:lnTo>
                    <a:pt x="2747" y="6899"/>
                  </a:lnTo>
                  <a:lnTo>
                    <a:pt x="2747" y="7000"/>
                  </a:lnTo>
                  <a:lnTo>
                    <a:pt x="2747" y="7051"/>
                  </a:lnTo>
                  <a:lnTo>
                    <a:pt x="2747" y="7101"/>
                  </a:lnTo>
                  <a:lnTo>
                    <a:pt x="2747" y="7203"/>
                  </a:lnTo>
                  <a:lnTo>
                    <a:pt x="2747" y="7254"/>
                  </a:lnTo>
                  <a:lnTo>
                    <a:pt x="2647" y="7304"/>
                  </a:lnTo>
                  <a:lnTo>
                    <a:pt x="2647" y="7406"/>
                  </a:lnTo>
                  <a:lnTo>
                    <a:pt x="2647" y="7507"/>
                  </a:lnTo>
                  <a:lnTo>
                    <a:pt x="2647" y="7609"/>
                  </a:lnTo>
                  <a:lnTo>
                    <a:pt x="2647" y="7659"/>
                  </a:lnTo>
                  <a:lnTo>
                    <a:pt x="2647" y="7812"/>
                  </a:lnTo>
                  <a:lnTo>
                    <a:pt x="2647" y="7862"/>
                  </a:lnTo>
                  <a:lnTo>
                    <a:pt x="2747" y="7913"/>
                  </a:lnTo>
                  <a:lnTo>
                    <a:pt x="2797" y="8014"/>
                  </a:lnTo>
                  <a:lnTo>
                    <a:pt x="2797" y="8065"/>
                  </a:lnTo>
                  <a:lnTo>
                    <a:pt x="2847" y="8065"/>
                  </a:lnTo>
                  <a:lnTo>
                    <a:pt x="2947" y="8065"/>
                  </a:lnTo>
                  <a:lnTo>
                    <a:pt x="2997" y="8116"/>
                  </a:lnTo>
                  <a:lnTo>
                    <a:pt x="3047" y="8116"/>
                  </a:lnTo>
                  <a:lnTo>
                    <a:pt x="2997" y="8116"/>
                  </a:lnTo>
                  <a:lnTo>
                    <a:pt x="2797" y="8116"/>
                  </a:lnTo>
                  <a:lnTo>
                    <a:pt x="2747" y="8116"/>
                  </a:lnTo>
                  <a:lnTo>
                    <a:pt x="2647" y="8116"/>
                  </a:lnTo>
                  <a:lnTo>
                    <a:pt x="2597" y="8116"/>
                  </a:lnTo>
                  <a:lnTo>
                    <a:pt x="2548" y="8116"/>
                  </a:lnTo>
                  <a:lnTo>
                    <a:pt x="2348" y="8116"/>
                  </a:lnTo>
                  <a:lnTo>
                    <a:pt x="2248" y="8116"/>
                  </a:lnTo>
                  <a:lnTo>
                    <a:pt x="2198" y="8116"/>
                  </a:lnTo>
                  <a:lnTo>
                    <a:pt x="2148" y="8116"/>
                  </a:lnTo>
                  <a:lnTo>
                    <a:pt x="2048" y="8116"/>
                  </a:lnTo>
                  <a:lnTo>
                    <a:pt x="1798" y="8116"/>
                  </a:lnTo>
                  <a:lnTo>
                    <a:pt x="1648" y="8116"/>
                  </a:lnTo>
                  <a:lnTo>
                    <a:pt x="1598" y="8116"/>
                  </a:lnTo>
                  <a:lnTo>
                    <a:pt x="1548" y="8116"/>
                  </a:lnTo>
                  <a:lnTo>
                    <a:pt x="1449" y="8116"/>
                  </a:lnTo>
                  <a:lnTo>
                    <a:pt x="1199" y="8116"/>
                  </a:lnTo>
                  <a:lnTo>
                    <a:pt x="1149" y="8116"/>
                  </a:lnTo>
                  <a:lnTo>
                    <a:pt x="1049" y="8116"/>
                  </a:lnTo>
                  <a:lnTo>
                    <a:pt x="999" y="8116"/>
                  </a:lnTo>
                  <a:lnTo>
                    <a:pt x="849" y="8116"/>
                  </a:lnTo>
                  <a:lnTo>
                    <a:pt x="799" y="8116"/>
                  </a:lnTo>
                  <a:lnTo>
                    <a:pt x="649" y="8116"/>
                  </a:lnTo>
                  <a:lnTo>
                    <a:pt x="549" y="8116"/>
                  </a:lnTo>
                  <a:lnTo>
                    <a:pt x="350" y="8116"/>
                  </a:lnTo>
                  <a:lnTo>
                    <a:pt x="250" y="8116"/>
                  </a:lnTo>
                  <a:lnTo>
                    <a:pt x="200" y="8116"/>
                  </a:lnTo>
                  <a:lnTo>
                    <a:pt x="150" y="8116"/>
                  </a:lnTo>
                  <a:lnTo>
                    <a:pt x="50" y="8116"/>
                  </a:lnTo>
                  <a:lnTo>
                    <a:pt x="0" y="8116"/>
                  </a:lnTo>
                  <a:lnTo>
                    <a:pt x="0" y="8217"/>
                  </a:lnTo>
                  <a:lnTo>
                    <a:pt x="0" y="8319"/>
                  </a:lnTo>
                  <a:lnTo>
                    <a:pt x="0" y="8420"/>
                  </a:lnTo>
                  <a:lnTo>
                    <a:pt x="0" y="8471"/>
                  </a:lnTo>
                  <a:lnTo>
                    <a:pt x="0" y="8674"/>
                  </a:lnTo>
                  <a:lnTo>
                    <a:pt x="0" y="8826"/>
                  </a:lnTo>
                  <a:lnTo>
                    <a:pt x="0" y="8877"/>
                  </a:lnTo>
                  <a:lnTo>
                    <a:pt x="0" y="9080"/>
                  </a:lnTo>
                  <a:lnTo>
                    <a:pt x="0" y="9130"/>
                  </a:lnTo>
                  <a:lnTo>
                    <a:pt x="0" y="9485"/>
                  </a:lnTo>
                  <a:lnTo>
                    <a:pt x="0" y="9638"/>
                  </a:lnTo>
                  <a:lnTo>
                    <a:pt x="0" y="9739"/>
                  </a:lnTo>
                  <a:lnTo>
                    <a:pt x="0" y="9891"/>
                  </a:lnTo>
                  <a:lnTo>
                    <a:pt x="0" y="10246"/>
                  </a:lnTo>
                  <a:lnTo>
                    <a:pt x="0" y="10348"/>
                  </a:lnTo>
                  <a:lnTo>
                    <a:pt x="0" y="10500"/>
                  </a:lnTo>
                  <a:lnTo>
                    <a:pt x="0" y="10652"/>
                  </a:lnTo>
                  <a:lnTo>
                    <a:pt x="0" y="10855"/>
                  </a:lnTo>
                  <a:lnTo>
                    <a:pt x="0" y="11159"/>
                  </a:lnTo>
                  <a:lnTo>
                    <a:pt x="0" y="11362"/>
                  </a:lnTo>
                  <a:lnTo>
                    <a:pt x="0" y="11514"/>
                  </a:lnTo>
                  <a:lnTo>
                    <a:pt x="0" y="11565"/>
                  </a:lnTo>
                  <a:lnTo>
                    <a:pt x="0" y="11717"/>
                  </a:lnTo>
                  <a:lnTo>
                    <a:pt x="0" y="11971"/>
                  </a:lnTo>
                  <a:lnTo>
                    <a:pt x="0" y="12123"/>
                  </a:lnTo>
                  <a:lnTo>
                    <a:pt x="0" y="12174"/>
                  </a:lnTo>
                  <a:lnTo>
                    <a:pt x="0" y="12326"/>
                  </a:lnTo>
                  <a:lnTo>
                    <a:pt x="0" y="12377"/>
                  </a:lnTo>
                  <a:lnTo>
                    <a:pt x="0" y="12529"/>
                  </a:lnTo>
                  <a:lnTo>
                    <a:pt x="0" y="12580"/>
                  </a:lnTo>
                  <a:lnTo>
                    <a:pt x="0" y="12732"/>
                  </a:lnTo>
                  <a:lnTo>
                    <a:pt x="0" y="12783"/>
                  </a:lnTo>
                  <a:lnTo>
                    <a:pt x="0" y="12884"/>
                  </a:lnTo>
                  <a:lnTo>
                    <a:pt x="0" y="12935"/>
                  </a:lnTo>
                  <a:lnTo>
                    <a:pt x="0" y="12985"/>
                  </a:lnTo>
                  <a:lnTo>
                    <a:pt x="0" y="13087"/>
                  </a:lnTo>
                  <a:lnTo>
                    <a:pt x="0" y="13290"/>
                  </a:lnTo>
                  <a:lnTo>
                    <a:pt x="0" y="13341"/>
                  </a:lnTo>
                  <a:lnTo>
                    <a:pt x="0" y="13391"/>
                  </a:lnTo>
                  <a:lnTo>
                    <a:pt x="0" y="13543"/>
                  </a:lnTo>
                  <a:lnTo>
                    <a:pt x="0" y="13594"/>
                  </a:lnTo>
                  <a:lnTo>
                    <a:pt x="0" y="13797"/>
                  </a:lnTo>
                  <a:lnTo>
                    <a:pt x="0" y="13899"/>
                  </a:lnTo>
                  <a:lnTo>
                    <a:pt x="0" y="13949"/>
                  </a:lnTo>
                  <a:lnTo>
                    <a:pt x="0" y="14000"/>
                  </a:lnTo>
                  <a:lnTo>
                    <a:pt x="0" y="14101"/>
                  </a:lnTo>
                  <a:lnTo>
                    <a:pt x="50" y="14152"/>
                  </a:lnTo>
                  <a:lnTo>
                    <a:pt x="150" y="14152"/>
                  </a:lnTo>
                  <a:lnTo>
                    <a:pt x="150" y="14203"/>
                  </a:lnTo>
                  <a:lnTo>
                    <a:pt x="200" y="14203"/>
                  </a:lnTo>
                  <a:lnTo>
                    <a:pt x="200" y="14304"/>
                  </a:lnTo>
                  <a:lnTo>
                    <a:pt x="200" y="14355"/>
                  </a:lnTo>
                  <a:lnTo>
                    <a:pt x="250" y="14406"/>
                  </a:lnTo>
                  <a:lnTo>
                    <a:pt x="350" y="14406"/>
                  </a:lnTo>
                  <a:lnTo>
                    <a:pt x="350" y="14507"/>
                  </a:lnTo>
                  <a:lnTo>
                    <a:pt x="400" y="14507"/>
                  </a:lnTo>
                  <a:lnTo>
                    <a:pt x="450" y="14558"/>
                  </a:lnTo>
                  <a:lnTo>
                    <a:pt x="549" y="14609"/>
                  </a:lnTo>
                  <a:lnTo>
                    <a:pt x="599" y="14710"/>
                  </a:lnTo>
                  <a:lnTo>
                    <a:pt x="749" y="14812"/>
                  </a:lnTo>
                  <a:lnTo>
                    <a:pt x="749" y="14913"/>
                  </a:lnTo>
                  <a:lnTo>
                    <a:pt x="799" y="14913"/>
                  </a:lnTo>
                  <a:lnTo>
                    <a:pt x="799" y="14964"/>
                  </a:lnTo>
                  <a:lnTo>
                    <a:pt x="849" y="14964"/>
                  </a:lnTo>
                  <a:lnTo>
                    <a:pt x="999" y="15116"/>
                  </a:lnTo>
                  <a:lnTo>
                    <a:pt x="1049" y="15167"/>
                  </a:lnTo>
                  <a:lnTo>
                    <a:pt x="1049" y="15217"/>
                  </a:lnTo>
                  <a:lnTo>
                    <a:pt x="1149" y="15217"/>
                  </a:lnTo>
                  <a:lnTo>
                    <a:pt x="1199" y="15319"/>
                  </a:lnTo>
                  <a:lnTo>
                    <a:pt x="1249" y="15319"/>
                  </a:lnTo>
                  <a:lnTo>
                    <a:pt x="1349" y="15370"/>
                  </a:lnTo>
                  <a:lnTo>
                    <a:pt x="1399" y="15522"/>
                  </a:lnTo>
                  <a:lnTo>
                    <a:pt x="1449" y="15522"/>
                  </a:lnTo>
                  <a:lnTo>
                    <a:pt x="1449" y="15572"/>
                  </a:lnTo>
                  <a:lnTo>
                    <a:pt x="1548" y="15572"/>
                  </a:lnTo>
                  <a:lnTo>
                    <a:pt x="1548" y="15623"/>
                  </a:lnTo>
                  <a:lnTo>
                    <a:pt x="1598" y="15623"/>
                  </a:lnTo>
                  <a:lnTo>
                    <a:pt x="1598" y="15725"/>
                  </a:lnTo>
                  <a:lnTo>
                    <a:pt x="1648" y="15725"/>
                  </a:lnTo>
                  <a:lnTo>
                    <a:pt x="1748" y="15725"/>
                  </a:lnTo>
                  <a:lnTo>
                    <a:pt x="1998" y="15623"/>
                  </a:lnTo>
                  <a:lnTo>
                    <a:pt x="2398" y="15522"/>
                  </a:lnTo>
                  <a:lnTo>
                    <a:pt x="2747" y="15420"/>
                  </a:lnTo>
                  <a:lnTo>
                    <a:pt x="2947" y="15370"/>
                  </a:lnTo>
                  <a:lnTo>
                    <a:pt x="2997" y="15370"/>
                  </a:lnTo>
                  <a:lnTo>
                    <a:pt x="2997" y="15420"/>
                  </a:lnTo>
                  <a:lnTo>
                    <a:pt x="3197" y="15420"/>
                  </a:lnTo>
                  <a:lnTo>
                    <a:pt x="3347" y="15420"/>
                  </a:lnTo>
                  <a:lnTo>
                    <a:pt x="3596" y="15420"/>
                  </a:lnTo>
                  <a:lnTo>
                    <a:pt x="3946" y="15522"/>
                  </a:lnTo>
                  <a:lnTo>
                    <a:pt x="4046" y="15623"/>
                  </a:lnTo>
                  <a:lnTo>
                    <a:pt x="4146" y="15775"/>
                  </a:lnTo>
                  <a:lnTo>
                    <a:pt x="4196" y="15826"/>
                  </a:lnTo>
                  <a:lnTo>
                    <a:pt x="4246" y="15978"/>
                  </a:lnTo>
                  <a:lnTo>
                    <a:pt x="4396" y="16029"/>
                  </a:lnTo>
                  <a:lnTo>
                    <a:pt x="4446" y="16029"/>
                  </a:lnTo>
                  <a:lnTo>
                    <a:pt x="4446" y="16130"/>
                  </a:lnTo>
                  <a:lnTo>
                    <a:pt x="4546" y="16130"/>
                  </a:lnTo>
                  <a:lnTo>
                    <a:pt x="4596" y="16181"/>
                  </a:lnTo>
                  <a:lnTo>
                    <a:pt x="4596" y="16130"/>
                  </a:lnTo>
                  <a:lnTo>
                    <a:pt x="4645" y="16130"/>
                  </a:lnTo>
                  <a:lnTo>
                    <a:pt x="4745" y="16130"/>
                  </a:lnTo>
                  <a:lnTo>
                    <a:pt x="4795" y="16130"/>
                  </a:lnTo>
                  <a:lnTo>
                    <a:pt x="4845" y="16130"/>
                  </a:lnTo>
                  <a:lnTo>
                    <a:pt x="4945" y="16130"/>
                  </a:lnTo>
                  <a:lnTo>
                    <a:pt x="4995" y="16130"/>
                  </a:lnTo>
                  <a:lnTo>
                    <a:pt x="5045" y="16130"/>
                  </a:lnTo>
                  <a:lnTo>
                    <a:pt x="5145" y="16130"/>
                  </a:lnTo>
                  <a:lnTo>
                    <a:pt x="5195" y="16130"/>
                  </a:lnTo>
                  <a:lnTo>
                    <a:pt x="5195" y="16181"/>
                  </a:lnTo>
                  <a:lnTo>
                    <a:pt x="5245" y="16181"/>
                  </a:lnTo>
                  <a:lnTo>
                    <a:pt x="5345" y="16181"/>
                  </a:lnTo>
                  <a:lnTo>
                    <a:pt x="5345" y="16232"/>
                  </a:lnTo>
                  <a:lnTo>
                    <a:pt x="5395" y="16232"/>
                  </a:lnTo>
                  <a:lnTo>
                    <a:pt x="5445" y="16232"/>
                  </a:lnTo>
                  <a:lnTo>
                    <a:pt x="5545" y="16232"/>
                  </a:lnTo>
                  <a:lnTo>
                    <a:pt x="5595" y="16232"/>
                  </a:lnTo>
                  <a:lnTo>
                    <a:pt x="5644" y="16232"/>
                  </a:lnTo>
                  <a:lnTo>
                    <a:pt x="5744" y="16181"/>
                  </a:lnTo>
                  <a:lnTo>
                    <a:pt x="5794" y="16181"/>
                  </a:lnTo>
                  <a:lnTo>
                    <a:pt x="5844" y="16181"/>
                  </a:lnTo>
                  <a:lnTo>
                    <a:pt x="5944" y="16181"/>
                  </a:lnTo>
                  <a:lnTo>
                    <a:pt x="5994" y="16181"/>
                  </a:lnTo>
                  <a:lnTo>
                    <a:pt x="6044" y="16181"/>
                  </a:lnTo>
                  <a:lnTo>
                    <a:pt x="6144" y="16181"/>
                  </a:lnTo>
                  <a:lnTo>
                    <a:pt x="6194" y="16181"/>
                  </a:lnTo>
                  <a:lnTo>
                    <a:pt x="6244" y="16181"/>
                  </a:lnTo>
                  <a:lnTo>
                    <a:pt x="6344" y="16232"/>
                  </a:lnTo>
                  <a:lnTo>
                    <a:pt x="6344" y="16333"/>
                  </a:lnTo>
                  <a:lnTo>
                    <a:pt x="6344" y="16384"/>
                  </a:lnTo>
                  <a:lnTo>
                    <a:pt x="6394" y="16384"/>
                  </a:lnTo>
                  <a:lnTo>
                    <a:pt x="6444" y="16384"/>
                  </a:lnTo>
                  <a:lnTo>
                    <a:pt x="6544" y="16384"/>
                  </a:lnTo>
                  <a:lnTo>
                    <a:pt x="6544" y="16333"/>
                  </a:lnTo>
                  <a:lnTo>
                    <a:pt x="6594" y="16333"/>
                  </a:lnTo>
                  <a:lnTo>
                    <a:pt x="6644" y="16333"/>
                  </a:lnTo>
                  <a:lnTo>
                    <a:pt x="6743" y="16333"/>
                  </a:lnTo>
                  <a:lnTo>
                    <a:pt x="6793" y="16333"/>
                  </a:lnTo>
                  <a:lnTo>
                    <a:pt x="6793" y="16232"/>
                  </a:lnTo>
                  <a:lnTo>
                    <a:pt x="6843" y="16232"/>
                  </a:lnTo>
                  <a:lnTo>
                    <a:pt x="6843" y="16181"/>
                  </a:lnTo>
                  <a:lnTo>
                    <a:pt x="6943" y="16181"/>
                  </a:lnTo>
                  <a:lnTo>
                    <a:pt x="6943" y="16130"/>
                  </a:lnTo>
                  <a:lnTo>
                    <a:pt x="7143" y="15978"/>
                  </a:lnTo>
                  <a:lnTo>
                    <a:pt x="7143" y="15927"/>
                  </a:lnTo>
                  <a:lnTo>
                    <a:pt x="7193" y="15927"/>
                  </a:lnTo>
                  <a:lnTo>
                    <a:pt x="7193" y="15826"/>
                  </a:lnTo>
                  <a:lnTo>
                    <a:pt x="7243" y="15775"/>
                  </a:lnTo>
                  <a:lnTo>
                    <a:pt x="7343" y="15775"/>
                  </a:lnTo>
                  <a:lnTo>
                    <a:pt x="7343" y="15725"/>
                  </a:lnTo>
                  <a:lnTo>
                    <a:pt x="7393" y="15623"/>
                  </a:lnTo>
                  <a:lnTo>
                    <a:pt x="7543" y="15370"/>
                  </a:lnTo>
                  <a:lnTo>
                    <a:pt x="7593" y="15370"/>
                  </a:lnTo>
                  <a:lnTo>
                    <a:pt x="7593" y="15319"/>
                  </a:lnTo>
                  <a:lnTo>
                    <a:pt x="7593" y="15217"/>
                  </a:lnTo>
                  <a:lnTo>
                    <a:pt x="7643" y="15217"/>
                  </a:lnTo>
                  <a:lnTo>
                    <a:pt x="7643" y="15167"/>
                  </a:lnTo>
                  <a:lnTo>
                    <a:pt x="7742" y="15167"/>
                  </a:lnTo>
                  <a:lnTo>
                    <a:pt x="7742" y="15116"/>
                  </a:lnTo>
                  <a:lnTo>
                    <a:pt x="7792" y="15014"/>
                  </a:lnTo>
                  <a:lnTo>
                    <a:pt x="7792" y="14964"/>
                  </a:lnTo>
                  <a:lnTo>
                    <a:pt x="7842" y="14964"/>
                  </a:lnTo>
                  <a:lnTo>
                    <a:pt x="7942" y="14913"/>
                  </a:lnTo>
                  <a:lnTo>
                    <a:pt x="7942" y="14812"/>
                  </a:lnTo>
                  <a:lnTo>
                    <a:pt x="7992" y="14812"/>
                  </a:lnTo>
                  <a:lnTo>
                    <a:pt x="8042" y="14761"/>
                  </a:lnTo>
                  <a:lnTo>
                    <a:pt x="8042" y="14710"/>
                  </a:lnTo>
                  <a:lnTo>
                    <a:pt x="8142" y="14710"/>
                  </a:lnTo>
                  <a:lnTo>
                    <a:pt x="8192" y="14609"/>
                  </a:lnTo>
                  <a:lnTo>
                    <a:pt x="8242" y="14609"/>
                  </a:lnTo>
                  <a:lnTo>
                    <a:pt x="8242" y="14558"/>
                  </a:lnTo>
                  <a:lnTo>
                    <a:pt x="8342" y="14558"/>
                  </a:lnTo>
                  <a:lnTo>
                    <a:pt x="8342" y="14507"/>
                  </a:lnTo>
                  <a:lnTo>
                    <a:pt x="8392" y="14507"/>
                  </a:lnTo>
                  <a:lnTo>
                    <a:pt x="8442" y="14507"/>
                  </a:lnTo>
                  <a:lnTo>
                    <a:pt x="8442" y="14406"/>
                  </a:lnTo>
                  <a:lnTo>
                    <a:pt x="8542" y="14406"/>
                  </a:lnTo>
                  <a:lnTo>
                    <a:pt x="8592" y="14355"/>
                  </a:lnTo>
                  <a:lnTo>
                    <a:pt x="8642" y="14355"/>
                  </a:lnTo>
                  <a:lnTo>
                    <a:pt x="8642" y="14304"/>
                  </a:lnTo>
                  <a:lnTo>
                    <a:pt x="8741" y="14304"/>
                  </a:lnTo>
                  <a:lnTo>
                    <a:pt x="8791" y="14203"/>
                  </a:lnTo>
                  <a:lnTo>
                    <a:pt x="8841" y="14203"/>
                  </a:lnTo>
                  <a:lnTo>
                    <a:pt x="8941" y="14203"/>
                  </a:lnTo>
                  <a:lnTo>
                    <a:pt x="8991" y="14203"/>
                  </a:lnTo>
                  <a:lnTo>
                    <a:pt x="9041" y="14203"/>
                  </a:lnTo>
                  <a:lnTo>
                    <a:pt x="9041" y="14152"/>
                  </a:lnTo>
                  <a:lnTo>
                    <a:pt x="9141" y="14152"/>
                  </a:lnTo>
                  <a:lnTo>
                    <a:pt x="9191" y="14152"/>
                  </a:lnTo>
                  <a:lnTo>
                    <a:pt x="9241" y="13949"/>
                  </a:lnTo>
                  <a:lnTo>
                    <a:pt x="9341" y="13899"/>
                  </a:lnTo>
                  <a:lnTo>
                    <a:pt x="9341" y="13797"/>
                  </a:lnTo>
                  <a:lnTo>
                    <a:pt x="9341" y="13746"/>
                  </a:lnTo>
                  <a:lnTo>
                    <a:pt x="9391" y="13746"/>
                  </a:lnTo>
                  <a:lnTo>
                    <a:pt x="9391" y="13696"/>
                  </a:lnTo>
                  <a:lnTo>
                    <a:pt x="9391" y="13594"/>
                  </a:lnTo>
                  <a:lnTo>
                    <a:pt x="9391" y="13543"/>
                  </a:lnTo>
                  <a:lnTo>
                    <a:pt x="9341" y="13493"/>
                  </a:lnTo>
                  <a:lnTo>
                    <a:pt x="9391" y="13493"/>
                  </a:lnTo>
                  <a:lnTo>
                    <a:pt x="9391" y="13391"/>
                  </a:lnTo>
                  <a:lnTo>
                    <a:pt x="9391" y="13341"/>
                  </a:lnTo>
                  <a:lnTo>
                    <a:pt x="9391" y="13290"/>
                  </a:lnTo>
                  <a:lnTo>
                    <a:pt x="9391" y="13188"/>
                  </a:lnTo>
                  <a:lnTo>
                    <a:pt x="9391" y="13138"/>
                  </a:lnTo>
                  <a:lnTo>
                    <a:pt x="9391" y="13087"/>
                  </a:lnTo>
                  <a:lnTo>
                    <a:pt x="9391" y="12985"/>
                  </a:lnTo>
                  <a:lnTo>
                    <a:pt x="9441" y="12985"/>
                  </a:lnTo>
                  <a:lnTo>
                    <a:pt x="9541" y="12935"/>
                  </a:lnTo>
                  <a:lnTo>
                    <a:pt x="9591" y="12935"/>
                  </a:lnTo>
                  <a:lnTo>
                    <a:pt x="9641" y="12935"/>
                  </a:lnTo>
                  <a:lnTo>
                    <a:pt x="9740" y="12935"/>
                  </a:lnTo>
                  <a:lnTo>
                    <a:pt x="9740" y="12884"/>
                  </a:lnTo>
                  <a:lnTo>
                    <a:pt x="9790" y="12884"/>
                  </a:lnTo>
                  <a:lnTo>
                    <a:pt x="9790" y="12783"/>
                  </a:lnTo>
                  <a:lnTo>
                    <a:pt x="9840" y="12783"/>
                  </a:lnTo>
                  <a:lnTo>
                    <a:pt x="9840" y="12732"/>
                  </a:lnTo>
                  <a:lnTo>
                    <a:pt x="9940" y="12732"/>
                  </a:lnTo>
                  <a:lnTo>
                    <a:pt x="9940" y="12681"/>
                  </a:lnTo>
                  <a:lnTo>
                    <a:pt x="9990" y="12681"/>
                  </a:lnTo>
                  <a:lnTo>
                    <a:pt x="10040" y="12681"/>
                  </a:lnTo>
                  <a:lnTo>
                    <a:pt x="10040" y="12580"/>
                  </a:lnTo>
                  <a:lnTo>
                    <a:pt x="10140" y="12580"/>
                  </a:lnTo>
                  <a:lnTo>
                    <a:pt x="10190" y="12580"/>
                  </a:lnTo>
                  <a:lnTo>
                    <a:pt x="10240" y="12580"/>
                  </a:lnTo>
                  <a:lnTo>
                    <a:pt x="10340" y="12580"/>
                  </a:lnTo>
                  <a:lnTo>
                    <a:pt x="10390" y="12580"/>
                  </a:lnTo>
                  <a:lnTo>
                    <a:pt x="10440" y="12580"/>
                  </a:lnTo>
                  <a:lnTo>
                    <a:pt x="10540" y="12580"/>
                  </a:lnTo>
                  <a:lnTo>
                    <a:pt x="10540" y="12529"/>
                  </a:lnTo>
                  <a:lnTo>
                    <a:pt x="10590" y="12529"/>
                  </a:lnTo>
                  <a:lnTo>
                    <a:pt x="10590" y="12478"/>
                  </a:lnTo>
                  <a:lnTo>
                    <a:pt x="10640" y="12478"/>
                  </a:lnTo>
                  <a:lnTo>
                    <a:pt x="10740" y="12478"/>
                  </a:lnTo>
                  <a:lnTo>
                    <a:pt x="10740" y="12377"/>
                  </a:lnTo>
                  <a:lnTo>
                    <a:pt x="10789" y="12377"/>
                  </a:lnTo>
                  <a:lnTo>
                    <a:pt x="10839" y="12377"/>
                  </a:lnTo>
                  <a:lnTo>
                    <a:pt x="10939" y="12478"/>
                  </a:lnTo>
                  <a:lnTo>
                    <a:pt x="10989" y="12478"/>
                  </a:lnTo>
                  <a:lnTo>
                    <a:pt x="10989" y="12529"/>
                  </a:lnTo>
                  <a:lnTo>
                    <a:pt x="11039" y="12529"/>
                  </a:lnTo>
                  <a:lnTo>
                    <a:pt x="11139" y="12529"/>
                  </a:lnTo>
                  <a:lnTo>
                    <a:pt x="11189" y="12529"/>
                  </a:lnTo>
                  <a:lnTo>
                    <a:pt x="11239" y="12529"/>
                  </a:lnTo>
                  <a:lnTo>
                    <a:pt x="11339" y="12529"/>
                  </a:lnTo>
                  <a:lnTo>
                    <a:pt x="11339" y="12478"/>
                  </a:lnTo>
                  <a:lnTo>
                    <a:pt x="11389" y="12478"/>
                  </a:lnTo>
                  <a:lnTo>
                    <a:pt x="11439" y="12478"/>
                  </a:lnTo>
                  <a:lnTo>
                    <a:pt x="11539" y="12478"/>
                  </a:lnTo>
                  <a:lnTo>
                    <a:pt x="11589" y="12478"/>
                  </a:lnTo>
                  <a:lnTo>
                    <a:pt x="11539" y="12326"/>
                  </a:lnTo>
                  <a:lnTo>
                    <a:pt x="11439" y="11971"/>
                  </a:lnTo>
                  <a:lnTo>
                    <a:pt x="11339" y="11717"/>
                  </a:lnTo>
                  <a:lnTo>
                    <a:pt x="11239" y="11565"/>
                  </a:lnTo>
                  <a:lnTo>
                    <a:pt x="11239" y="11514"/>
                  </a:lnTo>
                  <a:lnTo>
                    <a:pt x="11339" y="11514"/>
                  </a:lnTo>
                  <a:lnTo>
                    <a:pt x="11788" y="11312"/>
                  </a:lnTo>
                  <a:lnTo>
                    <a:pt x="12388" y="11058"/>
                  </a:lnTo>
                  <a:lnTo>
                    <a:pt x="13187" y="10754"/>
                  </a:lnTo>
                  <a:lnTo>
                    <a:pt x="13587" y="10652"/>
                  </a:lnTo>
                  <a:lnTo>
                    <a:pt x="14336" y="10297"/>
                  </a:lnTo>
                  <a:lnTo>
                    <a:pt x="14836" y="10094"/>
                  </a:lnTo>
                  <a:lnTo>
                    <a:pt x="15135" y="9942"/>
                  </a:lnTo>
                  <a:lnTo>
                    <a:pt x="15435" y="9841"/>
                  </a:lnTo>
                  <a:lnTo>
                    <a:pt x="15635" y="9841"/>
                  </a:lnTo>
                  <a:lnTo>
                    <a:pt x="15635" y="9739"/>
                  </a:lnTo>
                  <a:lnTo>
                    <a:pt x="15585" y="9688"/>
                  </a:lnTo>
                  <a:lnTo>
                    <a:pt x="15535" y="9688"/>
                  </a:lnTo>
                  <a:lnTo>
                    <a:pt x="15435" y="9739"/>
                  </a:lnTo>
                  <a:lnTo>
                    <a:pt x="15385" y="9739"/>
                  </a:lnTo>
                  <a:lnTo>
                    <a:pt x="15385" y="9638"/>
                  </a:lnTo>
                  <a:lnTo>
                    <a:pt x="15335" y="9638"/>
                  </a:lnTo>
                  <a:lnTo>
                    <a:pt x="15335" y="9536"/>
                  </a:lnTo>
                  <a:lnTo>
                    <a:pt x="15235" y="9536"/>
                  </a:lnTo>
                  <a:lnTo>
                    <a:pt x="15185" y="9485"/>
                  </a:lnTo>
                  <a:lnTo>
                    <a:pt x="15185" y="9435"/>
                  </a:lnTo>
                  <a:lnTo>
                    <a:pt x="15135" y="9333"/>
                  </a:lnTo>
                  <a:lnTo>
                    <a:pt x="15135" y="9232"/>
                  </a:lnTo>
                  <a:lnTo>
                    <a:pt x="15135" y="9130"/>
                  </a:lnTo>
                  <a:lnTo>
                    <a:pt x="15185" y="9080"/>
                  </a:lnTo>
                  <a:lnTo>
                    <a:pt x="15235" y="9029"/>
                  </a:lnTo>
                  <a:lnTo>
                    <a:pt x="15335" y="8877"/>
                  </a:lnTo>
                  <a:lnTo>
                    <a:pt x="15335" y="8826"/>
                  </a:lnTo>
                  <a:lnTo>
                    <a:pt x="15385" y="8674"/>
                  </a:lnTo>
                  <a:lnTo>
                    <a:pt x="15435" y="8471"/>
                  </a:lnTo>
                  <a:lnTo>
                    <a:pt x="15435" y="8420"/>
                  </a:lnTo>
                  <a:lnTo>
                    <a:pt x="15435" y="8217"/>
                  </a:lnTo>
                  <a:lnTo>
                    <a:pt x="15435" y="8116"/>
                  </a:lnTo>
                  <a:lnTo>
                    <a:pt x="15435" y="8014"/>
                  </a:lnTo>
                  <a:lnTo>
                    <a:pt x="15435" y="7812"/>
                  </a:lnTo>
                  <a:lnTo>
                    <a:pt x="15535" y="7659"/>
                  </a:lnTo>
                  <a:lnTo>
                    <a:pt x="15535" y="7609"/>
                  </a:lnTo>
                  <a:lnTo>
                    <a:pt x="15585" y="7609"/>
                  </a:lnTo>
                  <a:lnTo>
                    <a:pt x="15585" y="7507"/>
                  </a:lnTo>
                  <a:lnTo>
                    <a:pt x="15735" y="7507"/>
                  </a:lnTo>
                  <a:lnTo>
                    <a:pt x="15785" y="7456"/>
                  </a:lnTo>
                  <a:lnTo>
                    <a:pt x="15785" y="7406"/>
                  </a:lnTo>
                  <a:lnTo>
                    <a:pt x="15835" y="7406"/>
                  </a:lnTo>
                  <a:lnTo>
                    <a:pt x="15984" y="7406"/>
                  </a:lnTo>
                  <a:lnTo>
                    <a:pt x="16034" y="7304"/>
                  </a:lnTo>
                  <a:lnTo>
                    <a:pt x="16134" y="7304"/>
                  </a:lnTo>
                  <a:lnTo>
                    <a:pt x="16134" y="7254"/>
                  </a:lnTo>
                  <a:lnTo>
                    <a:pt x="16134" y="7051"/>
                  </a:lnTo>
                  <a:lnTo>
                    <a:pt x="16034" y="7051"/>
                  </a:lnTo>
                  <a:lnTo>
                    <a:pt x="15984" y="7051"/>
                  </a:lnTo>
                  <a:lnTo>
                    <a:pt x="15984" y="7000"/>
                  </a:lnTo>
                  <a:lnTo>
                    <a:pt x="15934" y="7000"/>
                  </a:lnTo>
                  <a:lnTo>
                    <a:pt x="15934" y="6899"/>
                  </a:lnTo>
                  <a:lnTo>
                    <a:pt x="15835" y="6848"/>
                  </a:lnTo>
                  <a:lnTo>
                    <a:pt x="15835" y="6797"/>
                  </a:lnTo>
                  <a:lnTo>
                    <a:pt x="15835" y="6696"/>
                  </a:lnTo>
                  <a:lnTo>
                    <a:pt x="15835" y="6645"/>
                  </a:lnTo>
                  <a:lnTo>
                    <a:pt x="15934" y="6290"/>
                  </a:lnTo>
                  <a:lnTo>
                    <a:pt x="15934" y="6188"/>
                  </a:lnTo>
                  <a:lnTo>
                    <a:pt x="15934" y="6087"/>
                  </a:lnTo>
                  <a:lnTo>
                    <a:pt x="15835" y="5985"/>
                  </a:lnTo>
                  <a:lnTo>
                    <a:pt x="15835" y="5884"/>
                  </a:lnTo>
                  <a:lnTo>
                    <a:pt x="15835" y="5783"/>
                  </a:lnTo>
                  <a:lnTo>
                    <a:pt x="15835" y="5681"/>
                  </a:lnTo>
                  <a:lnTo>
                    <a:pt x="15835" y="5630"/>
                  </a:lnTo>
                  <a:lnTo>
                    <a:pt x="15835" y="5580"/>
                  </a:lnTo>
                  <a:lnTo>
                    <a:pt x="15835" y="5478"/>
                  </a:lnTo>
                  <a:lnTo>
                    <a:pt x="15984" y="5275"/>
                  </a:lnTo>
                  <a:lnTo>
                    <a:pt x="15984" y="5174"/>
                  </a:lnTo>
                  <a:lnTo>
                    <a:pt x="15984" y="5072"/>
                  </a:lnTo>
                  <a:lnTo>
                    <a:pt x="15984" y="4971"/>
                  </a:lnTo>
                  <a:lnTo>
                    <a:pt x="15984" y="4870"/>
                  </a:lnTo>
                  <a:lnTo>
                    <a:pt x="15984" y="4667"/>
                  </a:lnTo>
                  <a:lnTo>
                    <a:pt x="15984" y="4616"/>
                  </a:lnTo>
                  <a:lnTo>
                    <a:pt x="16034" y="4565"/>
                  </a:lnTo>
                  <a:lnTo>
                    <a:pt x="16134" y="4565"/>
                  </a:lnTo>
                  <a:lnTo>
                    <a:pt x="16184" y="4464"/>
                  </a:lnTo>
                  <a:lnTo>
                    <a:pt x="16384" y="4362"/>
                  </a:lnTo>
                  <a:lnTo>
                    <a:pt x="16384" y="4261"/>
                  </a:lnTo>
                  <a:lnTo>
                    <a:pt x="16384" y="4210"/>
                  </a:lnTo>
                  <a:lnTo>
                    <a:pt x="16384" y="4058"/>
                  </a:lnTo>
                  <a:lnTo>
                    <a:pt x="16334" y="4058"/>
                  </a:lnTo>
                  <a:lnTo>
                    <a:pt x="16234" y="3957"/>
                  </a:lnTo>
                  <a:lnTo>
                    <a:pt x="16184" y="3855"/>
                  </a:lnTo>
                  <a:lnTo>
                    <a:pt x="16184" y="3804"/>
                  </a:lnTo>
                  <a:lnTo>
                    <a:pt x="16184" y="3652"/>
                  </a:lnTo>
                  <a:lnTo>
                    <a:pt x="16184" y="3399"/>
                  </a:lnTo>
                  <a:lnTo>
                    <a:pt x="16134" y="3399"/>
                  </a:lnTo>
                  <a:lnTo>
                    <a:pt x="16034" y="3348"/>
                  </a:lnTo>
                  <a:lnTo>
                    <a:pt x="16034" y="3246"/>
                  </a:lnTo>
                  <a:lnTo>
                    <a:pt x="15984" y="3246"/>
                  </a:lnTo>
                  <a:lnTo>
                    <a:pt x="15984" y="3043"/>
                  </a:lnTo>
                  <a:lnTo>
                    <a:pt x="15934" y="2993"/>
                  </a:lnTo>
                  <a:lnTo>
                    <a:pt x="15934" y="2942"/>
                  </a:lnTo>
                  <a:lnTo>
                    <a:pt x="15934" y="2841"/>
                  </a:lnTo>
                  <a:lnTo>
                    <a:pt x="15835" y="2790"/>
                  </a:lnTo>
                  <a:lnTo>
                    <a:pt x="15785" y="2638"/>
                  </a:lnTo>
                  <a:lnTo>
                    <a:pt x="15785" y="2587"/>
                  </a:lnTo>
                  <a:lnTo>
                    <a:pt x="15735" y="2536"/>
                  </a:lnTo>
                  <a:lnTo>
                    <a:pt x="15635" y="2536"/>
                  </a:lnTo>
                  <a:lnTo>
                    <a:pt x="15585" y="2536"/>
                  </a:lnTo>
                  <a:lnTo>
                    <a:pt x="15535" y="2536"/>
                  </a:lnTo>
                  <a:lnTo>
                    <a:pt x="15435" y="2536"/>
                  </a:lnTo>
                  <a:lnTo>
                    <a:pt x="15435" y="2333"/>
                  </a:lnTo>
                  <a:lnTo>
                    <a:pt x="15385" y="2333"/>
                  </a:lnTo>
                  <a:lnTo>
                    <a:pt x="15385" y="2232"/>
                  </a:lnTo>
                  <a:lnTo>
                    <a:pt x="15385" y="2130"/>
                  </a:lnTo>
                  <a:close/>
                </a:path>
              </a:pathLst>
            </a:custGeom>
            <a:solidFill>
              <a:srgbClr val="3366FF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400">
                <a:latin typeface="Arial Narrow" panose="020B0606020202030204" pitchFamily="34" charset="0"/>
              </a:endParaRPr>
            </a:p>
          </p:txBody>
        </p:sp>
        <p:sp>
          <p:nvSpPr>
            <p:cNvPr id="25" name="Zimbabwe"/>
            <p:cNvSpPr>
              <a:spLocks/>
            </p:cNvSpPr>
            <p:nvPr/>
          </p:nvSpPr>
          <p:spPr bwMode="auto">
            <a:xfrm>
              <a:off x="1744582" y="1639394"/>
              <a:ext cx="379149" cy="382130"/>
            </a:xfrm>
            <a:custGeom>
              <a:avLst/>
              <a:gdLst>
                <a:gd name="T0" fmla="*/ 222 w 16384"/>
                <a:gd name="T1" fmla="*/ 5878 h 16384"/>
                <a:gd name="T2" fmla="*/ 1112 w 16384"/>
                <a:gd name="T3" fmla="*/ 7641 h 16384"/>
                <a:gd name="T4" fmla="*/ 2965 w 16384"/>
                <a:gd name="T5" fmla="*/ 10212 h 16384"/>
                <a:gd name="T6" fmla="*/ 4967 w 16384"/>
                <a:gd name="T7" fmla="*/ 11461 h 16384"/>
                <a:gd name="T8" fmla="*/ 5857 w 16384"/>
                <a:gd name="T9" fmla="*/ 13959 h 16384"/>
                <a:gd name="T10" fmla="*/ 7414 w 16384"/>
                <a:gd name="T11" fmla="*/ 14547 h 16384"/>
                <a:gd name="T12" fmla="*/ 8822 w 16384"/>
                <a:gd name="T13" fmla="*/ 15208 h 16384"/>
                <a:gd name="T14" fmla="*/ 9860 w 16384"/>
                <a:gd name="T15" fmla="*/ 15282 h 16384"/>
                <a:gd name="T16" fmla="*/ 11862 w 16384"/>
                <a:gd name="T17" fmla="*/ 15502 h 16384"/>
                <a:gd name="T18" fmla="*/ 13270 w 16384"/>
                <a:gd name="T19" fmla="*/ 16311 h 16384"/>
                <a:gd name="T20" fmla="*/ 13419 w 16384"/>
                <a:gd name="T21" fmla="*/ 15796 h 16384"/>
                <a:gd name="T22" fmla="*/ 14308 w 16384"/>
                <a:gd name="T23" fmla="*/ 14621 h 16384"/>
                <a:gd name="T24" fmla="*/ 15420 w 16384"/>
                <a:gd name="T25" fmla="*/ 12270 h 16384"/>
                <a:gd name="T26" fmla="*/ 16013 w 16384"/>
                <a:gd name="T27" fmla="*/ 9257 h 16384"/>
                <a:gd name="T28" fmla="*/ 16236 w 16384"/>
                <a:gd name="T29" fmla="*/ 6980 h 16384"/>
                <a:gd name="T30" fmla="*/ 16384 w 16384"/>
                <a:gd name="T31" fmla="*/ 4408 h 16384"/>
                <a:gd name="T32" fmla="*/ 16013 w 16384"/>
                <a:gd name="T33" fmla="*/ 2571 h 16384"/>
                <a:gd name="T34" fmla="*/ 14160 w 16384"/>
                <a:gd name="T35" fmla="*/ 1469 h 16384"/>
                <a:gd name="T36" fmla="*/ 11862 w 16384"/>
                <a:gd name="T37" fmla="*/ 882 h 16384"/>
                <a:gd name="T38" fmla="*/ 10676 w 16384"/>
                <a:gd name="T39" fmla="*/ 735 h 16384"/>
                <a:gd name="T40" fmla="*/ 10453 w 16384"/>
                <a:gd name="T41" fmla="*/ 147 h 16384"/>
                <a:gd name="T42" fmla="*/ 10157 w 16384"/>
                <a:gd name="T43" fmla="*/ 220 h 16384"/>
                <a:gd name="T44" fmla="*/ 9786 w 16384"/>
                <a:gd name="T45" fmla="*/ 220 h 16384"/>
                <a:gd name="T46" fmla="*/ 9489 w 16384"/>
                <a:gd name="T47" fmla="*/ 0 h 16384"/>
                <a:gd name="T48" fmla="*/ 9193 w 16384"/>
                <a:gd name="T49" fmla="*/ 147 h 16384"/>
                <a:gd name="T50" fmla="*/ 8970 w 16384"/>
                <a:gd name="T51" fmla="*/ 294 h 16384"/>
                <a:gd name="T52" fmla="*/ 8600 w 16384"/>
                <a:gd name="T53" fmla="*/ 294 h 16384"/>
                <a:gd name="T54" fmla="*/ 8303 w 16384"/>
                <a:gd name="T55" fmla="*/ 441 h 16384"/>
                <a:gd name="T56" fmla="*/ 8081 w 16384"/>
                <a:gd name="T57" fmla="*/ 588 h 16384"/>
                <a:gd name="T58" fmla="*/ 7933 w 16384"/>
                <a:gd name="T59" fmla="*/ 808 h 16384"/>
                <a:gd name="T60" fmla="*/ 7488 w 16384"/>
                <a:gd name="T61" fmla="*/ 882 h 16384"/>
                <a:gd name="T62" fmla="*/ 7414 w 16384"/>
                <a:gd name="T63" fmla="*/ 1176 h 16384"/>
                <a:gd name="T64" fmla="*/ 7414 w 16384"/>
                <a:gd name="T65" fmla="*/ 1616 h 16384"/>
                <a:gd name="T66" fmla="*/ 7414 w 16384"/>
                <a:gd name="T67" fmla="*/ 1910 h 16384"/>
                <a:gd name="T68" fmla="*/ 7339 w 16384"/>
                <a:gd name="T69" fmla="*/ 2204 h 16384"/>
                <a:gd name="T70" fmla="*/ 6895 w 16384"/>
                <a:gd name="T71" fmla="*/ 2571 h 16384"/>
                <a:gd name="T72" fmla="*/ 6598 w 16384"/>
                <a:gd name="T73" fmla="*/ 2645 h 16384"/>
                <a:gd name="T74" fmla="*/ 6302 w 16384"/>
                <a:gd name="T75" fmla="*/ 2865 h 16384"/>
                <a:gd name="T76" fmla="*/ 6005 w 16384"/>
                <a:gd name="T77" fmla="*/ 3086 h 16384"/>
                <a:gd name="T78" fmla="*/ 5708 w 16384"/>
                <a:gd name="T79" fmla="*/ 3159 h 16384"/>
                <a:gd name="T80" fmla="*/ 5412 w 16384"/>
                <a:gd name="T81" fmla="*/ 3380 h 16384"/>
                <a:gd name="T82" fmla="*/ 5264 w 16384"/>
                <a:gd name="T83" fmla="*/ 3674 h 16384"/>
                <a:gd name="T84" fmla="*/ 4967 w 16384"/>
                <a:gd name="T85" fmla="*/ 3967 h 16384"/>
                <a:gd name="T86" fmla="*/ 4745 w 16384"/>
                <a:gd name="T87" fmla="*/ 4114 h 16384"/>
                <a:gd name="T88" fmla="*/ 4448 w 16384"/>
                <a:gd name="T89" fmla="*/ 4702 h 16384"/>
                <a:gd name="T90" fmla="*/ 4152 w 16384"/>
                <a:gd name="T91" fmla="*/ 4996 h 16384"/>
                <a:gd name="T92" fmla="*/ 3781 w 16384"/>
                <a:gd name="T93" fmla="*/ 5437 h 16384"/>
                <a:gd name="T94" fmla="*/ 3559 w 16384"/>
                <a:gd name="T95" fmla="*/ 5584 h 16384"/>
                <a:gd name="T96" fmla="*/ 3262 w 16384"/>
                <a:gd name="T97" fmla="*/ 5731 h 16384"/>
                <a:gd name="T98" fmla="*/ 2965 w 16384"/>
                <a:gd name="T99" fmla="*/ 5804 h 16384"/>
                <a:gd name="T100" fmla="*/ 2743 w 16384"/>
                <a:gd name="T101" fmla="*/ 5510 h 16384"/>
                <a:gd name="T102" fmla="*/ 2372 w 16384"/>
                <a:gd name="T103" fmla="*/ 5510 h 16384"/>
                <a:gd name="T104" fmla="*/ 2002 w 16384"/>
                <a:gd name="T105" fmla="*/ 5510 h 16384"/>
                <a:gd name="T106" fmla="*/ 1557 w 16384"/>
                <a:gd name="T107" fmla="*/ 5584 h 16384"/>
                <a:gd name="T108" fmla="*/ 1260 w 16384"/>
                <a:gd name="T109" fmla="*/ 5510 h 16384"/>
                <a:gd name="T110" fmla="*/ 964 w 16384"/>
                <a:gd name="T111" fmla="*/ 5437 h 16384"/>
                <a:gd name="T112" fmla="*/ 593 w 16384"/>
                <a:gd name="T113" fmla="*/ 5437 h 16384"/>
                <a:gd name="T114" fmla="*/ 297 w 16384"/>
                <a:gd name="T115" fmla="*/ 5510 h 16384"/>
                <a:gd name="T116" fmla="*/ 0 w 16384"/>
                <a:gd name="T117" fmla="*/ 5290 h 1638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6384"/>
                <a:gd name="T178" fmla="*/ 0 h 16384"/>
                <a:gd name="T179" fmla="*/ 16384 w 16384"/>
                <a:gd name="T180" fmla="*/ 16384 h 1638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6384" h="16384">
                  <a:moveTo>
                    <a:pt x="0" y="5290"/>
                  </a:moveTo>
                  <a:lnTo>
                    <a:pt x="0" y="5437"/>
                  </a:lnTo>
                  <a:lnTo>
                    <a:pt x="0" y="5584"/>
                  </a:lnTo>
                  <a:lnTo>
                    <a:pt x="222" y="5878"/>
                  </a:lnTo>
                  <a:lnTo>
                    <a:pt x="371" y="6172"/>
                  </a:lnTo>
                  <a:lnTo>
                    <a:pt x="667" y="6759"/>
                  </a:lnTo>
                  <a:lnTo>
                    <a:pt x="1112" y="7200"/>
                  </a:lnTo>
                  <a:lnTo>
                    <a:pt x="1112" y="7641"/>
                  </a:lnTo>
                  <a:lnTo>
                    <a:pt x="1409" y="8229"/>
                  </a:lnTo>
                  <a:lnTo>
                    <a:pt x="1853" y="8963"/>
                  </a:lnTo>
                  <a:lnTo>
                    <a:pt x="2446" y="9698"/>
                  </a:lnTo>
                  <a:lnTo>
                    <a:pt x="2965" y="10212"/>
                  </a:lnTo>
                  <a:lnTo>
                    <a:pt x="3633" y="10433"/>
                  </a:lnTo>
                  <a:lnTo>
                    <a:pt x="4152" y="10727"/>
                  </a:lnTo>
                  <a:lnTo>
                    <a:pt x="4448" y="11315"/>
                  </a:lnTo>
                  <a:lnTo>
                    <a:pt x="4967" y="11461"/>
                  </a:lnTo>
                  <a:lnTo>
                    <a:pt x="5338" y="11902"/>
                  </a:lnTo>
                  <a:lnTo>
                    <a:pt x="5412" y="12637"/>
                  </a:lnTo>
                  <a:lnTo>
                    <a:pt x="5560" y="13445"/>
                  </a:lnTo>
                  <a:lnTo>
                    <a:pt x="5857" y="13959"/>
                  </a:lnTo>
                  <a:lnTo>
                    <a:pt x="6153" y="14253"/>
                  </a:lnTo>
                  <a:lnTo>
                    <a:pt x="6450" y="14547"/>
                  </a:lnTo>
                  <a:lnTo>
                    <a:pt x="6895" y="14547"/>
                  </a:lnTo>
                  <a:lnTo>
                    <a:pt x="7414" y="14547"/>
                  </a:lnTo>
                  <a:lnTo>
                    <a:pt x="7933" y="14841"/>
                  </a:lnTo>
                  <a:lnTo>
                    <a:pt x="8303" y="14915"/>
                  </a:lnTo>
                  <a:lnTo>
                    <a:pt x="8600" y="15135"/>
                  </a:lnTo>
                  <a:lnTo>
                    <a:pt x="8822" y="15208"/>
                  </a:lnTo>
                  <a:lnTo>
                    <a:pt x="8970" y="15208"/>
                  </a:lnTo>
                  <a:lnTo>
                    <a:pt x="9193" y="15135"/>
                  </a:lnTo>
                  <a:lnTo>
                    <a:pt x="9489" y="15135"/>
                  </a:lnTo>
                  <a:lnTo>
                    <a:pt x="9860" y="15282"/>
                  </a:lnTo>
                  <a:lnTo>
                    <a:pt x="10379" y="15429"/>
                  </a:lnTo>
                  <a:lnTo>
                    <a:pt x="10898" y="15502"/>
                  </a:lnTo>
                  <a:lnTo>
                    <a:pt x="11343" y="15429"/>
                  </a:lnTo>
                  <a:lnTo>
                    <a:pt x="11862" y="15502"/>
                  </a:lnTo>
                  <a:lnTo>
                    <a:pt x="12232" y="15576"/>
                  </a:lnTo>
                  <a:lnTo>
                    <a:pt x="12677" y="15723"/>
                  </a:lnTo>
                  <a:lnTo>
                    <a:pt x="12974" y="16090"/>
                  </a:lnTo>
                  <a:lnTo>
                    <a:pt x="13270" y="16311"/>
                  </a:lnTo>
                  <a:lnTo>
                    <a:pt x="13419" y="16384"/>
                  </a:lnTo>
                  <a:lnTo>
                    <a:pt x="13419" y="16311"/>
                  </a:lnTo>
                  <a:lnTo>
                    <a:pt x="13419" y="16090"/>
                  </a:lnTo>
                  <a:lnTo>
                    <a:pt x="13419" y="15796"/>
                  </a:lnTo>
                  <a:lnTo>
                    <a:pt x="13419" y="15576"/>
                  </a:lnTo>
                  <a:lnTo>
                    <a:pt x="13641" y="15282"/>
                  </a:lnTo>
                  <a:lnTo>
                    <a:pt x="13863" y="14915"/>
                  </a:lnTo>
                  <a:lnTo>
                    <a:pt x="14308" y="14621"/>
                  </a:lnTo>
                  <a:lnTo>
                    <a:pt x="14531" y="14327"/>
                  </a:lnTo>
                  <a:lnTo>
                    <a:pt x="14901" y="13666"/>
                  </a:lnTo>
                  <a:lnTo>
                    <a:pt x="15198" y="12931"/>
                  </a:lnTo>
                  <a:lnTo>
                    <a:pt x="15420" y="12270"/>
                  </a:lnTo>
                  <a:lnTo>
                    <a:pt x="15494" y="11755"/>
                  </a:lnTo>
                  <a:lnTo>
                    <a:pt x="15791" y="11094"/>
                  </a:lnTo>
                  <a:lnTo>
                    <a:pt x="16087" y="10286"/>
                  </a:lnTo>
                  <a:lnTo>
                    <a:pt x="16013" y="9257"/>
                  </a:lnTo>
                  <a:lnTo>
                    <a:pt x="15791" y="8743"/>
                  </a:lnTo>
                  <a:lnTo>
                    <a:pt x="15791" y="8082"/>
                  </a:lnTo>
                  <a:lnTo>
                    <a:pt x="16087" y="7274"/>
                  </a:lnTo>
                  <a:lnTo>
                    <a:pt x="16236" y="6980"/>
                  </a:lnTo>
                  <a:lnTo>
                    <a:pt x="16384" y="6318"/>
                  </a:lnTo>
                  <a:lnTo>
                    <a:pt x="16310" y="5878"/>
                  </a:lnTo>
                  <a:lnTo>
                    <a:pt x="16310" y="5216"/>
                  </a:lnTo>
                  <a:lnTo>
                    <a:pt x="16384" y="4408"/>
                  </a:lnTo>
                  <a:lnTo>
                    <a:pt x="16310" y="4041"/>
                  </a:lnTo>
                  <a:lnTo>
                    <a:pt x="16236" y="3527"/>
                  </a:lnTo>
                  <a:lnTo>
                    <a:pt x="16013" y="3086"/>
                  </a:lnTo>
                  <a:lnTo>
                    <a:pt x="16013" y="2571"/>
                  </a:lnTo>
                  <a:lnTo>
                    <a:pt x="15717" y="2204"/>
                  </a:lnTo>
                  <a:lnTo>
                    <a:pt x="15124" y="1984"/>
                  </a:lnTo>
                  <a:lnTo>
                    <a:pt x="14531" y="1690"/>
                  </a:lnTo>
                  <a:lnTo>
                    <a:pt x="14160" y="1469"/>
                  </a:lnTo>
                  <a:lnTo>
                    <a:pt x="13419" y="1176"/>
                  </a:lnTo>
                  <a:lnTo>
                    <a:pt x="12825" y="1029"/>
                  </a:lnTo>
                  <a:lnTo>
                    <a:pt x="12232" y="808"/>
                  </a:lnTo>
                  <a:lnTo>
                    <a:pt x="11862" y="882"/>
                  </a:lnTo>
                  <a:lnTo>
                    <a:pt x="11491" y="882"/>
                  </a:lnTo>
                  <a:lnTo>
                    <a:pt x="10972" y="882"/>
                  </a:lnTo>
                  <a:lnTo>
                    <a:pt x="10676" y="882"/>
                  </a:lnTo>
                  <a:lnTo>
                    <a:pt x="10676" y="735"/>
                  </a:lnTo>
                  <a:lnTo>
                    <a:pt x="10676" y="294"/>
                  </a:lnTo>
                  <a:lnTo>
                    <a:pt x="10676" y="147"/>
                  </a:lnTo>
                  <a:lnTo>
                    <a:pt x="10601" y="147"/>
                  </a:lnTo>
                  <a:lnTo>
                    <a:pt x="10453" y="147"/>
                  </a:lnTo>
                  <a:lnTo>
                    <a:pt x="10379" y="147"/>
                  </a:lnTo>
                  <a:lnTo>
                    <a:pt x="10305" y="147"/>
                  </a:lnTo>
                  <a:lnTo>
                    <a:pt x="10305" y="220"/>
                  </a:lnTo>
                  <a:lnTo>
                    <a:pt x="10157" y="220"/>
                  </a:lnTo>
                  <a:lnTo>
                    <a:pt x="10082" y="220"/>
                  </a:lnTo>
                  <a:lnTo>
                    <a:pt x="10008" y="220"/>
                  </a:lnTo>
                  <a:lnTo>
                    <a:pt x="9860" y="220"/>
                  </a:lnTo>
                  <a:lnTo>
                    <a:pt x="9786" y="220"/>
                  </a:lnTo>
                  <a:lnTo>
                    <a:pt x="9786" y="147"/>
                  </a:lnTo>
                  <a:lnTo>
                    <a:pt x="9712" y="147"/>
                  </a:lnTo>
                  <a:lnTo>
                    <a:pt x="9564" y="0"/>
                  </a:lnTo>
                  <a:lnTo>
                    <a:pt x="9489" y="0"/>
                  </a:lnTo>
                  <a:lnTo>
                    <a:pt x="9415" y="0"/>
                  </a:lnTo>
                  <a:lnTo>
                    <a:pt x="9415" y="147"/>
                  </a:lnTo>
                  <a:lnTo>
                    <a:pt x="9267" y="147"/>
                  </a:lnTo>
                  <a:lnTo>
                    <a:pt x="9193" y="147"/>
                  </a:lnTo>
                  <a:lnTo>
                    <a:pt x="9193" y="220"/>
                  </a:lnTo>
                  <a:lnTo>
                    <a:pt x="9119" y="220"/>
                  </a:lnTo>
                  <a:lnTo>
                    <a:pt x="9119" y="294"/>
                  </a:lnTo>
                  <a:lnTo>
                    <a:pt x="8970" y="294"/>
                  </a:lnTo>
                  <a:lnTo>
                    <a:pt x="8896" y="294"/>
                  </a:lnTo>
                  <a:lnTo>
                    <a:pt x="8822" y="294"/>
                  </a:lnTo>
                  <a:lnTo>
                    <a:pt x="8674" y="294"/>
                  </a:lnTo>
                  <a:lnTo>
                    <a:pt x="8600" y="294"/>
                  </a:lnTo>
                  <a:lnTo>
                    <a:pt x="8526" y="294"/>
                  </a:lnTo>
                  <a:lnTo>
                    <a:pt x="8377" y="294"/>
                  </a:lnTo>
                  <a:lnTo>
                    <a:pt x="8377" y="441"/>
                  </a:lnTo>
                  <a:lnTo>
                    <a:pt x="8303" y="441"/>
                  </a:lnTo>
                  <a:lnTo>
                    <a:pt x="8229" y="441"/>
                  </a:lnTo>
                  <a:lnTo>
                    <a:pt x="8229" y="514"/>
                  </a:lnTo>
                  <a:lnTo>
                    <a:pt x="8081" y="514"/>
                  </a:lnTo>
                  <a:lnTo>
                    <a:pt x="8081" y="588"/>
                  </a:lnTo>
                  <a:lnTo>
                    <a:pt x="8007" y="588"/>
                  </a:lnTo>
                  <a:lnTo>
                    <a:pt x="8007" y="735"/>
                  </a:lnTo>
                  <a:lnTo>
                    <a:pt x="7933" y="735"/>
                  </a:lnTo>
                  <a:lnTo>
                    <a:pt x="7933" y="808"/>
                  </a:lnTo>
                  <a:lnTo>
                    <a:pt x="7784" y="808"/>
                  </a:lnTo>
                  <a:lnTo>
                    <a:pt x="7710" y="808"/>
                  </a:lnTo>
                  <a:lnTo>
                    <a:pt x="7636" y="808"/>
                  </a:lnTo>
                  <a:lnTo>
                    <a:pt x="7488" y="882"/>
                  </a:lnTo>
                  <a:lnTo>
                    <a:pt x="7414" y="882"/>
                  </a:lnTo>
                  <a:lnTo>
                    <a:pt x="7414" y="1029"/>
                  </a:lnTo>
                  <a:lnTo>
                    <a:pt x="7414" y="1102"/>
                  </a:lnTo>
                  <a:lnTo>
                    <a:pt x="7414" y="1176"/>
                  </a:lnTo>
                  <a:lnTo>
                    <a:pt x="7414" y="1322"/>
                  </a:lnTo>
                  <a:lnTo>
                    <a:pt x="7414" y="1396"/>
                  </a:lnTo>
                  <a:lnTo>
                    <a:pt x="7414" y="1469"/>
                  </a:lnTo>
                  <a:lnTo>
                    <a:pt x="7414" y="1616"/>
                  </a:lnTo>
                  <a:lnTo>
                    <a:pt x="7339" y="1616"/>
                  </a:lnTo>
                  <a:lnTo>
                    <a:pt x="7414" y="1690"/>
                  </a:lnTo>
                  <a:lnTo>
                    <a:pt x="7414" y="1763"/>
                  </a:lnTo>
                  <a:lnTo>
                    <a:pt x="7414" y="1910"/>
                  </a:lnTo>
                  <a:lnTo>
                    <a:pt x="7414" y="1984"/>
                  </a:lnTo>
                  <a:lnTo>
                    <a:pt x="7339" y="1984"/>
                  </a:lnTo>
                  <a:lnTo>
                    <a:pt x="7339" y="2057"/>
                  </a:lnTo>
                  <a:lnTo>
                    <a:pt x="7339" y="2204"/>
                  </a:lnTo>
                  <a:lnTo>
                    <a:pt x="7191" y="2278"/>
                  </a:lnTo>
                  <a:lnTo>
                    <a:pt x="7117" y="2571"/>
                  </a:lnTo>
                  <a:lnTo>
                    <a:pt x="7043" y="2571"/>
                  </a:lnTo>
                  <a:lnTo>
                    <a:pt x="6895" y="2571"/>
                  </a:lnTo>
                  <a:lnTo>
                    <a:pt x="6895" y="2645"/>
                  </a:lnTo>
                  <a:lnTo>
                    <a:pt x="6820" y="2645"/>
                  </a:lnTo>
                  <a:lnTo>
                    <a:pt x="6746" y="2645"/>
                  </a:lnTo>
                  <a:lnTo>
                    <a:pt x="6598" y="2645"/>
                  </a:lnTo>
                  <a:lnTo>
                    <a:pt x="6524" y="2645"/>
                  </a:lnTo>
                  <a:lnTo>
                    <a:pt x="6450" y="2792"/>
                  </a:lnTo>
                  <a:lnTo>
                    <a:pt x="6302" y="2792"/>
                  </a:lnTo>
                  <a:lnTo>
                    <a:pt x="6302" y="2865"/>
                  </a:lnTo>
                  <a:lnTo>
                    <a:pt x="6227" y="2865"/>
                  </a:lnTo>
                  <a:lnTo>
                    <a:pt x="6153" y="2939"/>
                  </a:lnTo>
                  <a:lnTo>
                    <a:pt x="6005" y="2939"/>
                  </a:lnTo>
                  <a:lnTo>
                    <a:pt x="6005" y="3086"/>
                  </a:lnTo>
                  <a:lnTo>
                    <a:pt x="5931" y="3086"/>
                  </a:lnTo>
                  <a:lnTo>
                    <a:pt x="5857" y="3086"/>
                  </a:lnTo>
                  <a:lnTo>
                    <a:pt x="5857" y="3159"/>
                  </a:lnTo>
                  <a:lnTo>
                    <a:pt x="5708" y="3159"/>
                  </a:lnTo>
                  <a:lnTo>
                    <a:pt x="5708" y="3233"/>
                  </a:lnTo>
                  <a:lnTo>
                    <a:pt x="5634" y="3233"/>
                  </a:lnTo>
                  <a:lnTo>
                    <a:pt x="5560" y="3380"/>
                  </a:lnTo>
                  <a:lnTo>
                    <a:pt x="5412" y="3380"/>
                  </a:lnTo>
                  <a:lnTo>
                    <a:pt x="5412" y="3453"/>
                  </a:lnTo>
                  <a:lnTo>
                    <a:pt x="5338" y="3527"/>
                  </a:lnTo>
                  <a:lnTo>
                    <a:pt x="5264" y="3527"/>
                  </a:lnTo>
                  <a:lnTo>
                    <a:pt x="5264" y="3674"/>
                  </a:lnTo>
                  <a:lnTo>
                    <a:pt x="5115" y="3747"/>
                  </a:lnTo>
                  <a:lnTo>
                    <a:pt x="5041" y="3747"/>
                  </a:lnTo>
                  <a:lnTo>
                    <a:pt x="5041" y="3820"/>
                  </a:lnTo>
                  <a:lnTo>
                    <a:pt x="4967" y="3967"/>
                  </a:lnTo>
                  <a:lnTo>
                    <a:pt x="4967" y="4041"/>
                  </a:lnTo>
                  <a:lnTo>
                    <a:pt x="4819" y="4041"/>
                  </a:lnTo>
                  <a:lnTo>
                    <a:pt x="4819" y="4114"/>
                  </a:lnTo>
                  <a:lnTo>
                    <a:pt x="4745" y="4114"/>
                  </a:lnTo>
                  <a:lnTo>
                    <a:pt x="4745" y="4261"/>
                  </a:lnTo>
                  <a:lnTo>
                    <a:pt x="4745" y="4335"/>
                  </a:lnTo>
                  <a:lnTo>
                    <a:pt x="4671" y="4335"/>
                  </a:lnTo>
                  <a:lnTo>
                    <a:pt x="4448" y="4702"/>
                  </a:lnTo>
                  <a:lnTo>
                    <a:pt x="4374" y="4849"/>
                  </a:lnTo>
                  <a:lnTo>
                    <a:pt x="4374" y="4923"/>
                  </a:lnTo>
                  <a:lnTo>
                    <a:pt x="4226" y="4923"/>
                  </a:lnTo>
                  <a:lnTo>
                    <a:pt x="4152" y="4996"/>
                  </a:lnTo>
                  <a:lnTo>
                    <a:pt x="4152" y="5143"/>
                  </a:lnTo>
                  <a:lnTo>
                    <a:pt x="4077" y="5143"/>
                  </a:lnTo>
                  <a:lnTo>
                    <a:pt x="4077" y="5216"/>
                  </a:lnTo>
                  <a:lnTo>
                    <a:pt x="3781" y="5437"/>
                  </a:lnTo>
                  <a:lnTo>
                    <a:pt x="3781" y="5510"/>
                  </a:lnTo>
                  <a:lnTo>
                    <a:pt x="3633" y="5510"/>
                  </a:lnTo>
                  <a:lnTo>
                    <a:pt x="3633" y="5584"/>
                  </a:lnTo>
                  <a:lnTo>
                    <a:pt x="3559" y="5584"/>
                  </a:lnTo>
                  <a:lnTo>
                    <a:pt x="3559" y="5731"/>
                  </a:lnTo>
                  <a:lnTo>
                    <a:pt x="3484" y="5731"/>
                  </a:lnTo>
                  <a:lnTo>
                    <a:pt x="3336" y="5731"/>
                  </a:lnTo>
                  <a:lnTo>
                    <a:pt x="3262" y="5731"/>
                  </a:lnTo>
                  <a:lnTo>
                    <a:pt x="3188" y="5731"/>
                  </a:lnTo>
                  <a:lnTo>
                    <a:pt x="3188" y="5804"/>
                  </a:lnTo>
                  <a:lnTo>
                    <a:pt x="3040" y="5804"/>
                  </a:lnTo>
                  <a:lnTo>
                    <a:pt x="2965" y="5804"/>
                  </a:lnTo>
                  <a:lnTo>
                    <a:pt x="2891" y="5804"/>
                  </a:lnTo>
                  <a:lnTo>
                    <a:pt x="2891" y="5731"/>
                  </a:lnTo>
                  <a:lnTo>
                    <a:pt x="2891" y="5584"/>
                  </a:lnTo>
                  <a:lnTo>
                    <a:pt x="2743" y="5510"/>
                  </a:lnTo>
                  <a:lnTo>
                    <a:pt x="2669" y="5510"/>
                  </a:lnTo>
                  <a:lnTo>
                    <a:pt x="2595" y="5510"/>
                  </a:lnTo>
                  <a:lnTo>
                    <a:pt x="2446" y="5510"/>
                  </a:lnTo>
                  <a:lnTo>
                    <a:pt x="2372" y="5510"/>
                  </a:lnTo>
                  <a:lnTo>
                    <a:pt x="2298" y="5510"/>
                  </a:lnTo>
                  <a:lnTo>
                    <a:pt x="2150" y="5510"/>
                  </a:lnTo>
                  <a:lnTo>
                    <a:pt x="2076" y="5510"/>
                  </a:lnTo>
                  <a:lnTo>
                    <a:pt x="2002" y="5510"/>
                  </a:lnTo>
                  <a:lnTo>
                    <a:pt x="1853" y="5584"/>
                  </a:lnTo>
                  <a:lnTo>
                    <a:pt x="1779" y="5584"/>
                  </a:lnTo>
                  <a:lnTo>
                    <a:pt x="1705" y="5584"/>
                  </a:lnTo>
                  <a:lnTo>
                    <a:pt x="1557" y="5584"/>
                  </a:lnTo>
                  <a:lnTo>
                    <a:pt x="1483" y="5584"/>
                  </a:lnTo>
                  <a:lnTo>
                    <a:pt x="1409" y="5584"/>
                  </a:lnTo>
                  <a:lnTo>
                    <a:pt x="1409" y="5510"/>
                  </a:lnTo>
                  <a:lnTo>
                    <a:pt x="1260" y="5510"/>
                  </a:lnTo>
                  <a:lnTo>
                    <a:pt x="1186" y="5510"/>
                  </a:lnTo>
                  <a:lnTo>
                    <a:pt x="1186" y="5437"/>
                  </a:lnTo>
                  <a:lnTo>
                    <a:pt x="1112" y="5437"/>
                  </a:lnTo>
                  <a:lnTo>
                    <a:pt x="964" y="5437"/>
                  </a:lnTo>
                  <a:lnTo>
                    <a:pt x="890" y="5437"/>
                  </a:lnTo>
                  <a:lnTo>
                    <a:pt x="815" y="5437"/>
                  </a:lnTo>
                  <a:lnTo>
                    <a:pt x="667" y="5437"/>
                  </a:lnTo>
                  <a:lnTo>
                    <a:pt x="593" y="5437"/>
                  </a:lnTo>
                  <a:lnTo>
                    <a:pt x="519" y="5437"/>
                  </a:lnTo>
                  <a:lnTo>
                    <a:pt x="371" y="5437"/>
                  </a:lnTo>
                  <a:lnTo>
                    <a:pt x="297" y="5437"/>
                  </a:lnTo>
                  <a:lnTo>
                    <a:pt x="297" y="5510"/>
                  </a:lnTo>
                  <a:lnTo>
                    <a:pt x="222" y="5437"/>
                  </a:lnTo>
                  <a:lnTo>
                    <a:pt x="74" y="5437"/>
                  </a:lnTo>
                  <a:lnTo>
                    <a:pt x="74" y="5290"/>
                  </a:lnTo>
                  <a:lnTo>
                    <a:pt x="0" y="5290"/>
                  </a:lnTo>
                  <a:close/>
                </a:path>
              </a:pathLst>
            </a:custGeom>
            <a:solidFill>
              <a:srgbClr val="3366FF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400">
                <a:latin typeface="Arial Narrow" panose="020B0606020202030204" pitchFamily="34" charset="0"/>
              </a:endParaRPr>
            </a:p>
          </p:txBody>
        </p:sp>
        <p:grpSp>
          <p:nvGrpSpPr>
            <p:cNvPr id="7" name="Comoros"/>
            <p:cNvGrpSpPr>
              <a:grpSpLocks/>
            </p:cNvGrpSpPr>
            <p:nvPr/>
          </p:nvGrpSpPr>
          <p:grpSpPr bwMode="auto">
            <a:xfrm>
              <a:off x="2602210" y="1401273"/>
              <a:ext cx="82348" cy="63689"/>
              <a:chOff x="2602384" y="1393739"/>
              <a:chExt cx="14976" cy="185"/>
            </a:xfrm>
          </p:grpSpPr>
          <p:sp>
            <p:nvSpPr>
              <p:cNvPr id="39" name="Njazidja"/>
              <p:cNvSpPr>
                <a:spLocks/>
              </p:cNvSpPr>
              <p:nvPr/>
            </p:nvSpPr>
            <p:spPr bwMode="auto">
              <a:xfrm>
                <a:off x="2602384" y="1393739"/>
                <a:ext cx="3744" cy="95"/>
              </a:xfrm>
              <a:custGeom>
                <a:avLst/>
                <a:gdLst>
                  <a:gd name="T0" fmla="*/ 0 w 16384"/>
                  <a:gd name="T1" fmla="*/ 2048 h 16384"/>
                  <a:gd name="T2" fmla="*/ 0 w 16384"/>
                  <a:gd name="T3" fmla="*/ 3072 h 16384"/>
                  <a:gd name="T4" fmla="*/ 0 w 16384"/>
                  <a:gd name="T5" fmla="*/ 4097 h 16384"/>
                  <a:gd name="T6" fmla="*/ 0 w 16384"/>
                  <a:gd name="T7" fmla="*/ 5121 h 16384"/>
                  <a:gd name="T8" fmla="*/ 0 w 16384"/>
                  <a:gd name="T9" fmla="*/ 6144 h 16384"/>
                  <a:gd name="T10" fmla="*/ 0 w 16384"/>
                  <a:gd name="T11" fmla="*/ 7169 h 16384"/>
                  <a:gd name="T12" fmla="*/ 0 w 16384"/>
                  <a:gd name="T13" fmla="*/ 8193 h 16384"/>
                  <a:gd name="T14" fmla="*/ 0 w 16384"/>
                  <a:gd name="T15" fmla="*/ 9216 h 16384"/>
                  <a:gd name="T16" fmla="*/ 0 w 16384"/>
                  <a:gd name="T17" fmla="*/ 10240 h 16384"/>
                  <a:gd name="T18" fmla="*/ 0 w 16384"/>
                  <a:gd name="T19" fmla="*/ 11265 h 16384"/>
                  <a:gd name="T20" fmla="*/ 0 w 16384"/>
                  <a:gd name="T21" fmla="*/ 12288 h 16384"/>
                  <a:gd name="T22" fmla="*/ 0 w 16384"/>
                  <a:gd name="T23" fmla="*/ 13312 h 16384"/>
                  <a:gd name="T24" fmla="*/ 1820 w 16384"/>
                  <a:gd name="T25" fmla="*/ 13312 h 16384"/>
                  <a:gd name="T26" fmla="*/ 1820 w 16384"/>
                  <a:gd name="T27" fmla="*/ 14337 h 16384"/>
                  <a:gd name="T28" fmla="*/ 1820 w 16384"/>
                  <a:gd name="T29" fmla="*/ 15360 h 16384"/>
                  <a:gd name="T30" fmla="*/ 3640 w 16384"/>
                  <a:gd name="T31" fmla="*/ 15360 h 16384"/>
                  <a:gd name="T32" fmla="*/ 5461 w 16384"/>
                  <a:gd name="T33" fmla="*/ 16384 h 16384"/>
                  <a:gd name="T34" fmla="*/ 7281 w 16384"/>
                  <a:gd name="T35" fmla="*/ 16384 h 16384"/>
                  <a:gd name="T36" fmla="*/ 9101 w 16384"/>
                  <a:gd name="T37" fmla="*/ 16384 h 16384"/>
                  <a:gd name="T38" fmla="*/ 10923 w 16384"/>
                  <a:gd name="T39" fmla="*/ 16384 h 16384"/>
                  <a:gd name="T40" fmla="*/ 12743 w 16384"/>
                  <a:gd name="T41" fmla="*/ 15360 h 16384"/>
                  <a:gd name="T42" fmla="*/ 14563 w 16384"/>
                  <a:gd name="T43" fmla="*/ 15360 h 16384"/>
                  <a:gd name="T44" fmla="*/ 16384 w 16384"/>
                  <a:gd name="T45" fmla="*/ 15360 h 16384"/>
                  <a:gd name="T46" fmla="*/ 16384 w 16384"/>
                  <a:gd name="T47" fmla="*/ 14337 h 16384"/>
                  <a:gd name="T48" fmla="*/ 14563 w 16384"/>
                  <a:gd name="T49" fmla="*/ 13312 h 16384"/>
                  <a:gd name="T50" fmla="*/ 14563 w 16384"/>
                  <a:gd name="T51" fmla="*/ 12288 h 16384"/>
                  <a:gd name="T52" fmla="*/ 12743 w 16384"/>
                  <a:gd name="T53" fmla="*/ 11265 h 16384"/>
                  <a:gd name="T54" fmla="*/ 12743 w 16384"/>
                  <a:gd name="T55" fmla="*/ 10240 h 16384"/>
                  <a:gd name="T56" fmla="*/ 10923 w 16384"/>
                  <a:gd name="T57" fmla="*/ 10240 h 16384"/>
                  <a:gd name="T58" fmla="*/ 10923 w 16384"/>
                  <a:gd name="T59" fmla="*/ 9216 h 16384"/>
                  <a:gd name="T60" fmla="*/ 9101 w 16384"/>
                  <a:gd name="T61" fmla="*/ 9216 h 16384"/>
                  <a:gd name="T62" fmla="*/ 9101 w 16384"/>
                  <a:gd name="T63" fmla="*/ 8193 h 16384"/>
                  <a:gd name="T64" fmla="*/ 7281 w 16384"/>
                  <a:gd name="T65" fmla="*/ 8193 h 16384"/>
                  <a:gd name="T66" fmla="*/ 7281 w 16384"/>
                  <a:gd name="T67" fmla="*/ 6144 h 16384"/>
                  <a:gd name="T68" fmla="*/ 7281 w 16384"/>
                  <a:gd name="T69" fmla="*/ 5121 h 16384"/>
                  <a:gd name="T70" fmla="*/ 5461 w 16384"/>
                  <a:gd name="T71" fmla="*/ 4097 h 16384"/>
                  <a:gd name="T72" fmla="*/ 5461 w 16384"/>
                  <a:gd name="T73" fmla="*/ 3072 h 16384"/>
                  <a:gd name="T74" fmla="*/ 5461 w 16384"/>
                  <a:gd name="T75" fmla="*/ 2048 h 16384"/>
                  <a:gd name="T76" fmla="*/ 5461 w 16384"/>
                  <a:gd name="T77" fmla="*/ 1025 h 16384"/>
                  <a:gd name="T78" fmla="*/ 5461 w 16384"/>
                  <a:gd name="T79" fmla="*/ 0 h 16384"/>
                  <a:gd name="T80" fmla="*/ 3640 w 16384"/>
                  <a:gd name="T81" fmla="*/ 0 h 16384"/>
                  <a:gd name="T82" fmla="*/ 1820 w 16384"/>
                  <a:gd name="T83" fmla="*/ 0 h 16384"/>
                  <a:gd name="T84" fmla="*/ 1820 w 16384"/>
                  <a:gd name="T85" fmla="*/ 1025 h 16384"/>
                  <a:gd name="T86" fmla="*/ 0 w 16384"/>
                  <a:gd name="T87" fmla="*/ 1025 h 16384"/>
                  <a:gd name="T88" fmla="*/ 0 w 16384"/>
                  <a:gd name="T89" fmla="*/ 2048 h 1638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6384"/>
                  <a:gd name="T136" fmla="*/ 0 h 16384"/>
                  <a:gd name="T137" fmla="*/ 16384 w 16384"/>
                  <a:gd name="T138" fmla="*/ 16384 h 16384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6384" h="16384">
                    <a:moveTo>
                      <a:pt x="0" y="2048"/>
                    </a:moveTo>
                    <a:lnTo>
                      <a:pt x="0" y="3072"/>
                    </a:lnTo>
                    <a:lnTo>
                      <a:pt x="0" y="4097"/>
                    </a:lnTo>
                    <a:lnTo>
                      <a:pt x="0" y="5121"/>
                    </a:lnTo>
                    <a:lnTo>
                      <a:pt x="0" y="6144"/>
                    </a:lnTo>
                    <a:lnTo>
                      <a:pt x="0" y="7169"/>
                    </a:lnTo>
                    <a:lnTo>
                      <a:pt x="0" y="8193"/>
                    </a:lnTo>
                    <a:lnTo>
                      <a:pt x="0" y="9216"/>
                    </a:lnTo>
                    <a:lnTo>
                      <a:pt x="0" y="10240"/>
                    </a:lnTo>
                    <a:lnTo>
                      <a:pt x="0" y="11265"/>
                    </a:lnTo>
                    <a:lnTo>
                      <a:pt x="0" y="12288"/>
                    </a:lnTo>
                    <a:lnTo>
                      <a:pt x="0" y="13312"/>
                    </a:lnTo>
                    <a:lnTo>
                      <a:pt x="1820" y="13312"/>
                    </a:lnTo>
                    <a:lnTo>
                      <a:pt x="1820" y="14337"/>
                    </a:lnTo>
                    <a:lnTo>
                      <a:pt x="1820" y="15360"/>
                    </a:lnTo>
                    <a:lnTo>
                      <a:pt x="3640" y="15360"/>
                    </a:lnTo>
                    <a:lnTo>
                      <a:pt x="5461" y="16384"/>
                    </a:lnTo>
                    <a:lnTo>
                      <a:pt x="7281" y="16384"/>
                    </a:lnTo>
                    <a:lnTo>
                      <a:pt x="9101" y="16384"/>
                    </a:lnTo>
                    <a:lnTo>
                      <a:pt x="10923" y="16384"/>
                    </a:lnTo>
                    <a:lnTo>
                      <a:pt x="12743" y="15360"/>
                    </a:lnTo>
                    <a:lnTo>
                      <a:pt x="14563" y="15360"/>
                    </a:lnTo>
                    <a:lnTo>
                      <a:pt x="16384" y="15360"/>
                    </a:lnTo>
                    <a:lnTo>
                      <a:pt x="16384" y="14337"/>
                    </a:lnTo>
                    <a:lnTo>
                      <a:pt x="14563" y="13312"/>
                    </a:lnTo>
                    <a:lnTo>
                      <a:pt x="14563" y="12288"/>
                    </a:lnTo>
                    <a:lnTo>
                      <a:pt x="12743" y="11265"/>
                    </a:lnTo>
                    <a:lnTo>
                      <a:pt x="12743" y="10240"/>
                    </a:lnTo>
                    <a:lnTo>
                      <a:pt x="10923" y="10240"/>
                    </a:lnTo>
                    <a:lnTo>
                      <a:pt x="10923" y="9216"/>
                    </a:lnTo>
                    <a:lnTo>
                      <a:pt x="9101" y="9216"/>
                    </a:lnTo>
                    <a:lnTo>
                      <a:pt x="9101" y="8193"/>
                    </a:lnTo>
                    <a:lnTo>
                      <a:pt x="7281" y="8193"/>
                    </a:lnTo>
                    <a:lnTo>
                      <a:pt x="7281" y="6144"/>
                    </a:lnTo>
                    <a:lnTo>
                      <a:pt x="7281" y="5121"/>
                    </a:lnTo>
                    <a:lnTo>
                      <a:pt x="5461" y="4097"/>
                    </a:lnTo>
                    <a:lnTo>
                      <a:pt x="5461" y="3072"/>
                    </a:lnTo>
                    <a:lnTo>
                      <a:pt x="5461" y="2048"/>
                    </a:lnTo>
                    <a:lnTo>
                      <a:pt x="5461" y="1025"/>
                    </a:lnTo>
                    <a:lnTo>
                      <a:pt x="5461" y="0"/>
                    </a:lnTo>
                    <a:lnTo>
                      <a:pt x="3640" y="0"/>
                    </a:lnTo>
                    <a:lnTo>
                      <a:pt x="1820" y="0"/>
                    </a:lnTo>
                    <a:lnTo>
                      <a:pt x="1820" y="1025"/>
                    </a:lnTo>
                    <a:lnTo>
                      <a:pt x="0" y="1025"/>
                    </a:lnTo>
                    <a:lnTo>
                      <a:pt x="0" y="204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Arial Narrow" panose="020B0606020202030204" pitchFamily="34" charset="0"/>
                </a:endParaRPr>
              </a:p>
            </p:txBody>
          </p:sp>
          <p:sp>
            <p:nvSpPr>
              <p:cNvPr id="40" name="Mwali"/>
              <p:cNvSpPr>
                <a:spLocks/>
              </p:cNvSpPr>
              <p:nvPr/>
            </p:nvSpPr>
            <p:spPr bwMode="auto">
              <a:xfrm>
                <a:off x="2606752" y="1393899"/>
                <a:ext cx="2496" cy="25"/>
              </a:xfrm>
              <a:custGeom>
                <a:avLst/>
                <a:gdLst>
                  <a:gd name="T0" fmla="*/ 16384 w 16384"/>
                  <a:gd name="T1" fmla="*/ 0 h 16384"/>
                  <a:gd name="T2" fmla="*/ 16384 w 16384"/>
                  <a:gd name="T3" fmla="*/ 0 h 16384"/>
                  <a:gd name="T4" fmla="*/ 13653 w 16384"/>
                  <a:gd name="T5" fmla="*/ 0 h 16384"/>
                  <a:gd name="T6" fmla="*/ 10923 w 16384"/>
                  <a:gd name="T7" fmla="*/ 0 h 16384"/>
                  <a:gd name="T8" fmla="*/ 8192 w 16384"/>
                  <a:gd name="T9" fmla="*/ 0 h 16384"/>
                  <a:gd name="T10" fmla="*/ 5461 w 16384"/>
                  <a:gd name="T11" fmla="*/ 0 h 16384"/>
                  <a:gd name="T12" fmla="*/ 2731 w 16384"/>
                  <a:gd name="T13" fmla="*/ 0 h 16384"/>
                  <a:gd name="T14" fmla="*/ 2731 w 16384"/>
                  <a:gd name="T15" fmla="*/ 5462 h 16384"/>
                  <a:gd name="T16" fmla="*/ 0 w 16384"/>
                  <a:gd name="T17" fmla="*/ 5462 h 16384"/>
                  <a:gd name="T18" fmla="*/ 2731 w 16384"/>
                  <a:gd name="T19" fmla="*/ 10924 h 16384"/>
                  <a:gd name="T20" fmla="*/ 5461 w 16384"/>
                  <a:gd name="T21" fmla="*/ 10924 h 16384"/>
                  <a:gd name="T22" fmla="*/ 5461 w 16384"/>
                  <a:gd name="T23" fmla="*/ 16384 h 16384"/>
                  <a:gd name="T24" fmla="*/ 8192 w 16384"/>
                  <a:gd name="T25" fmla="*/ 16384 h 16384"/>
                  <a:gd name="T26" fmla="*/ 10923 w 16384"/>
                  <a:gd name="T27" fmla="*/ 16384 h 16384"/>
                  <a:gd name="T28" fmla="*/ 10923 w 16384"/>
                  <a:gd name="T29" fmla="*/ 10924 h 16384"/>
                  <a:gd name="T30" fmla="*/ 13653 w 16384"/>
                  <a:gd name="T31" fmla="*/ 10924 h 16384"/>
                  <a:gd name="T32" fmla="*/ 16384 w 16384"/>
                  <a:gd name="T33" fmla="*/ 10924 h 16384"/>
                  <a:gd name="T34" fmla="*/ 16384 w 16384"/>
                  <a:gd name="T35" fmla="*/ 5462 h 16384"/>
                  <a:gd name="T36" fmla="*/ 16384 w 16384"/>
                  <a:gd name="T37" fmla="*/ 0 h 1638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6384"/>
                  <a:gd name="T58" fmla="*/ 0 h 16384"/>
                  <a:gd name="T59" fmla="*/ 16384 w 16384"/>
                  <a:gd name="T60" fmla="*/ 16384 h 1638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6384" h="16384">
                    <a:moveTo>
                      <a:pt x="16384" y="0"/>
                    </a:moveTo>
                    <a:lnTo>
                      <a:pt x="16384" y="0"/>
                    </a:lnTo>
                    <a:lnTo>
                      <a:pt x="13653" y="0"/>
                    </a:lnTo>
                    <a:lnTo>
                      <a:pt x="10923" y="0"/>
                    </a:lnTo>
                    <a:lnTo>
                      <a:pt x="8192" y="0"/>
                    </a:lnTo>
                    <a:lnTo>
                      <a:pt x="5461" y="0"/>
                    </a:lnTo>
                    <a:lnTo>
                      <a:pt x="2731" y="0"/>
                    </a:lnTo>
                    <a:lnTo>
                      <a:pt x="2731" y="5462"/>
                    </a:lnTo>
                    <a:lnTo>
                      <a:pt x="0" y="5462"/>
                    </a:lnTo>
                    <a:lnTo>
                      <a:pt x="2731" y="10924"/>
                    </a:lnTo>
                    <a:lnTo>
                      <a:pt x="5461" y="10924"/>
                    </a:lnTo>
                    <a:lnTo>
                      <a:pt x="5461" y="16384"/>
                    </a:lnTo>
                    <a:lnTo>
                      <a:pt x="8192" y="16384"/>
                    </a:lnTo>
                    <a:lnTo>
                      <a:pt x="10923" y="16384"/>
                    </a:lnTo>
                    <a:lnTo>
                      <a:pt x="10923" y="10924"/>
                    </a:lnTo>
                    <a:lnTo>
                      <a:pt x="13653" y="10924"/>
                    </a:lnTo>
                    <a:lnTo>
                      <a:pt x="16384" y="10924"/>
                    </a:lnTo>
                    <a:lnTo>
                      <a:pt x="16384" y="5462"/>
                    </a:lnTo>
                    <a:lnTo>
                      <a:pt x="16384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Arial Narrow" panose="020B0606020202030204" pitchFamily="34" charset="0"/>
                </a:endParaRPr>
              </a:p>
            </p:txBody>
          </p:sp>
          <p:sp>
            <p:nvSpPr>
              <p:cNvPr id="41" name="Nzwani"/>
              <p:cNvSpPr>
                <a:spLocks/>
              </p:cNvSpPr>
              <p:nvPr/>
            </p:nvSpPr>
            <p:spPr bwMode="auto">
              <a:xfrm>
                <a:off x="2614240" y="1393829"/>
                <a:ext cx="3120" cy="70"/>
              </a:xfrm>
              <a:custGeom>
                <a:avLst/>
                <a:gdLst>
                  <a:gd name="T0" fmla="*/ 7281 w 16384"/>
                  <a:gd name="T1" fmla="*/ 10082 h 16384"/>
                  <a:gd name="T2" fmla="*/ 5461 w 16384"/>
                  <a:gd name="T3" fmla="*/ 10082 h 16384"/>
                  <a:gd name="T4" fmla="*/ 3640 w 16384"/>
                  <a:gd name="T5" fmla="*/ 10082 h 16384"/>
                  <a:gd name="T6" fmla="*/ 1820 w 16384"/>
                  <a:gd name="T7" fmla="*/ 8822 h 16384"/>
                  <a:gd name="T8" fmla="*/ 0 w 16384"/>
                  <a:gd name="T9" fmla="*/ 8822 h 16384"/>
                  <a:gd name="T10" fmla="*/ 0 w 16384"/>
                  <a:gd name="T11" fmla="*/ 7562 h 16384"/>
                  <a:gd name="T12" fmla="*/ 0 w 16384"/>
                  <a:gd name="T13" fmla="*/ 6302 h 16384"/>
                  <a:gd name="T14" fmla="*/ 1820 w 16384"/>
                  <a:gd name="T15" fmla="*/ 6302 h 16384"/>
                  <a:gd name="T16" fmla="*/ 3640 w 16384"/>
                  <a:gd name="T17" fmla="*/ 6302 h 16384"/>
                  <a:gd name="T18" fmla="*/ 3640 w 16384"/>
                  <a:gd name="T19" fmla="*/ 7562 h 16384"/>
                  <a:gd name="T20" fmla="*/ 5461 w 16384"/>
                  <a:gd name="T21" fmla="*/ 7562 h 16384"/>
                  <a:gd name="T22" fmla="*/ 5461 w 16384"/>
                  <a:gd name="T23" fmla="*/ 8822 h 16384"/>
                  <a:gd name="T24" fmla="*/ 7281 w 16384"/>
                  <a:gd name="T25" fmla="*/ 8822 h 16384"/>
                  <a:gd name="T26" fmla="*/ 7281 w 16384"/>
                  <a:gd name="T27" fmla="*/ 10082 h 16384"/>
                  <a:gd name="T28" fmla="*/ 7281 w 16384"/>
                  <a:gd name="T29" fmla="*/ 8822 h 16384"/>
                  <a:gd name="T30" fmla="*/ 9101 w 16384"/>
                  <a:gd name="T31" fmla="*/ 8822 h 16384"/>
                  <a:gd name="T32" fmla="*/ 9101 w 16384"/>
                  <a:gd name="T33" fmla="*/ 7562 h 16384"/>
                  <a:gd name="T34" fmla="*/ 10923 w 16384"/>
                  <a:gd name="T35" fmla="*/ 6302 h 16384"/>
                  <a:gd name="T36" fmla="*/ 10923 w 16384"/>
                  <a:gd name="T37" fmla="*/ 5041 h 16384"/>
                  <a:gd name="T38" fmla="*/ 10923 w 16384"/>
                  <a:gd name="T39" fmla="*/ 3781 h 16384"/>
                  <a:gd name="T40" fmla="*/ 10923 w 16384"/>
                  <a:gd name="T41" fmla="*/ 2521 h 16384"/>
                  <a:gd name="T42" fmla="*/ 10923 w 16384"/>
                  <a:gd name="T43" fmla="*/ 1260 h 16384"/>
                  <a:gd name="T44" fmla="*/ 10923 w 16384"/>
                  <a:gd name="T45" fmla="*/ 0 h 16384"/>
                  <a:gd name="T46" fmla="*/ 12743 w 16384"/>
                  <a:gd name="T47" fmla="*/ 0 h 16384"/>
                  <a:gd name="T48" fmla="*/ 14563 w 16384"/>
                  <a:gd name="T49" fmla="*/ 1260 h 16384"/>
                  <a:gd name="T50" fmla="*/ 14563 w 16384"/>
                  <a:gd name="T51" fmla="*/ 2521 h 16384"/>
                  <a:gd name="T52" fmla="*/ 16384 w 16384"/>
                  <a:gd name="T53" fmla="*/ 2521 h 16384"/>
                  <a:gd name="T54" fmla="*/ 16384 w 16384"/>
                  <a:gd name="T55" fmla="*/ 3781 h 16384"/>
                  <a:gd name="T56" fmla="*/ 16384 w 16384"/>
                  <a:gd name="T57" fmla="*/ 5041 h 16384"/>
                  <a:gd name="T58" fmla="*/ 16384 w 16384"/>
                  <a:gd name="T59" fmla="*/ 6302 h 16384"/>
                  <a:gd name="T60" fmla="*/ 16384 w 16384"/>
                  <a:gd name="T61" fmla="*/ 7562 h 16384"/>
                  <a:gd name="T62" fmla="*/ 16384 w 16384"/>
                  <a:gd name="T63" fmla="*/ 8822 h 16384"/>
                  <a:gd name="T64" fmla="*/ 16384 w 16384"/>
                  <a:gd name="T65" fmla="*/ 10082 h 16384"/>
                  <a:gd name="T66" fmla="*/ 16384 w 16384"/>
                  <a:gd name="T67" fmla="*/ 11343 h 16384"/>
                  <a:gd name="T68" fmla="*/ 16384 w 16384"/>
                  <a:gd name="T69" fmla="*/ 12603 h 16384"/>
                  <a:gd name="T70" fmla="*/ 16384 w 16384"/>
                  <a:gd name="T71" fmla="*/ 13863 h 16384"/>
                  <a:gd name="T72" fmla="*/ 16384 w 16384"/>
                  <a:gd name="T73" fmla="*/ 15124 h 16384"/>
                  <a:gd name="T74" fmla="*/ 14563 w 16384"/>
                  <a:gd name="T75" fmla="*/ 16384 h 16384"/>
                  <a:gd name="T76" fmla="*/ 12743 w 16384"/>
                  <a:gd name="T77" fmla="*/ 16384 h 16384"/>
                  <a:gd name="T78" fmla="*/ 10923 w 16384"/>
                  <a:gd name="T79" fmla="*/ 15124 h 16384"/>
                  <a:gd name="T80" fmla="*/ 9101 w 16384"/>
                  <a:gd name="T81" fmla="*/ 13863 h 16384"/>
                  <a:gd name="T82" fmla="*/ 9101 w 16384"/>
                  <a:gd name="T83" fmla="*/ 12603 h 16384"/>
                  <a:gd name="T84" fmla="*/ 7281 w 16384"/>
                  <a:gd name="T85" fmla="*/ 12603 h 16384"/>
                  <a:gd name="T86" fmla="*/ 7281 w 16384"/>
                  <a:gd name="T87" fmla="*/ 11343 h 16384"/>
                  <a:gd name="T88" fmla="*/ 7281 w 16384"/>
                  <a:gd name="T89" fmla="*/ 10082 h 1638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6384"/>
                  <a:gd name="T136" fmla="*/ 0 h 16384"/>
                  <a:gd name="T137" fmla="*/ 16384 w 16384"/>
                  <a:gd name="T138" fmla="*/ 16384 h 16384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6384" h="16384">
                    <a:moveTo>
                      <a:pt x="7281" y="10082"/>
                    </a:moveTo>
                    <a:lnTo>
                      <a:pt x="5461" y="10082"/>
                    </a:lnTo>
                    <a:lnTo>
                      <a:pt x="3640" y="10082"/>
                    </a:lnTo>
                    <a:lnTo>
                      <a:pt x="1820" y="8822"/>
                    </a:lnTo>
                    <a:lnTo>
                      <a:pt x="0" y="8822"/>
                    </a:lnTo>
                    <a:lnTo>
                      <a:pt x="0" y="7562"/>
                    </a:lnTo>
                    <a:lnTo>
                      <a:pt x="0" y="6302"/>
                    </a:lnTo>
                    <a:lnTo>
                      <a:pt x="1820" y="6302"/>
                    </a:lnTo>
                    <a:lnTo>
                      <a:pt x="3640" y="6302"/>
                    </a:lnTo>
                    <a:lnTo>
                      <a:pt x="3640" y="7562"/>
                    </a:lnTo>
                    <a:lnTo>
                      <a:pt x="5461" y="7562"/>
                    </a:lnTo>
                    <a:lnTo>
                      <a:pt x="5461" y="8822"/>
                    </a:lnTo>
                    <a:lnTo>
                      <a:pt x="7281" y="8822"/>
                    </a:lnTo>
                    <a:lnTo>
                      <a:pt x="7281" y="10082"/>
                    </a:lnTo>
                    <a:lnTo>
                      <a:pt x="7281" y="8822"/>
                    </a:lnTo>
                    <a:lnTo>
                      <a:pt x="9101" y="8822"/>
                    </a:lnTo>
                    <a:lnTo>
                      <a:pt x="9101" y="7562"/>
                    </a:lnTo>
                    <a:lnTo>
                      <a:pt x="10923" y="6302"/>
                    </a:lnTo>
                    <a:lnTo>
                      <a:pt x="10923" y="5041"/>
                    </a:lnTo>
                    <a:lnTo>
                      <a:pt x="10923" y="3781"/>
                    </a:lnTo>
                    <a:lnTo>
                      <a:pt x="10923" y="2521"/>
                    </a:lnTo>
                    <a:lnTo>
                      <a:pt x="10923" y="1260"/>
                    </a:lnTo>
                    <a:lnTo>
                      <a:pt x="10923" y="0"/>
                    </a:lnTo>
                    <a:lnTo>
                      <a:pt x="12743" y="0"/>
                    </a:lnTo>
                    <a:lnTo>
                      <a:pt x="14563" y="1260"/>
                    </a:lnTo>
                    <a:lnTo>
                      <a:pt x="14563" y="2521"/>
                    </a:lnTo>
                    <a:lnTo>
                      <a:pt x="16384" y="2521"/>
                    </a:lnTo>
                    <a:lnTo>
                      <a:pt x="16384" y="3781"/>
                    </a:lnTo>
                    <a:lnTo>
                      <a:pt x="16384" y="5041"/>
                    </a:lnTo>
                    <a:lnTo>
                      <a:pt x="16384" y="6302"/>
                    </a:lnTo>
                    <a:lnTo>
                      <a:pt x="16384" y="7562"/>
                    </a:lnTo>
                    <a:lnTo>
                      <a:pt x="16384" y="8822"/>
                    </a:lnTo>
                    <a:lnTo>
                      <a:pt x="16384" y="10082"/>
                    </a:lnTo>
                    <a:lnTo>
                      <a:pt x="16384" y="11343"/>
                    </a:lnTo>
                    <a:lnTo>
                      <a:pt x="16384" y="12603"/>
                    </a:lnTo>
                    <a:lnTo>
                      <a:pt x="16384" y="13863"/>
                    </a:lnTo>
                    <a:lnTo>
                      <a:pt x="16384" y="15124"/>
                    </a:lnTo>
                    <a:lnTo>
                      <a:pt x="14563" y="16384"/>
                    </a:lnTo>
                    <a:lnTo>
                      <a:pt x="12743" y="16384"/>
                    </a:lnTo>
                    <a:lnTo>
                      <a:pt x="10923" y="15124"/>
                    </a:lnTo>
                    <a:lnTo>
                      <a:pt x="9101" y="13863"/>
                    </a:lnTo>
                    <a:lnTo>
                      <a:pt x="9101" y="12603"/>
                    </a:lnTo>
                    <a:lnTo>
                      <a:pt x="7281" y="12603"/>
                    </a:lnTo>
                    <a:lnTo>
                      <a:pt x="7281" y="11343"/>
                    </a:lnTo>
                    <a:lnTo>
                      <a:pt x="7281" y="1008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Arial Narrow" panose="020B0606020202030204" pitchFamily="34" charset="0"/>
                </a:endParaRPr>
              </a:p>
            </p:txBody>
          </p:sp>
        </p:grpSp>
        <p:sp>
          <p:nvSpPr>
            <p:cNvPr id="27" name="Mauritius"/>
            <p:cNvSpPr>
              <a:spLocks/>
            </p:cNvSpPr>
            <p:nvPr/>
          </p:nvSpPr>
          <p:spPr bwMode="auto">
            <a:xfrm>
              <a:off x="2800843" y="1936683"/>
              <a:ext cx="85232" cy="48905"/>
            </a:xfrm>
            <a:custGeom>
              <a:avLst/>
              <a:gdLst>
                <a:gd name="T0" fmla="*/ 10426 w 16384"/>
                <a:gd name="T1" fmla="*/ 0 h 16384"/>
                <a:gd name="T2" fmla="*/ 10426 w 16384"/>
                <a:gd name="T3" fmla="*/ 0 h 16384"/>
                <a:gd name="T4" fmla="*/ 8937 w 16384"/>
                <a:gd name="T5" fmla="*/ 0 h 16384"/>
                <a:gd name="T6" fmla="*/ 8937 w 16384"/>
                <a:gd name="T7" fmla="*/ 1820 h 16384"/>
                <a:gd name="T8" fmla="*/ 7447 w 16384"/>
                <a:gd name="T9" fmla="*/ 1820 h 16384"/>
                <a:gd name="T10" fmla="*/ 5958 w 16384"/>
                <a:gd name="T11" fmla="*/ 1820 h 16384"/>
                <a:gd name="T12" fmla="*/ 4469 w 16384"/>
                <a:gd name="T13" fmla="*/ 3641 h 16384"/>
                <a:gd name="T14" fmla="*/ 2979 w 16384"/>
                <a:gd name="T15" fmla="*/ 5461 h 16384"/>
                <a:gd name="T16" fmla="*/ 1489 w 16384"/>
                <a:gd name="T17" fmla="*/ 7282 h 16384"/>
                <a:gd name="T18" fmla="*/ 1489 w 16384"/>
                <a:gd name="T19" fmla="*/ 9102 h 16384"/>
                <a:gd name="T20" fmla="*/ 0 w 16384"/>
                <a:gd name="T21" fmla="*/ 9102 h 16384"/>
                <a:gd name="T22" fmla="*/ 0 w 16384"/>
                <a:gd name="T23" fmla="*/ 10923 h 16384"/>
                <a:gd name="T24" fmla="*/ 1489 w 16384"/>
                <a:gd name="T25" fmla="*/ 12743 h 16384"/>
                <a:gd name="T26" fmla="*/ 1489 w 16384"/>
                <a:gd name="T27" fmla="*/ 14564 h 16384"/>
                <a:gd name="T28" fmla="*/ 2979 w 16384"/>
                <a:gd name="T29" fmla="*/ 14564 h 16384"/>
                <a:gd name="T30" fmla="*/ 2979 w 16384"/>
                <a:gd name="T31" fmla="*/ 16384 h 16384"/>
                <a:gd name="T32" fmla="*/ 4469 w 16384"/>
                <a:gd name="T33" fmla="*/ 16384 h 16384"/>
                <a:gd name="T34" fmla="*/ 5958 w 16384"/>
                <a:gd name="T35" fmla="*/ 16384 h 16384"/>
                <a:gd name="T36" fmla="*/ 7447 w 16384"/>
                <a:gd name="T37" fmla="*/ 16384 h 16384"/>
                <a:gd name="T38" fmla="*/ 8937 w 16384"/>
                <a:gd name="T39" fmla="*/ 16384 h 16384"/>
                <a:gd name="T40" fmla="*/ 10426 w 16384"/>
                <a:gd name="T41" fmla="*/ 16384 h 16384"/>
                <a:gd name="T42" fmla="*/ 11915 w 16384"/>
                <a:gd name="T43" fmla="*/ 14564 h 16384"/>
                <a:gd name="T44" fmla="*/ 13406 w 16384"/>
                <a:gd name="T45" fmla="*/ 14564 h 16384"/>
                <a:gd name="T46" fmla="*/ 13406 w 16384"/>
                <a:gd name="T47" fmla="*/ 12743 h 16384"/>
                <a:gd name="T48" fmla="*/ 13406 w 16384"/>
                <a:gd name="T49" fmla="*/ 10923 h 16384"/>
                <a:gd name="T50" fmla="*/ 14895 w 16384"/>
                <a:gd name="T51" fmla="*/ 10923 h 16384"/>
                <a:gd name="T52" fmla="*/ 14895 w 16384"/>
                <a:gd name="T53" fmla="*/ 9102 h 16384"/>
                <a:gd name="T54" fmla="*/ 14895 w 16384"/>
                <a:gd name="T55" fmla="*/ 7282 h 16384"/>
                <a:gd name="T56" fmla="*/ 16384 w 16384"/>
                <a:gd name="T57" fmla="*/ 7282 h 16384"/>
                <a:gd name="T58" fmla="*/ 16384 w 16384"/>
                <a:gd name="T59" fmla="*/ 5461 h 16384"/>
                <a:gd name="T60" fmla="*/ 16384 w 16384"/>
                <a:gd name="T61" fmla="*/ 3641 h 16384"/>
                <a:gd name="T62" fmla="*/ 16384 w 16384"/>
                <a:gd name="T63" fmla="*/ 1820 h 16384"/>
                <a:gd name="T64" fmla="*/ 14895 w 16384"/>
                <a:gd name="T65" fmla="*/ 1820 h 16384"/>
                <a:gd name="T66" fmla="*/ 13406 w 16384"/>
                <a:gd name="T67" fmla="*/ 0 h 16384"/>
                <a:gd name="T68" fmla="*/ 11915 w 16384"/>
                <a:gd name="T69" fmla="*/ 0 h 16384"/>
                <a:gd name="T70" fmla="*/ 10426 w 16384"/>
                <a:gd name="T71" fmla="*/ 0 h 1638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6384"/>
                <a:gd name="T109" fmla="*/ 0 h 16384"/>
                <a:gd name="T110" fmla="*/ 16384 w 16384"/>
                <a:gd name="T111" fmla="*/ 16384 h 1638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6384" h="16384">
                  <a:moveTo>
                    <a:pt x="10426" y="0"/>
                  </a:moveTo>
                  <a:lnTo>
                    <a:pt x="10426" y="0"/>
                  </a:lnTo>
                  <a:lnTo>
                    <a:pt x="8937" y="0"/>
                  </a:lnTo>
                  <a:lnTo>
                    <a:pt x="8937" y="1820"/>
                  </a:lnTo>
                  <a:lnTo>
                    <a:pt x="7447" y="1820"/>
                  </a:lnTo>
                  <a:lnTo>
                    <a:pt x="5958" y="1820"/>
                  </a:lnTo>
                  <a:lnTo>
                    <a:pt x="4469" y="3641"/>
                  </a:lnTo>
                  <a:lnTo>
                    <a:pt x="2979" y="5461"/>
                  </a:lnTo>
                  <a:lnTo>
                    <a:pt x="1489" y="7282"/>
                  </a:lnTo>
                  <a:lnTo>
                    <a:pt x="1489" y="9102"/>
                  </a:lnTo>
                  <a:lnTo>
                    <a:pt x="0" y="9102"/>
                  </a:lnTo>
                  <a:lnTo>
                    <a:pt x="0" y="10923"/>
                  </a:lnTo>
                  <a:lnTo>
                    <a:pt x="1489" y="12743"/>
                  </a:lnTo>
                  <a:lnTo>
                    <a:pt x="1489" y="14564"/>
                  </a:lnTo>
                  <a:lnTo>
                    <a:pt x="2979" y="14564"/>
                  </a:lnTo>
                  <a:lnTo>
                    <a:pt x="2979" y="16384"/>
                  </a:lnTo>
                  <a:lnTo>
                    <a:pt x="4469" y="16384"/>
                  </a:lnTo>
                  <a:lnTo>
                    <a:pt x="5958" y="16384"/>
                  </a:lnTo>
                  <a:lnTo>
                    <a:pt x="7447" y="16384"/>
                  </a:lnTo>
                  <a:lnTo>
                    <a:pt x="8937" y="16384"/>
                  </a:lnTo>
                  <a:lnTo>
                    <a:pt x="10426" y="16384"/>
                  </a:lnTo>
                  <a:lnTo>
                    <a:pt x="11915" y="14564"/>
                  </a:lnTo>
                  <a:lnTo>
                    <a:pt x="13406" y="14564"/>
                  </a:lnTo>
                  <a:lnTo>
                    <a:pt x="13406" y="12743"/>
                  </a:lnTo>
                  <a:lnTo>
                    <a:pt x="13406" y="10923"/>
                  </a:lnTo>
                  <a:lnTo>
                    <a:pt x="14895" y="10923"/>
                  </a:lnTo>
                  <a:lnTo>
                    <a:pt x="14895" y="9102"/>
                  </a:lnTo>
                  <a:lnTo>
                    <a:pt x="14895" y="7282"/>
                  </a:lnTo>
                  <a:lnTo>
                    <a:pt x="16384" y="7282"/>
                  </a:lnTo>
                  <a:lnTo>
                    <a:pt x="16384" y="5461"/>
                  </a:lnTo>
                  <a:lnTo>
                    <a:pt x="16384" y="3641"/>
                  </a:lnTo>
                  <a:lnTo>
                    <a:pt x="16384" y="1820"/>
                  </a:lnTo>
                  <a:lnTo>
                    <a:pt x="14895" y="1820"/>
                  </a:lnTo>
                  <a:lnTo>
                    <a:pt x="13406" y="0"/>
                  </a:lnTo>
                  <a:lnTo>
                    <a:pt x="11915" y="0"/>
                  </a:lnTo>
                  <a:lnTo>
                    <a:pt x="10426" y="0"/>
                  </a:lnTo>
                  <a:close/>
                </a:path>
              </a:pathLst>
            </a:custGeom>
            <a:solidFill>
              <a:srgbClr val="3366FF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400">
                <a:latin typeface="Arial Narrow" panose="020B0606020202030204" pitchFamily="34" charset="0"/>
              </a:endParaRPr>
            </a:p>
          </p:txBody>
        </p:sp>
        <p:grpSp>
          <p:nvGrpSpPr>
            <p:cNvPr id="11" name="Legend_S"/>
            <p:cNvGrpSpPr/>
            <p:nvPr/>
          </p:nvGrpSpPr>
          <p:grpSpPr>
            <a:xfrm>
              <a:off x="266700" y="1824304"/>
              <a:ext cx="1291747" cy="822712"/>
              <a:chOff x="266700" y="1824306"/>
              <a:chExt cx="6848859" cy="3444323"/>
            </a:xfrm>
            <a:noFill/>
          </p:grpSpPr>
          <p:sp>
            <p:nvSpPr>
              <p:cNvPr id="29" name="Rectangle 28"/>
              <p:cNvSpPr/>
              <p:nvPr/>
            </p:nvSpPr>
            <p:spPr>
              <a:xfrm>
                <a:off x="266700" y="2666252"/>
                <a:ext cx="713423" cy="420973"/>
              </a:xfrm>
              <a:prstGeom prst="rect">
                <a:avLst/>
              </a:prstGeom>
              <a:solidFill>
                <a:srgbClr val="3366FF"/>
              </a:solidFill>
              <a:ln w="95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400">
                  <a:latin typeface="Arial Narrow" panose="020B0606020202030204" pitchFamily="34" charset="0"/>
                </a:endParaRPr>
              </a:p>
            </p:txBody>
          </p:sp>
          <p:sp>
            <p:nvSpPr>
              <p:cNvPr id="30" name="TextBox 21"/>
              <p:cNvSpPr txBox="1"/>
              <p:nvPr/>
            </p:nvSpPr>
            <p:spPr>
              <a:xfrm>
                <a:off x="1360615" y="2474900"/>
                <a:ext cx="4137852" cy="841946"/>
              </a:xfrm>
              <a:prstGeom prst="rect">
                <a:avLst/>
              </a:prstGeom>
              <a:grpFill/>
              <a:ln w="9525" cmpd="sng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vert="horz" wrap="square" rtlCol="0" anchor="t">
                <a:noAutofit/>
              </a:bodyPr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US" sz="1400" b="0" i="0" u="none" strike="noStrike" baseline="0" dirty="0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1% to 2%</a:t>
                </a:r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314262" y="3355116"/>
                <a:ext cx="713423" cy="382703"/>
              </a:xfrm>
              <a:prstGeom prst="rect">
                <a:avLst/>
              </a:prstGeom>
              <a:solidFill>
                <a:srgbClr val="92D050"/>
              </a:solidFill>
              <a:ln w="95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400">
                  <a:latin typeface="Arial Narrow" panose="020B0606020202030204" pitchFamily="34" charset="0"/>
                </a:endParaRPr>
              </a:p>
            </p:txBody>
          </p:sp>
          <p:sp>
            <p:nvSpPr>
              <p:cNvPr id="32" name="TextBox 23"/>
              <p:cNvSpPr txBox="1"/>
              <p:nvPr/>
            </p:nvSpPr>
            <p:spPr>
              <a:xfrm>
                <a:off x="1360615" y="3240305"/>
                <a:ext cx="4518344" cy="803675"/>
              </a:xfrm>
              <a:prstGeom prst="rect">
                <a:avLst/>
              </a:prstGeom>
              <a:grpFill/>
              <a:ln w="9525" cmpd="sng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vert="horz" wrap="square" rtlCol="0" anchor="t">
                <a:noAutofit/>
              </a:bodyPr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US" sz="1400" b="0" i="0" u="none" strike="noStrike" baseline="0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2% to 5%</a:t>
                </a: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314262" y="3967440"/>
                <a:ext cx="713423" cy="382703"/>
              </a:xfrm>
              <a:prstGeom prst="rect">
                <a:avLst/>
              </a:prstGeom>
              <a:solidFill>
                <a:srgbClr val="CC99FF"/>
              </a:solidFill>
              <a:ln w="95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400">
                  <a:latin typeface="Arial Narrow" panose="020B0606020202030204" pitchFamily="34" charset="0"/>
                </a:endParaRPr>
              </a:p>
            </p:txBody>
          </p:sp>
          <p:sp>
            <p:nvSpPr>
              <p:cNvPr id="34" name="TextBox 25"/>
              <p:cNvSpPr txBox="1"/>
              <p:nvPr/>
            </p:nvSpPr>
            <p:spPr>
              <a:xfrm>
                <a:off x="1360615" y="3814359"/>
                <a:ext cx="4613468" cy="765405"/>
              </a:xfrm>
              <a:prstGeom prst="rect">
                <a:avLst/>
              </a:prstGeom>
              <a:grpFill/>
              <a:ln w="9525" cmpd="sng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vert="horz" wrap="square" rtlCol="0" anchor="t">
                <a:noAutofit/>
              </a:bodyPr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US" sz="1400" b="0" i="0" u="none" strike="noStrike" baseline="0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5% to 20%</a:t>
                </a:r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314262" y="4541494"/>
                <a:ext cx="760984" cy="382703"/>
              </a:xfrm>
              <a:prstGeom prst="rect">
                <a:avLst/>
              </a:prstGeom>
              <a:solidFill>
                <a:srgbClr val="FF0000"/>
              </a:solidFill>
              <a:ln w="95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400">
                  <a:latin typeface="Arial Narrow" panose="020B0606020202030204" pitchFamily="34" charset="0"/>
                </a:endParaRPr>
              </a:p>
            </p:txBody>
          </p:sp>
          <p:sp>
            <p:nvSpPr>
              <p:cNvPr id="36" name="TextBox 27"/>
              <p:cNvSpPr txBox="1"/>
              <p:nvPr/>
            </p:nvSpPr>
            <p:spPr>
              <a:xfrm>
                <a:off x="1313053" y="4388413"/>
                <a:ext cx="5802506" cy="880216"/>
              </a:xfrm>
              <a:prstGeom prst="rect">
                <a:avLst/>
              </a:prstGeom>
              <a:grpFill/>
              <a:ln w="9525" cmpd="sng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vert="horz" wrap="square" rtlCol="0" anchor="t">
                <a:noAutofit/>
              </a:bodyPr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US" sz="1400" b="0" i="0" u="none" strike="noStrike" baseline="0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Greater than 20%</a:t>
                </a:r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266700" y="2130468"/>
                <a:ext cx="760984" cy="344432"/>
              </a:xfrm>
              <a:prstGeom prst="rect">
                <a:avLst/>
              </a:prstGeom>
              <a:grpFill/>
              <a:ln w="95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400">
                  <a:latin typeface="Arial Narrow" panose="020B0606020202030204" pitchFamily="34" charset="0"/>
                </a:endParaRPr>
              </a:p>
            </p:txBody>
          </p:sp>
          <p:sp>
            <p:nvSpPr>
              <p:cNvPr id="38" name="TextBox 29"/>
              <p:cNvSpPr txBox="1"/>
              <p:nvPr/>
            </p:nvSpPr>
            <p:spPr>
              <a:xfrm>
                <a:off x="1217930" y="1824306"/>
                <a:ext cx="4328098" cy="880216"/>
              </a:xfrm>
              <a:prstGeom prst="rect">
                <a:avLst/>
              </a:prstGeom>
              <a:grpFill/>
              <a:ln w="9525" cmpd="sng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vert="horz" wrap="square" rtlCol="0" anchor="t">
                <a:noAutofit/>
              </a:bodyPr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US" sz="1400" b="0" i="0" u="none" strike="noStrike" baseline="0" dirty="0">
                    <a:solidFill>
                      <a:srgbClr val="000000"/>
                    </a:solidFill>
                    <a:latin typeface="Arial Narrow" panose="020B0606020202030204" pitchFamily="34" charset="0"/>
                  </a:rPr>
                  <a:t>Less than 1%</a:t>
                </a:r>
              </a:p>
            </p:txBody>
          </p:sp>
        </p:grpSp>
      </p:grpSp>
      <p:sp>
        <p:nvSpPr>
          <p:cNvPr id="45" name="TextBox 3"/>
          <p:cNvSpPr txBox="1"/>
          <p:nvPr/>
        </p:nvSpPr>
        <p:spPr>
          <a:xfrm>
            <a:off x="914401" y="6357784"/>
            <a:ext cx="2966558" cy="333746"/>
          </a:xfrm>
          <a:prstGeom prst="rect">
            <a:avLst/>
          </a:prstGeom>
          <a:solidFill>
            <a:sysClr val="window" lastClr="FFFFFF"/>
          </a:solidFill>
          <a:ln w="9525" cmpd="sng">
            <a:noFill/>
          </a:ln>
          <a:effectLst/>
        </p:spPr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Source: 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IMF, Direction of Trade Statistics.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447800" y="4648200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 Narrow" pitchFamily="34" charset="0"/>
              </a:rPr>
              <a:t>Namibia</a:t>
            </a:r>
            <a:endParaRPr lang="en-US" sz="1400" dirty="0">
              <a:latin typeface="Arial Narrow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981200" y="4953000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 Narrow" pitchFamily="34" charset="0"/>
              </a:rPr>
              <a:t>Botswana</a:t>
            </a:r>
            <a:endParaRPr lang="en-US" sz="1400" dirty="0">
              <a:latin typeface="Arial Narrow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981200" y="54864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 Narrow" pitchFamily="34" charset="0"/>
              </a:rPr>
              <a:t>South Africa</a:t>
            </a:r>
            <a:endParaRPr lang="en-US" sz="1400" dirty="0">
              <a:latin typeface="Arial Narrow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524000" y="4038600"/>
            <a:ext cx="68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 Narrow" pitchFamily="34" charset="0"/>
              </a:rPr>
              <a:t>Angola</a:t>
            </a:r>
            <a:endParaRPr lang="en-US" sz="1400" dirty="0">
              <a:latin typeface="Arial Narrow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362200" y="4572000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 Narrow" pitchFamily="34" charset="0"/>
              </a:rPr>
              <a:t>Zimbabwe</a:t>
            </a:r>
            <a:endParaRPr lang="en-US" sz="1400" dirty="0">
              <a:latin typeface="Arial Narrow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209800" y="4191000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 Narrow" pitchFamily="34" charset="0"/>
              </a:rPr>
              <a:t>Zambia</a:t>
            </a:r>
            <a:endParaRPr lang="en-US" sz="1400" dirty="0">
              <a:latin typeface="Arial Narrow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819400" y="3276600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 Narrow" pitchFamily="34" charset="0"/>
              </a:rPr>
              <a:t>Tanzania</a:t>
            </a:r>
            <a:endParaRPr lang="en-US" sz="1400" dirty="0">
              <a:latin typeface="Arial Narrow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895600" y="4343400"/>
            <a:ext cx="106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 Narrow" pitchFamily="34" charset="0"/>
              </a:rPr>
              <a:t>Mozambique</a:t>
            </a:r>
            <a:endParaRPr lang="en-US" sz="1400" dirty="0">
              <a:latin typeface="Arial Narrow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733800" y="3505200"/>
            <a:ext cx="68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 Narrow" pitchFamily="34" charset="0"/>
              </a:rPr>
              <a:t>Malawi</a:t>
            </a:r>
            <a:endParaRPr lang="en-US" sz="1400" dirty="0">
              <a:latin typeface="Arial Narrow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657600" y="4953000"/>
            <a:ext cx="83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 Narrow" pitchFamily="34" charset="0"/>
              </a:rPr>
              <a:t>Mauritius</a:t>
            </a:r>
            <a:endParaRPr lang="en-US" sz="1400" dirty="0">
              <a:latin typeface="Arial Narrow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667000" y="5638800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 Narrow" pitchFamily="34" charset="0"/>
              </a:rPr>
              <a:t>Lesotho</a:t>
            </a:r>
            <a:endParaRPr lang="en-US" sz="1400" dirty="0">
              <a:latin typeface="Arial Narrow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276600" y="5486400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 Narrow" pitchFamily="34" charset="0"/>
              </a:rPr>
              <a:t>Swaziland</a:t>
            </a:r>
            <a:endParaRPr lang="en-US" sz="1400" dirty="0">
              <a:latin typeface="Arial Narrow" pitchFamily="34" charset="0"/>
            </a:endParaRPr>
          </a:p>
        </p:txBody>
      </p:sp>
      <p:cxnSp>
        <p:nvCxnSpPr>
          <p:cNvPr id="59" name="Straight Connector 58"/>
          <p:cNvCxnSpPr>
            <a:endCxn id="19" idx="21"/>
          </p:cNvCxnSpPr>
          <p:nvPr/>
        </p:nvCxnSpPr>
        <p:spPr>
          <a:xfrm flipH="1">
            <a:off x="3235627" y="3733800"/>
            <a:ext cx="574373" cy="40954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3657600" y="3810000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 Narrow" pitchFamily="34" charset="0"/>
              </a:rPr>
              <a:t>Comoros</a:t>
            </a:r>
            <a:endParaRPr lang="en-US" sz="1400" dirty="0">
              <a:latin typeface="Arial Narrow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3429000" y="4648200"/>
            <a:ext cx="106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 Narrow" pitchFamily="34" charset="0"/>
              </a:rPr>
              <a:t>Madagascar</a:t>
            </a:r>
            <a:endParaRPr lang="en-US" sz="1400" dirty="0">
              <a:latin typeface="Arial Narrow" pitchFamily="34" charset="0"/>
            </a:endParaRPr>
          </a:p>
        </p:txBody>
      </p:sp>
      <p:cxnSp>
        <p:nvCxnSpPr>
          <p:cNvPr id="64" name="Straight Connector 63"/>
          <p:cNvCxnSpPr/>
          <p:nvPr/>
        </p:nvCxnSpPr>
        <p:spPr>
          <a:xfrm>
            <a:off x="3048000" y="5410200"/>
            <a:ext cx="304800" cy="2300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0" name="Chart 59"/>
          <p:cNvGraphicFramePr>
            <a:graphicFrameLocks/>
          </p:cNvGraphicFramePr>
          <p:nvPr/>
        </p:nvGraphicFramePr>
        <p:xfrm>
          <a:off x="4573588" y="2667000"/>
          <a:ext cx="4570412" cy="35348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3" name="Slide Number Placeholder 6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9612C-BE4A-4524-829C-F963BBEC27A7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385" y="106680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Three specific megatrends to impact on SMICs</a:t>
            </a:r>
            <a:endParaRPr lang="en-US" sz="2800" b="1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743200" y="2362200"/>
            <a:ext cx="4114800" cy="2147169"/>
          </a:xfrm>
        </p:spPr>
        <p:txBody>
          <a:bodyPr/>
          <a:lstStyle/>
          <a:p>
            <a:r>
              <a:rPr lang="en-US" sz="2800" dirty="0" smtClean="0">
                <a:solidFill>
                  <a:srgbClr val="002060"/>
                </a:solidFill>
              </a:rPr>
              <a:t>Climate change</a:t>
            </a:r>
          </a:p>
          <a:p>
            <a:r>
              <a:rPr lang="en-US" sz="2800" dirty="0" smtClean="0">
                <a:solidFill>
                  <a:srgbClr val="002060"/>
                </a:solidFill>
              </a:rPr>
              <a:t>Technology</a:t>
            </a:r>
          </a:p>
          <a:p>
            <a:r>
              <a:rPr lang="en-US" sz="2800" dirty="0" smtClean="0">
                <a:solidFill>
                  <a:srgbClr val="002060"/>
                </a:solidFill>
              </a:rPr>
              <a:t>Demographics</a:t>
            </a:r>
          </a:p>
          <a:p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EFDE5-0E3A-4FFA-97B0-13DACCFEBE45}" type="slidenum">
              <a:rPr lang="en-US" smtClean="0"/>
              <a:pPr/>
              <a:t>14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Megatrend (1): Climate change emphasizes the need to enhance resilience, particularly for island states</a:t>
            </a:r>
            <a:endParaRPr lang="en-US" sz="2800" b="1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EFDE5-0E3A-4FFA-97B0-13DACCFEBE45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5943600"/>
            <a:ext cx="77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Source: Christenson et al. (2014), Climate-Related Hazards: A Method for Global Assessment of Urban and Rural Population Exposure to Cyclones, Droughts, and Floods, </a:t>
            </a:r>
            <a:r>
              <a:rPr lang="en-US" sz="1200" i="1" dirty="0" smtClean="0"/>
              <a:t>Int. J. Environ. Res. Public Health</a:t>
            </a:r>
            <a:r>
              <a:rPr lang="en-US" sz="1200" dirty="0" smtClean="0"/>
              <a:t> 2014, </a:t>
            </a:r>
            <a:r>
              <a:rPr lang="en-US" sz="1200" i="1" dirty="0" smtClean="0"/>
              <a:t>11</a:t>
            </a:r>
            <a:r>
              <a:rPr lang="en-US" sz="1200" dirty="0" smtClean="0"/>
              <a:t>(2)</a:t>
            </a:r>
            <a:endParaRPr lang="en-US" sz="1200" dirty="0"/>
          </a:p>
        </p:txBody>
      </p:sp>
      <p:pic>
        <p:nvPicPr>
          <p:cNvPr id="10" name="Content Placeholder 9" descr="multihazard exposure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838201" y="1261766"/>
            <a:ext cx="7538758" cy="4601295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Megatrend (1): Climate: Poor most vulnerable</a:t>
            </a:r>
            <a:endParaRPr lang="en-US" sz="2800" b="1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EFDE5-0E3A-4FFA-97B0-13DACCFEBE45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8" name="Content Placeholder 7" descr="food vulnerability index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066800" y="1071896"/>
            <a:ext cx="6596163" cy="5252704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Megatrend (2): Technology will change conventional business practices</a:t>
            </a:r>
            <a:endParaRPr lang="en-US" sz="2800" b="1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6" name="Content Placeholder 5" descr="1436075672848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905000" y="1273612"/>
            <a:ext cx="4997645" cy="4852552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EFDE5-0E3A-4FFA-97B0-13DACCFEBE45}" type="slidenum">
              <a:rPr lang="en-US" smtClean="0"/>
              <a:pPr/>
              <a:t>17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81000" y="114300"/>
            <a:ext cx="8077200" cy="1295400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Megatrend (3): Properly harnessed, SSA’s demographic potential can be transformative</a:t>
            </a:r>
            <a:endParaRPr lang="en-US" sz="2800" b="1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EFDE5-0E3A-4FFA-97B0-13DACCFEBE45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9" name="TextBox 1"/>
          <p:cNvSpPr txBox="1"/>
          <p:nvPr/>
        </p:nvSpPr>
        <p:spPr>
          <a:xfrm>
            <a:off x="2590800" y="1219200"/>
            <a:ext cx="3657600" cy="609600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baseline="0" dirty="0" smtClean="0">
                <a:latin typeface="Arial Narrow" pitchFamily="34" charset="0"/>
              </a:rPr>
              <a:t>Change </a:t>
            </a:r>
            <a:r>
              <a:rPr lang="en-US" sz="1600" b="1" baseline="0" dirty="0">
                <a:latin typeface="Arial Narrow" pitchFamily="34" charset="0"/>
              </a:rPr>
              <a:t>in Global Working-Age </a:t>
            </a:r>
            <a:r>
              <a:rPr lang="en-US" sz="1600" b="1" baseline="0" dirty="0" smtClean="0">
                <a:latin typeface="Arial Narrow" pitchFamily="34" charset="0"/>
              </a:rPr>
              <a:t>Population</a:t>
            </a:r>
            <a:endParaRPr lang="en-US" sz="1600" b="1" baseline="0" dirty="0">
              <a:latin typeface="Arial Narrow" pitchFamily="34" charset="0"/>
            </a:endParaRPr>
          </a:p>
        </p:txBody>
      </p:sp>
      <p:graphicFrame>
        <p:nvGraphicFramePr>
          <p:cNvPr id="7" name="Chart 6"/>
          <p:cNvGraphicFramePr/>
          <p:nvPr/>
        </p:nvGraphicFramePr>
        <p:xfrm>
          <a:off x="838200" y="1600200"/>
          <a:ext cx="6934200" cy="39613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3"/>
          <p:cNvSpPr txBox="1"/>
          <p:nvPr/>
        </p:nvSpPr>
        <p:spPr>
          <a:xfrm>
            <a:off x="533401" y="6315775"/>
            <a:ext cx="7086600" cy="314325"/>
          </a:xfrm>
          <a:prstGeom prst="rect">
            <a:avLst/>
          </a:prstGeom>
          <a:solidFill>
            <a:sysClr val="window" lastClr="FFFFFF"/>
          </a:solidFill>
          <a:ln w="9525" cmpd="sng">
            <a:noFill/>
          </a:ln>
          <a:effectLst/>
        </p:spPr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Source: 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IMF (2015), Harnessing the demographic</a:t>
            </a:r>
            <a:r>
              <a:rPr kumimoji="0" lang="en-US" sz="1200" b="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dividend in sub-Saharan Africa, Regional Economic Outlook, Spring 2015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.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0140" y="914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</a:rPr>
              <a:t>Outline</a:t>
            </a:r>
            <a:endParaRPr lang="en-US" sz="32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9800"/>
            <a:ext cx="8229600" cy="2209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I.  The external environment</a:t>
            </a:r>
          </a:p>
          <a:p>
            <a:pPr marL="0" lvl="0" indent="0" algn="ctr">
              <a:buNone/>
            </a:pPr>
            <a:r>
              <a:rPr lang="en-US" b="1" dirty="0" smtClean="0">
                <a:solidFill>
                  <a:schemeClr val="tx2">
                    <a:lumMod val="50000"/>
                  </a:schemeClr>
                </a:solidFill>
              </a:rPr>
              <a:t>II. Successes and challenges</a:t>
            </a:r>
          </a:p>
          <a:p>
            <a:pPr marL="0" lvl="0" indent="0" algn="ctr">
              <a:buNone/>
            </a:pPr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III. Rethinking growth strategies and policies</a:t>
            </a:r>
            <a:endParaRPr lang="en-US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9612C-BE4A-4524-829C-F963BBEC27A7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8052431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0140" y="9144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tx2">
                    <a:lumMod val="75000"/>
                  </a:schemeClr>
                </a:solidFill>
              </a:rPr>
              <a:t>Outline</a:t>
            </a:r>
            <a:endParaRPr lang="en-US" sz="4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209800"/>
            <a:ext cx="8839200" cy="22098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 b="1" dirty="0" smtClean="0">
                <a:solidFill>
                  <a:schemeClr val="tx2">
                    <a:lumMod val="75000"/>
                  </a:schemeClr>
                </a:solidFill>
              </a:rPr>
              <a:t>I. The external environment</a:t>
            </a:r>
          </a:p>
          <a:p>
            <a:pPr marL="0" lvl="0" indent="0" algn="ctr">
              <a:buNone/>
            </a:pPr>
            <a:r>
              <a:rPr lang="en-US" sz="3600" b="1" dirty="0" smtClean="0">
                <a:solidFill>
                  <a:schemeClr val="tx2">
                    <a:lumMod val="75000"/>
                  </a:schemeClr>
                </a:solidFill>
              </a:rPr>
              <a:t>II. Successes and Challenges</a:t>
            </a:r>
          </a:p>
          <a:p>
            <a:pPr marL="0" lvl="0" indent="0" algn="ctr">
              <a:buNone/>
            </a:pPr>
            <a:r>
              <a:rPr lang="en-US" sz="3600" b="1" dirty="0" smtClean="0">
                <a:solidFill>
                  <a:schemeClr val="tx2">
                    <a:lumMod val="75000"/>
                  </a:schemeClr>
                </a:solidFill>
              </a:rPr>
              <a:t>III. Rethinking growth strategies and policies</a:t>
            </a:r>
            <a:endParaRPr lang="en-US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9612C-BE4A-4524-829C-F963BBEC27A7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92098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</a:rPr>
              <a:t>Sustained growth</a:t>
            </a:r>
            <a:endParaRPr lang="en-US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169941945"/>
              </p:ext>
            </p:extLst>
          </p:nvPr>
        </p:nvGraphicFramePr>
        <p:xfrm>
          <a:off x="1028700" y="1847848"/>
          <a:ext cx="7086600" cy="40957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2"/>
          <p:cNvSpPr txBox="1"/>
          <p:nvPr/>
        </p:nvSpPr>
        <p:spPr>
          <a:xfrm>
            <a:off x="1752601" y="1514472"/>
            <a:ext cx="6096000" cy="333376"/>
          </a:xfrm>
          <a:prstGeom prst="rect">
            <a:avLst/>
          </a:prstGeom>
          <a:solidFill>
            <a:sysClr val="window" lastClr="FFFFFF"/>
          </a:solidFill>
          <a:ln w="9525" cmpd="sng">
            <a:noFill/>
          </a:ln>
          <a:effectLst/>
        </p:spPr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Sub-Saharan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African Small Middle Income Countries: Real GDP Growth</a:t>
            </a:r>
          </a:p>
        </p:txBody>
      </p:sp>
      <p:sp>
        <p:nvSpPr>
          <p:cNvPr id="7" name="TextBox 3"/>
          <p:cNvSpPr txBox="1"/>
          <p:nvPr/>
        </p:nvSpPr>
        <p:spPr>
          <a:xfrm>
            <a:off x="1905000" y="6040434"/>
            <a:ext cx="4143375" cy="333376"/>
          </a:xfrm>
          <a:prstGeom prst="rect">
            <a:avLst/>
          </a:prstGeom>
          <a:solidFill>
            <a:sysClr val="window" lastClr="FFFFFF"/>
          </a:solidFill>
          <a:ln w="9525" cmpd="sng">
            <a:noFill/>
          </a:ln>
          <a:effectLst/>
        </p:spPr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Source: IMF, World Economic Outlook database.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9612C-BE4A-4524-829C-F963BBEC27A7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</a:rPr>
              <a:t>Sustained increase in GDP per capita</a:t>
            </a:r>
            <a:endParaRPr lang="en-US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9612C-BE4A-4524-829C-F963BBEC27A7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10" name="TextBox 8"/>
          <p:cNvSpPr txBox="1"/>
          <p:nvPr/>
        </p:nvSpPr>
        <p:spPr>
          <a:xfrm>
            <a:off x="381000" y="1379537"/>
            <a:ext cx="4191000" cy="381000"/>
          </a:xfrm>
          <a:prstGeom prst="rect">
            <a:avLst/>
          </a:prstGeom>
          <a:solidFill>
            <a:sysClr val="window" lastClr="FFFFFF"/>
          </a:solidFill>
          <a:ln w="9525" cmpd="sng">
            <a:noFill/>
          </a:ln>
          <a:effectLst/>
        </p:spPr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Sub-Saharan 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African 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SMICs: 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GDP per 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capita (US$, PPP)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1" name="TextBox 9"/>
          <p:cNvSpPr txBox="1"/>
          <p:nvPr/>
        </p:nvSpPr>
        <p:spPr>
          <a:xfrm>
            <a:off x="533400" y="6400800"/>
            <a:ext cx="4143375" cy="333376"/>
          </a:xfrm>
          <a:prstGeom prst="rect">
            <a:avLst/>
          </a:prstGeom>
          <a:solidFill>
            <a:sysClr val="window" lastClr="FFFFFF"/>
          </a:solidFill>
          <a:ln w="9525" cmpd="sng">
            <a:noFill/>
          </a:ln>
          <a:effectLst/>
        </p:spPr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Source: IMF, World Economic Outlook database.</a:t>
            </a:r>
          </a:p>
        </p:txBody>
      </p:sp>
      <p:graphicFrame>
        <p:nvGraphicFramePr>
          <p:cNvPr id="19" name="Chart 18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664523815"/>
              </p:ext>
            </p:extLst>
          </p:nvPr>
        </p:nvGraphicFramePr>
        <p:xfrm>
          <a:off x="304800" y="1828800"/>
          <a:ext cx="4191000" cy="4267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676775" y="1379537"/>
            <a:ext cx="4191000" cy="449263"/>
          </a:xfrm>
          <a:prstGeom prst="rect">
            <a:avLst/>
          </a:prstGeom>
          <a:solidFill>
            <a:sysClr val="window" lastClr="FFFFFF"/>
          </a:solidFill>
          <a:ln w="9525" cmpd="sng">
            <a:noFill/>
          </a:ln>
          <a:effectLst/>
        </p:spPr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But growth</a:t>
            </a:r>
            <a:r>
              <a:rPr kumimoji="0" lang="en-US" sz="1400" b="1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moderation has stalled convergence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graphicFrame>
        <p:nvGraphicFramePr>
          <p:cNvPr id="14" name="Content Placeholder 13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="" xmlns:p14="http://schemas.microsoft.com/office/powerpoint/2010/main" val="1074943977"/>
              </p:ext>
            </p:extLst>
          </p:nvPr>
        </p:nvGraphicFramePr>
        <p:xfrm>
          <a:off x="4648200" y="1676400"/>
          <a:ext cx="4038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="" xmlns:p14="http://schemas.microsoft.com/office/powerpoint/2010/main" val="2943596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28600" y="274638"/>
            <a:ext cx="8458200" cy="11430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Domestic challenge: </a:t>
            </a:r>
            <a:b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</a:b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Foster economic diversification</a:t>
            </a:r>
            <a:endParaRPr lang="en-US" sz="2800" b="1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8" name="TextBox 22"/>
          <p:cNvSpPr txBox="1"/>
          <p:nvPr/>
        </p:nvSpPr>
        <p:spPr>
          <a:xfrm>
            <a:off x="457200" y="6172200"/>
            <a:ext cx="4143375" cy="309564"/>
          </a:xfrm>
          <a:prstGeom prst="rect">
            <a:avLst/>
          </a:prstGeom>
          <a:solidFill>
            <a:sysClr val="window" lastClr="FFFFFF"/>
          </a:solidFill>
          <a:ln w="9525" cmpd="sng">
            <a:noFill/>
          </a:ln>
          <a:effectLst/>
        </p:spPr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Source: </a:t>
            </a:r>
            <a:r>
              <a:rPr lang="en-US" sz="1200" dirty="0" err="1" smtClean="0"/>
              <a:t>UNCTADstat</a:t>
            </a:r>
            <a:r>
              <a:rPr lang="en-US" sz="1200" dirty="0" smtClean="0"/>
              <a:t>, World Economic Outlook database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.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2" name="TextBox 2"/>
          <p:cNvSpPr txBox="1"/>
          <p:nvPr/>
        </p:nvSpPr>
        <p:spPr>
          <a:xfrm>
            <a:off x="4875359" y="2260022"/>
            <a:ext cx="3838575" cy="323850"/>
          </a:xfrm>
          <a:prstGeom prst="rect">
            <a:avLst/>
          </a:prstGeom>
          <a:solidFill>
            <a:sysClr val="window" lastClr="FFFFFF"/>
          </a:solidFill>
          <a:ln w="9525" cmpd="sng">
            <a:noFill/>
          </a:ln>
          <a:effectLst/>
        </p:spPr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Composition of GDP,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2014</a:t>
            </a:r>
          </a:p>
        </p:txBody>
      </p:sp>
      <p:graphicFrame>
        <p:nvGraphicFramePr>
          <p:cNvPr id="13" name="Chart 12"/>
          <p:cNvGraphicFramePr/>
          <p:nvPr>
            <p:extLst>
              <p:ext uri="{D42A27DB-BD31-4B8C-83A1-F6EECF244321}">
                <p14:modId xmlns="" xmlns:p14="http://schemas.microsoft.com/office/powerpoint/2010/main" val="2129987743"/>
              </p:ext>
            </p:extLst>
          </p:nvPr>
        </p:nvGraphicFramePr>
        <p:xfrm>
          <a:off x="3962400" y="2529202"/>
          <a:ext cx="4695824" cy="33286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" name="TextBox 2"/>
          <p:cNvSpPr txBox="1"/>
          <p:nvPr/>
        </p:nvSpPr>
        <p:spPr>
          <a:xfrm>
            <a:off x="865516" y="2236582"/>
            <a:ext cx="3838575" cy="533400"/>
          </a:xfrm>
          <a:prstGeom prst="rect">
            <a:avLst/>
          </a:prstGeom>
          <a:solidFill>
            <a:sysClr val="window" lastClr="FFFFFF"/>
          </a:solidFill>
          <a:ln w="9525" cmpd="sng">
            <a:noFill/>
          </a:ln>
          <a:effectLst/>
        </p:spPr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Export Diversification Index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0" dirty="0" smtClean="0">
                <a:solidFill>
                  <a:sysClr val="windowText" lastClr="000000"/>
                </a:solidFill>
                <a:latin typeface="Arial Narrow" panose="020B0606020202030204" pitchFamily="34" charset="0"/>
              </a:rPr>
              <a:t>(Lower number = Greater diversification)</a:t>
            </a:r>
            <a:endParaRPr kumimoji="0" lang="en-US" sz="120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graphicFrame>
        <p:nvGraphicFramePr>
          <p:cNvPr id="16" name="Chart 15"/>
          <p:cNvGraphicFramePr/>
          <p:nvPr/>
        </p:nvGraphicFramePr>
        <p:xfrm>
          <a:off x="0" y="2667000"/>
          <a:ext cx="4533900" cy="3276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9612C-BE4A-4524-829C-F963BBEC27A7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066800" y="1522147"/>
            <a:ext cx="30853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Low export diversification</a:t>
            </a:r>
            <a:endParaRPr lang="en-US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952997" y="1452453"/>
            <a:ext cx="3762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High share of services, reflecting government expansion in most cases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9612C-BE4A-4524-829C-F963BBEC27A7}" type="slidenum">
              <a:rPr lang="en-US" smtClean="0"/>
              <a:pPr/>
              <a:t>23</a:t>
            </a:fld>
            <a:endParaRPr lang="en-US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309541125"/>
              </p:ext>
            </p:extLst>
          </p:nvPr>
        </p:nvGraphicFramePr>
        <p:xfrm>
          <a:off x="342900" y="1752600"/>
          <a:ext cx="8458200" cy="41000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11"/>
          <p:cNvSpPr txBox="1"/>
          <p:nvPr/>
        </p:nvSpPr>
        <p:spPr>
          <a:xfrm>
            <a:off x="336176" y="6126163"/>
            <a:ext cx="4000500" cy="342900"/>
          </a:xfrm>
          <a:prstGeom prst="rect">
            <a:avLst/>
          </a:prstGeom>
          <a:solidFill>
            <a:sysClr val="window" lastClr="FFFFFF"/>
          </a:solidFill>
          <a:ln w="9525" cmpd="sng">
            <a:noFill/>
          </a:ln>
          <a:effectLst/>
        </p:spPr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Source: World Bank, World Development Indicators.</a:t>
            </a:r>
          </a:p>
        </p:txBody>
      </p:sp>
      <p:sp>
        <p:nvSpPr>
          <p:cNvPr id="9" name="TextBox 12"/>
          <p:cNvSpPr txBox="1"/>
          <p:nvPr/>
        </p:nvSpPr>
        <p:spPr>
          <a:xfrm>
            <a:off x="457200" y="1371600"/>
            <a:ext cx="8229600" cy="323850"/>
          </a:xfrm>
          <a:prstGeom prst="rect">
            <a:avLst/>
          </a:prstGeom>
          <a:solidFill>
            <a:sysClr val="window" lastClr="FFFFFF"/>
          </a:solidFill>
          <a:ln w="9525" cmpd="sng">
            <a:noFill/>
          </a:ln>
          <a:effectLst/>
        </p:spPr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Unemployment Rate, Average 1995–2013</a:t>
            </a:r>
          </a:p>
        </p:txBody>
      </p:sp>
      <p:sp>
        <p:nvSpPr>
          <p:cNvPr id="10" name="Title 6"/>
          <p:cNvSpPr>
            <a:spLocks noGrp="1"/>
          </p:cNvSpPr>
          <p:nvPr>
            <p:ph type="title"/>
          </p:nvPr>
        </p:nvSpPr>
        <p:spPr>
          <a:xfrm>
            <a:off x="228600" y="274638"/>
            <a:ext cx="8458200" cy="11430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Domestic challenge: </a:t>
            </a:r>
            <a:b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</a:b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Job creation</a:t>
            </a:r>
            <a:endParaRPr lang="en-US" sz="2800" b="1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2"/>
          <p:cNvSpPr txBox="1"/>
          <p:nvPr/>
        </p:nvSpPr>
        <p:spPr>
          <a:xfrm>
            <a:off x="762000" y="1811054"/>
            <a:ext cx="3549462" cy="474946"/>
          </a:xfrm>
          <a:prstGeom prst="rect">
            <a:avLst/>
          </a:prstGeom>
          <a:solidFill>
            <a:sysClr val="window" lastClr="FFFFFF"/>
          </a:solidFill>
          <a:ln w="9525" cmpd="sng">
            <a:noFill/>
          </a:ln>
          <a:effectLst/>
        </p:spPr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Share of Public Employment, Average 1995–2012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62000" y="6074686"/>
            <a:ext cx="3581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 Narrow" panose="020B0606020202030204" pitchFamily="34" charset="0"/>
              </a:rPr>
              <a:t>Source: ILOPE. Note: Cabo Verde data is for 2014 only. </a:t>
            </a:r>
            <a:endParaRPr lang="en-US" sz="1200" dirty="0">
              <a:latin typeface="Arial Narrow" panose="020B0606020202030204" pitchFamily="34" charset="0"/>
            </a:endParaRPr>
          </a:p>
        </p:txBody>
      </p:sp>
      <p:sp>
        <p:nvSpPr>
          <p:cNvPr id="12" name="TextBox 21"/>
          <p:cNvSpPr txBox="1"/>
          <p:nvPr/>
        </p:nvSpPr>
        <p:spPr>
          <a:xfrm>
            <a:off x="5090130" y="1890106"/>
            <a:ext cx="3343275" cy="395894"/>
          </a:xfrm>
          <a:prstGeom prst="rect">
            <a:avLst/>
          </a:prstGeom>
          <a:solidFill>
            <a:sysClr val="window" lastClr="FFFFFF"/>
          </a:solidFill>
          <a:ln w="9525" cmpd="sng">
            <a:noFill/>
          </a:ln>
          <a:effectLst/>
        </p:spPr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Wage Bill, 2014</a:t>
            </a:r>
          </a:p>
        </p:txBody>
      </p:sp>
      <p:sp>
        <p:nvSpPr>
          <p:cNvPr id="14" name="TextBox 22"/>
          <p:cNvSpPr txBox="1"/>
          <p:nvPr/>
        </p:nvSpPr>
        <p:spPr>
          <a:xfrm>
            <a:off x="4724400" y="6096000"/>
            <a:ext cx="4143375" cy="309564"/>
          </a:xfrm>
          <a:prstGeom prst="rect">
            <a:avLst/>
          </a:prstGeom>
          <a:solidFill>
            <a:sysClr val="window" lastClr="FFFFFF"/>
          </a:solidFill>
          <a:ln w="9525" cmpd="sng">
            <a:noFill/>
          </a:ln>
          <a:effectLst/>
        </p:spPr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Source: IMF, World Economic Outlook database.</a:t>
            </a:r>
          </a:p>
        </p:txBody>
      </p:sp>
      <p:graphicFrame>
        <p:nvGraphicFramePr>
          <p:cNvPr id="15" name="Chart 14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767519290"/>
              </p:ext>
            </p:extLst>
          </p:nvPr>
        </p:nvGraphicFramePr>
        <p:xfrm>
          <a:off x="4606318" y="2257589"/>
          <a:ext cx="4227137" cy="37144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9612C-BE4A-4524-829C-F963BBEC27A7}" type="slidenum">
              <a:rPr lang="en-US" smtClean="0"/>
              <a:pPr/>
              <a:t>24</a:t>
            </a:fld>
            <a:endParaRPr lang="en-US"/>
          </a:p>
        </p:txBody>
      </p:sp>
      <p:graphicFrame>
        <p:nvGraphicFramePr>
          <p:cNvPr id="18" name="Chart 17"/>
          <p:cNvGraphicFramePr/>
          <p:nvPr>
            <p:extLst>
              <p:ext uri="{D42A27DB-BD31-4B8C-83A1-F6EECF244321}">
                <p14:modId xmlns="" xmlns:p14="http://schemas.microsoft.com/office/powerpoint/2010/main" val="431027042"/>
              </p:ext>
            </p:extLst>
          </p:nvPr>
        </p:nvGraphicFramePr>
        <p:xfrm>
          <a:off x="152400" y="2590800"/>
          <a:ext cx="4495800" cy="304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6" name="Title 6"/>
          <p:cNvSpPr>
            <a:spLocks noGrp="1"/>
          </p:cNvSpPr>
          <p:nvPr>
            <p:ph type="title"/>
          </p:nvPr>
        </p:nvSpPr>
        <p:spPr>
          <a:xfrm>
            <a:off x="228600" y="274638"/>
            <a:ext cx="8458200" cy="11430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Domestic challenge: </a:t>
            </a:r>
            <a:b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</a:b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Manage public employment and wage bill</a:t>
            </a:r>
            <a:endParaRPr lang="en-US" sz="2800" b="1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hart 8"/>
          <p:cNvGraphicFramePr/>
          <p:nvPr/>
        </p:nvGraphicFramePr>
        <p:xfrm>
          <a:off x="4572000" y="2667000"/>
          <a:ext cx="4343400" cy="304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Chart 12"/>
          <p:cNvGraphicFramePr/>
          <p:nvPr/>
        </p:nvGraphicFramePr>
        <p:xfrm>
          <a:off x="0" y="2590800"/>
          <a:ext cx="4572000" cy="3276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9612C-BE4A-4524-829C-F963BBEC27A7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572000" y="6096000"/>
            <a:ext cx="4000500" cy="342900"/>
          </a:xfrm>
          <a:prstGeom prst="rect">
            <a:avLst/>
          </a:prstGeom>
          <a:solidFill>
            <a:sysClr val="window" lastClr="FFFFFF"/>
          </a:solidFill>
          <a:ln w="9525" cmpd="sng">
            <a:noFill/>
          </a:ln>
          <a:effectLst/>
        </p:spPr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34" charset="0"/>
              </a:rPr>
              <a:t>Source: </a:t>
            </a:r>
            <a:r>
              <a:rPr lang="en-US" sz="1200" dirty="0" smtClean="0">
                <a:latin typeface="Arial Narrow" pitchFamily="34" charset="0"/>
              </a:rPr>
              <a:t>IMF Investment and Capital Stock Dataset, 2015.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2400" y="6096000"/>
            <a:ext cx="4191000" cy="342900"/>
          </a:xfrm>
          <a:prstGeom prst="rect">
            <a:avLst/>
          </a:prstGeom>
          <a:solidFill>
            <a:sysClr val="window" lastClr="FFFFFF"/>
          </a:solidFill>
          <a:ln w="9525" cmpd="sng">
            <a:noFill/>
          </a:ln>
          <a:effectLst/>
        </p:spPr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Source: 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IMF, World</a:t>
            </a:r>
            <a:r>
              <a:rPr kumimoji="0" lang="en-US" sz="12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Economic Forum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. Note: Each point corresponds to the average </a:t>
            </a:r>
            <a:r>
              <a:rPr lang="en-US" sz="1200" kern="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of four time periods (1996-00; 01-05; 06-10; and 11-13).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5" name="Title 6"/>
          <p:cNvSpPr>
            <a:spLocks noGrp="1"/>
          </p:cNvSpPr>
          <p:nvPr>
            <p:ph type="title"/>
          </p:nvPr>
        </p:nvSpPr>
        <p:spPr>
          <a:xfrm>
            <a:off x="228600" y="274638"/>
            <a:ext cx="8458200" cy="11430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Domestic challenge: </a:t>
            </a:r>
            <a:b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</a:b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Addressing infrastructure gap</a:t>
            </a:r>
            <a:endParaRPr lang="en-US" sz="2800" b="1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" y="1537037"/>
            <a:ext cx="4038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Big increases in public investment not necessarily translating in improved infrastructure quality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95491" y="1531938"/>
            <a:ext cx="381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Government capital stocks stagnant in most countries following investment slowdown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702071358"/>
              </p:ext>
            </p:extLst>
          </p:nvPr>
        </p:nvGraphicFramePr>
        <p:xfrm>
          <a:off x="190500" y="1417639"/>
          <a:ext cx="4571999" cy="49358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068281575"/>
              </p:ext>
            </p:extLst>
          </p:nvPr>
        </p:nvGraphicFramePr>
        <p:xfrm>
          <a:off x="4724399" y="1417637"/>
          <a:ext cx="4419601" cy="49174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209800" y="6413168"/>
            <a:ext cx="6705600" cy="329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tIns="36576" rIns="0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l" rtl="0">
              <a:defRPr sz="1000"/>
            </a:pPr>
            <a:r>
              <a:rPr lang="en-US" sz="1200" b="0" i="0" u="none" strike="noStrike" baseline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</a:rPr>
              <a:t>Source: United Nations Development </a:t>
            </a:r>
            <a:r>
              <a:rPr lang="en-US" sz="1200" b="0" i="0" u="none" strike="noStrike" baseline="0" dirty="0" err="1">
                <a:solidFill>
                  <a:srgbClr val="000000"/>
                </a:solidFill>
                <a:latin typeface="Arial Narrow" panose="020B0606020202030204" pitchFamily="34" charset="0"/>
                <a:cs typeface="Arial"/>
              </a:rPr>
              <a:t>Programme</a:t>
            </a:r>
            <a:r>
              <a:rPr lang="en-US" sz="1200" b="0" i="0" u="none" strike="noStrike" baseline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</a:rPr>
              <a:t>, Human Development Report, 2015.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9612C-BE4A-4524-829C-F963BBEC27A7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10" name="Title 6"/>
          <p:cNvSpPr>
            <a:spLocks noGrp="1"/>
          </p:cNvSpPr>
          <p:nvPr>
            <p:ph type="title"/>
          </p:nvPr>
        </p:nvSpPr>
        <p:spPr>
          <a:xfrm>
            <a:off x="228600" y="274638"/>
            <a:ext cx="8458200" cy="11430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Domestic challenge: </a:t>
            </a:r>
            <a:b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</a:b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Improve Human Development</a:t>
            </a:r>
            <a:endParaRPr lang="en-US" sz="2800" b="1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811449183"/>
              </p:ext>
            </p:extLst>
          </p:nvPr>
        </p:nvGraphicFramePr>
        <p:xfrm>
          <a:off x="914400" y="1905000"/>
          <a:ext cx="7391400" cy="4191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914400" y="5943600"/>
            <a:ext cx="4000500" cy="342900"/>
          </a:xfrm>
          <a:prstGeom prst="rect">
            <a:avLst/>
          </a:prstGeom>
          <a:solidFill>
            <a:sysClr val="window" lastClr="FFFFFF"/>
          </a:solidFill>
          <a:ln w="9525" cmpd="sng">
            <a:noFill/>
          </a:ln>
          <a:effectLst/>
        </p:spPr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Source: World Bank, World Development Indicators.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14600" y="1604154"/>
            <a:ext cx="4333875" cy="323850"/>
          </a:xfrm>
          <a:prstGeom prst="rect">
            <a:avLst/>
          </a:prstGeom>
          <a:solidFill>
            <a:sysClr val="window" lastClr="FFFFFF"/>
          </a:solidFill>
          <a:ln w="9525" cmpd="sng">
            <a:noFill/>
          </a:ln>
          <a:effectLst/>
        </p:spPr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Poverty and Income Inequality, Latest Available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9612C-BE4A-4524-829C-F963BBEC27A7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9" name="Title 6"/>
          <p:cNvSpPr>
            <a:spLocks noGrp="1"/>
          </p:cNvSpPr>
          <p:nvPr>
            <p:ph type="title"/>
          </p:nvPr>
        </p:nvSpPr>
        <p:spPr>
          <a:xfrm>
            <a:off x="228600" y="274638"/>
            <a:ext cx="8458200" cy="11430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Domestic challenge: </a:t>
            </a:r>
            <a:b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</a:b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Inclusive growth</a:t>
            </a:r>
            <a:endParaRPr lang="en-US" sz="2800" b="1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0140" y="914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</a:rPr>
              <a:t>Outline</a:t>
            </a:r>
            <a:endParaRPr lang="en-US" sz="32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9800"/>
            <a:ext cx="8229600" cy="2209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I.  Successes and Challenges</a:t>
            </a:r>
          </a:p>
          <a:p>
            <a:pPr marL="0" lvl="0" indent="0" algn="ctr">
              <a:buNone/>
            </a:pPr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II. The changing external environment</a:t>
            </a:r>
          </a:p>
          <a:p>
            <a:pPr marL="0" lvl="0" indent="0" algn="ctr">
              <a:buNone/>
            </a:pP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III. Rethinking growth strategies and policies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9612C-BE4A-4524-829C-F963BBEC27A7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6249988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EFDE5-0E3A-4FFA-97B0-13DACCFEBE45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358222"/>
            <a:ext cx="6705600" cy="11430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Three key challenges to graduate to advanced economy status</a:t>
            </a:r>
          </a:p>
        </p:txBody>
      </p:sp>
      <p:graphicFrame>
        <p:nvGraphicFramePr>
          <p:cNvPr id="18" name="Content Placeholder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="" xmlns:p14="http://schemas.microsoft.com/office/powerpoint/2010/main" val="3147708700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1C7CF87E-8A2B-4C50-995B-FDBA669F5A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8">
                                            <p:graphicEl>
                                              <a:dgm id="{1C7CF87E-8A2B-4C50-995B-FDBA669F5A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559A5260-3B7C-486E-A9A3-94C6F35CE4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8">
                                            <p:graphicEl>
                                              <a:dgm id="{559A5260-3B7C-486E-A9A3-94C6F35CE4C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E2CF007D-1B84-480A-857D-BEEFBDD02A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8">
                                            <p:graphicEl>
                                              <a:dgm id="{E2CF007D-1B84-480A-857D-BEEFBDD02A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8" grpId="0">
        <p:bldSub>
          <a:bldDgm bld="one"/>
        </p:bldSub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0140" y="9144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bg1">
                    <a:lumMod val="95000"/>
                  </a:schemeClr>
                </a:solidFill>
              </a:rPr>
              <a:t>Outline</a:t>
            </a:r>
            <a:endParaRPr lang="en-US" sz="40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209800"/>
            <a:ext cx="8839200" cy="22098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 b="1" dirty="0" smtClean="0">
                <a:solidFill>
                  <a:schemeClr val="tx2">
                    <a:lumMod val="75000"/>
                  </a:schemeClr>
                </a:solidFill>
              </a:rPr>
              <a:t>I. The external environment</a:t>
            </a:r>
          </a:p>
          <a:p>
            <a:pPr marL="0" lvl="0" indent="0" algn="ctr">
              <a:buNone/>
            </a:pPr>
            <a:r>
              <a:rPr lang="en-US" sz="3600" b="1" dirty="0" smtClean="0">
                <a:solidFill>
                  <a:schemeClr val="bg1">
                    <a:lumMod val="95000"/>
                  </a:schemeClr>
                </a:solidFill>
              </a:rPr>
              <a:t>II. Successes and Challenges</a:t>
            </a:r>
          </a:p>
          <a:p>
            <a:pPr marL="0" lvl="0" indent="0" algn="ctr">
              <a:buNone/>
            </a:pPr>
            <a:r>
              <a:rPr lang="en-US" sz="3600" b="1" dirty="0" smtClean="0">
                <a:solidFill>
                  <a:schemeClr val="bg1">
                    <a:lumMod val="95000"/>
                  </a:schemeClr>
                </a:solidFill>
              </a:rPr>
              <a:t>III. Rethinking growth strategies and policies</a:t>
            </a:r>
            <a:endParaRPr lang="en-US" sz="36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9612C-BE4A-4524-829C-F963BBEC27A7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</a:rPr>
              <a:t>Experiences (1): Countries that graduated to AE status had more effective governments</a:t>
            </a:r>
            <a:endParaRPr lang="en-US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7932" y="1618341"/>
            <a:ext cx="3352800" cy="6887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 smtClean="0"/>
              <a:t>Government effectiveness varies significantly</a:t>
            </a:r>
          </a:p>
          <a:p>
            <a:pPr marL="0" indent="0">
              <a:buNone/>
            </a:pPr>
            <a:endParaRPr lang="en-US" sz="1800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8328" y="1616867"/>
            <a:ext cx="4038600" cy="7567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 smtClean="0"/>
              <a:t>And not necessarily correlated to size of government spending</a:t>
            </a:r>
          </a:p>
          <a:p>
            <a:pPr marL="0" indent="0">
              <a:buNone/>
            </a:pPr>
            <a:endParaRPr lang="en-US" sz="1800" b="1" dirty="0"/>
          </a:p>
        </p:txBody>
      </p:sp>
      <p:sp>
        <p:nvSpPr>
          <p:cNvPr id="8" name="TextBox 24"/>
          <p:cNvSpPr txBox="1"/>
          <p:nvPr/>
        </p:nvSpPr>
        <p:spPr>
          <a:xfrm>
            <a:off x="5559973" y="2463286"/>
            <a:ext cx="2981324" cy="260769"/>
          </a:xfrm>
          <a:prstGeom prst="rect">
            <a:avLst/>
          </a:prstGeom>
          <a:solidFill>
            <a:sysClr val="window" lastClr="FFFFFF"/>
          </a:solidFill>
          <a:ln w="9525" cmpd="sng">
            <a:noFill/>
          </a:ln>
          <a:effectLst/>
        </p:spPr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Government Expenditure, 2014</a:t>
            </a:r>
          </a:p>
        </p:txBody>
      </p:sp>
      <p:sp>
        <p:nvSpPr>
          <p:cNvPr id="9" name="TextBox 25"/>
          <p:cNvSpPr txBox="1"/>
          <p:nvPr/>
        </p:nvSpPr>
        <p:spPr>
          <a:xfrm>
            <a:off x="5410200" y="6327868"/>
            <a:ext cx="3133725" cy="377732"/>
          </a:xfrm>
          <a:prstGeom prst="rect">
            <a:avLst/>
          </a:prstGeom>
          <a:solidFill>
            <a:sysClr val="window" lastClr="FFFFFF"/>
          </a:solidFill>
          <a:ln w="9525" cmpd="sng">
            <a:noFill/>
          </a:ln>
          <a:effectLst/>
        </p:spPr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Source: IMF, World Economic Outlook database.</a:t>
            </a:r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390555645"/>
              </p:ext>
            </p:extLst>
          </p:nvPr>
        </p:nvGraphicFramePr>
        <p:xfrm>
          <a:off x="80682" y="2724055"/>
          <a:ext cx="4281488" cy="3591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2"/>
          <p:cNvSpPr txBox="1"/>
          <p:nvPr/>
        </p:nvSpPr>
        <p:spPr>
          <a:xfrm>
            <a:off x="847445" y="2490693"/>
            <a:ext cx="3514725" cy="314325"/>
          </a:xfrm>
          <a:prstGeom prst="rect">
            <a:avLst/>
          </a:prstGeom>
          <a:solidFill>
            <a:sysClr val="window" lastClr="FFFFFF"/>
          </a:solidFill>
          <a:ln w="9525" cmpd="sng">
            <a:noFill/>
          </a:ln>
          <a:effectLst/>
        </p:spPr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Government Effectiveness Index, 2014</a:t>
            </a:r>
          </a:p>
        </p:txBody>
      </p:sp>
      <p:sp>
        <p:nvSpPr>
          <p:cNvPr id="12" name="TextBox 3"/>
          <p:cNvSpPr txBox="1"/>
          <p:nvPr/>
        </p:nvSpPr>
        <p:spPr>
          <a:xfrm>
            <a:off x="719137" y="6315775"/>
            <a:ext cx="3514725" cy="314325"/>
          </a:xfrm>
          <a:prstGeom prst="rect">
            <a:avLst/>
          </a:prstGeom>
          <a:solidFill>
            <a:sysClr val="window" lastClr="FFFFFF"/>
          </a:solidFill>
          <a:ln w="9525" cmpd="sng">
            <a:noFill/>
          </a:ln>
          <a:effectLst/>
        </p:spPr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Source: World Bank, Worldwide Government Indicators.</a:t>
            </a:r>
          </a:p>
        </p:txBody>
      </p:sp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430917913"/>
              </p:ext>
            </p:extLst>
          </p:nvPr>
        </p:nvGraphicFramePr>
        <p:xfrm>
          <a:off x="4362170" y="2724055"/>
          <a:ext cx="4629150" cy="34529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9612C-BE4A-4524-829C-F963BBEC27A7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82" y="163951"/>
            <a:ext cx="9018917" cy="114300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</a:rPr>
              <a:t>Experiences (2): Countries that graduated to AE status created a more enabling environment for the private sector </a:t>
            </a:r>
            <a:endParaRPr lang="en-US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509466023"/>
              </p:ext>
            </p:extLst>
          </p:nvPr>
        </p:nvGraphicFramePr>
        <p:xfrm>
          <a:off x="76200" y="2567698"/>
          <a:ext cx="4419600" cy="35584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2"/>
          <p:cNvSpPr txBox="1"/>
          <p:nvPr/>
        </p:nvSpPr>
        <p:spPr>
          <a:xfrm>
            <a:off x="990600" y="2301028"/>
            <a:ext cx="3733800" cy="342900"/>
          </a:xfrm>
          <a:prstGeom prst="rect">
            <a:avLst/>
          </a:prstGeom>
          <a:solidFill>
            <a:sysClr val="window" lastClr="FFFFFF"/>
          </a:solidFill>
          <a:ln w="9525" cmpd="sng">
            <a:noFill/>
          </a:ln>
          <a:effectLst/>
        </p:spPr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Strength of Investor Protection Index, 2014</a:t>
            </a:r>
          </a:p>
        </p:txBody>
      </p:sp>
      <p:sp>
        <p:nvSpPr>
          <p:cNvPr id="11" name="TextBox 3"/>
          <p:cNvSpPr txBox="1"/>
          <p:nvPr/>
        </p:nvSpPr>
        <p:spPr>
          <a:xfrm>
            <a:off x="457200" y="6316602"/>
            <a:ext cx="3552825" cy="342900"/>
          </a:xfrm>
          <a:prstGeom prst="rect">
            <a:avLst/>
          </a:prstGeom>
          <a:solidFill>
            <a:sysClr val="window" lastClr="FFFFFF"/>
          </a:solidFill>
          <a:ln w="9525" cmpd="sng">
            <a:noFill/>
          </a:ln>
          <a:effectLst/>
        </p:spPr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Source: World Bank, Doing Business Indicators.</a:t>
            </a:r>
          </a:p>
        </p:txBody>
      </p:sp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413919728"/>
              </p:ext>
            </p:extLst>
          </p:nvPr>
        </p:nvGraphicFramePr>
        <p:xfrm>
          <a:off x="4648199" y="2567697"/>
          <a:ext cx="4370697" cy="33759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TextBox 5"/>
          <p:cNvSpPr txBox="1"/>
          <p:nvPr/>
        </p:nvSpPr>
        <p:spPr>
          <a:xfrm>
            <a:off x="4846947" y="6256609"/>
            <a:ext cx="4000500" cy="342900"/>
          </a:xfrm>
          <a:prstGeom prst="rect">
            <a:avLst/>
          </a:prstGeom>
          <a:solidFill>
            <a:sysClr val="window" lastClr="FFFFFF"/>
          </a:solidFill>
          <a:ln w="9525" cmpd="sng">
            <a:noFill/>
          </a:ln>
          <a:effectLst/>
        </p:spPr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Source: World Bank, World Development Indicators.</a:t>
            </a:r>
          </a:p>
        </p:txBody>
      </p:sp>
      <p:sp>
        <p:nvSpPr>
          <p:cNvPr id="14" name="TextBox 6"/>
          <p:cNvSpPr txBox="1"/>
          <p:nvPr/>
        </p:nvSpPr>
        <p:spPr>
          <a:xfrm>
            <a:off x="5486400" y="2283806"/>
            <a:ext cx="3456297" cy="323850"/>
          </a:xfrm>
          <a:prstGeom prst="rect">
            <a:avLst/>
          </a:prstGeom>
          <a:solidFill>
            <a:sysClr val="window" lastClr="FFFFFF"/>
          </a:solidFill>
          <a:ln w="9525" cmpd="sng">
            <a:noFill/>
          </a:ln>
          <a:effectLst/>
        </p:spPr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Credit to the Private Sector, 2014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9612C-BE4A-4524-829C-F963BBEC27A7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205540" y="1521362"/>
            <a:ext cx="335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Stronger investor protection in advanced economies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42948" y="1495529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As well as more credit to the private sector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</a:rPr>
              <a:t>Experiences (3): Countries that graduated to AE status had more inclusive growth</a:t>
            </a:r>
            <a:endParaRPr lang="en-US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263462861"/>
              </p:ext>
            </p:extLst>
          </p:nvPr>
        </p:nvGraphicFramePr>
        <p:xfrm>
          <a:off x="4459014" y="2438399"/>
          <a:ext cx="4572000" cy="36877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8"/>
          <p:cNvSpPr txBox="1"/>
          <p:nvPr/>
        </p:nvSpPr>
        <p:spPr>
          <a:xfrm>
            <a:off x="3276600" y="6345236"/>
            <a:ext cx="4000500" cy="342900"/>
          </a:xfrm>
          <a:prstGeom prst="rect">
            <a:avLst/>
          </a:prstGeom>
          <a:solidFill>
            <a:sysClr val="window" lastClr="FFFFFF"/>
          </a:solidFill>
          <a:ln w="9525" cmpd="sng">
            <a:noFill/>
          </a:ln>
          <a:effectLst/>
        </p:spPr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Source: World Bank, World Development Indicators.</a:t>
            </a:r>
          </a:p>
        </p:txBody>
      </p:sp>
      <p:sp>
        <p:nvSpPr>
          <p:cNvPr id="11" name="TextBox 9"/>
          <p:cNvSpPr txBox="1"/>
          <p:nvPr/>
        </p:nvSpPr>
        <p:spPr>
          <a:xfrm>
            <a:off x="5410200" y="1940800"/>
            <a:ext cx="3668438" cy="497599"/>
          </a:xfrm>
          <a:prstGeom prst="rect">
            <a:avLst/>
          </a:prstGeom>
          <a:solidFill>
            <a:sysClr val="window" lastClr="FFFFFF"/>
          </a:solidFill>
          <a:ln w="9525" cmpd="sng">
            <a:noFill/>
          </a:ln>
          <a:effectLst/>
        </p:spPr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Unemployment Rate, 2013</a:t>
            </a:r>
          </a:p>
        </p:txBody>
      </p:sp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607152244"/>
              </p:ext>
            </p:extLst>
          </p:nvPr>
        </p:nvGraphicFramePr>
        <p:xfrm>
          <a:off x="146159" y="2328369"/>
          <a:ext cx="4265231" cy="37977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TextBox 16"/>
          <p:cNvSpPr txBox="1"/>
          <p:nvPr/>
        </p:nvSpPr>
        <p:spPr>
          <a:xfrm>
            <a:off x="990600" y="1937844"/>
            <a:ext cx="3468414" cy="512763"/>
          </a:xfrm>
          <a:prstGeom prst="rect">
            <a:avLst/>
          </a:prstGeom>
          <a:solidFill>
            <a:sysClr val="window" lastClr="FFFFFF"/>
          </a:solidFill>
          <a:ln w="9525" cmpd="sng">
            <a:noFill/>
          </a:ln>
          <a:effectLst/>
        </p:spPr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Poverty Headcount at $1.25 a Day (PPP), Latest Available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9612C-BE4A-4524-829C-F963BBEC27A7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4030" y="304800"/>
            <a:ext cx="6324600" cy="1143000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</a:rPr>
              <a:t>Rethinking growth strategies and reversing the decline in TFP</a:t>
            </a:r>
            <a:endParaRPr lang="en-US" sz="2800" b="1" dirty="0"/>
          </a:p>
        </p:txBody>
      </p:sp>
      <p:graphicFrame>
        <p:nvGraphicFramePr>
          <p:cNvPr id="5" name="Chart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722885434"/>
              </p:ext>
            </p:extLst>
          </p:nvPr>
        </p:nvGraphicFramePr>
        <p:xfrm>
          <a:off x="457200" y="1905000"/>
          <a:ext cx="7993607" cy="4063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394030" y="6021428"/>
            <a:ext cx="7062032" cy="28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tIns="36576" rIns="0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l" rtl="0">
              <a:defRPr sz="1000"/>
            </a:pPr>
            <a:r>
              <a:rPr lang="en-US" sz="1200" b="0" i="0" u="none" strike="noStrike" baseline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</a:rPr>
              <a:t>Sources: Penn World Tables; and IMF staff calculations.</a:t>
            </a:r>
          </a:p>
        </p:txBody>
      </p:sp>
      <p:sp>
        <p:nvSpPr>
          <p:cNvPr id="7" name="Text Box 1"/>
          <p:cNvSpPr txBox="1">
            <a:spLocks noChangeArrowheads="1"/>
          </p:cNvSpPr>
          <p:nvPr/>
        </p:nvSpPr>
        <p:spPr bwMode="auto">
          <a:xfrm>
            <a:off x="1371600" y="1707151"/>
            <a:ext cx="6888331" cy="476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54864" tIns="41148" rIns="0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l" rtl="0">
              <a:defRPr sz="1000"/>
            </a:pPr>
            <a:r>
              <a:rPr lang="en-US" sz="1600" b="1" i="0" u="none" strike="noStrike" baseline="0" dirty="0">
                <a:solidFill>
                  <a:schemeClr val="tx1"/>
                </a:solidFill>
                <a:latin typeface="Arial Narrow" panose="020B0606020202030204" pitchFamily="34" charset="0"/>
                <a:cs typeface="Arial"/>
              </a:rPr>
              <a:t>Sub-Saharan African Small Middle-Income Countries: Total Factor Productivity, Contribution to Growth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9612C-BE4A-4524-829C-F963BBEC27A7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</a:rPr>
              <a:t>Tailoring reforms to stage of economic development</a:t>
            </a:r>
            <a:endParaRPr lang="en-US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4294967295"/>
          </p:nvPr>
        </p:nvSpPr>
        <p:spPr>
          <a:xfrm>
            <a:off x="76200" y="1143000"/>
            <a:ext cx="8458200" cy="3810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1400" b="1" dirty="0" smtClean="0"/>
              <a:t>Structural Reforms with Highest Productivity Payoffs  within Each Country Group</a:t>
            </a:r>
            <a:endParaRPr lang="en-US" sz="1400" dirty="0"/>
          </a:p>
        </p:txBody>
      </p:sp>
      <p:pic>
        <p:nvPicPr>
          <p:cNvPr id="7" name="Content Placeholder 6"/>
          <p:cNvPicPr>
            <a:picLocks noGrp="1"/>
          </p:cNvPicPr>
          <p:nvPr>
            <p:ph idx="1"/>
          </p:nvPr>
        </p:nvPicPr>
        <p:blipFill>
          <a:blip r:embed="rId3" cstate="print"/>
          <a:srcRect t="1600" r="1226" b="320"/>
          <a:stretch>
            <a:fillRect/>
          </a:stretch>
        </p:blipFill>
        <p:spPr bwMode="auto">
          <a:xfrm>
            <a:off x="1371600" y="1371600"/>
            <a:ext cx="65532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562600" y="5257800"/>
            <a:ext cx="533400" cy="1828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b="1" dirty="0" smtClean="0"/>
              <a:t>MICs</a:t>
            </a:r>
            <a:endParaRPr lang="en-US" sz="1100" b="1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9612C-BE4A-4524-829C-F963BBEC27A7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04800" y="6477000"/>
            <a:ext cx="7696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Source: IMF (2015), Structural Reforms and Macroeconomic Performance - Initial Considerations for the Fund, Policy Paper, Washington DC.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</a:rPr>
              <a:t>Main reform priorities</a:t>
            </a:r>
            <a:endParaRPr lang="en-US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228600" y="4953000"/>
            <a:ext cx="371928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MS Mincho" pitchFamily="49" charset="-128"/>
                <a:cs typeface="Segoe UI" pitchFamily="34" charset="0"/>
              </a:rPr>
              <a:t>Source: Survey of IMF SMICs Mission Chiefs, December 2015.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anose="020B0606020202030204" pitchFamily="34" charset="0"/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9612C-BE4A-4524-829C-F963BBEC27A7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9973" y="1735185"/>
            <a:ext cx="8877211" cy="28682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</a:rPr>
              <a:t>Targeting reforms with highest pay-offs?</a:t>
            </a:r>
            <a:endParaRPr lang="en-US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4294967295"/>
          </p:nvPr>
        </p:nvSpPr>
        <p:spPr>
          <a:xfrm>
            <a:off x="609600" y="1371600"/>
            <a:ext cx="7391400" cy="63976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1800" b="1" dirty="0" smtClean="0"/>
              <a:t>Productivity Gains from Different Types of Structural Reform</a:t>
            </a:r>
            <a:endParaRPr lang="en-US" sz="1800" dirty="0"/>
          </a:p>
        </p:txBody>
      </p:sp>
      <p:pic>
        <p:nvPicPr>
          <p:cNvPr id="8" name="Content Placeholder 7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1905000"/>
            <a:ext cx="37338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410200" y="1828800"/>
            <a:ext cx="533400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 smtClean="0"/>
              <a:t>MICs</a:t>
            </a:r>
            <a:endParaRPr lang="en-US" sz="900" b="1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9612C-BE4A-4524-829C-F963BBEC27A7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781800" y="5638800"/>
            <a:ext cx="220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Source: IMF (2015), Structural Reforms and Macroeconomic Performance - Initial Considerations for the Fund, Policy Paper, Washington DC.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25562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</a:rPr>
              <a:t>Furthering private sector development</a:t>
            </a:r>
            <a:endParaRPr lang="en-US" sz="2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2362200"/>
            <a:ext cx="2349703" cy="2616000"/>
          </a:xfrm>
          <a:prstGeom prst="rect">
            <a:avLst/>
          </a:prstGeom>
        </p:spPr>
      </p:pic>
      <p:sp>
        <p:nvSpPr>
          <p:cNvPr id="8" name="TextBox 3"/>
          <p:cNvSpPr txBox="1"/>
          <p:nvPr/>
        </p:nvSpPr>
        <p:spPr>
          <a:xfrm>
            <a:off x="457200" y="6369237"/>
            <a:ext cx="3543300" cy="419100"/>
          </a:xfrm>
          <a:prstGeom prst="rect">
            <a:avLst/>
          </a:prstGeom>
          <a:solidFill>
            <a:sysClr val="window" lastClr="FFFFFF"/>
          </a:solidFill>
          <a:ln w="9525" cmpd="sng">
            <a:noFill/>
          </a:ln>
          <a:effectLst/>
        </p:spPr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Source: World Bank, 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Doing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Business Indicators.</a:t>
            </a:r>
          </a:p>
        </p:txBody>
      </p:sp>
      <p:graphicFrame>
        <p:nvGraphicFramePr>
          <p:cNvPr id="11" name="Chart 10"/>
          <p:cNvGraphicFramePr/>
          <p:nvPr/>
        </p:nvGraphicFramePr>
        <p:xfrm>
          <a:off x="3124200" y="1524000"/>
          <a:ext cx="541020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9612C-BE4A-4524-829C-F963BBEC27A7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429773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</a:rPr>
              <a:t>An example in economic diversification</a:t>
            </a:r>
            <a:endParaRPr lang="en-US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9" name="Picture 8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905000"/>
            <a:ext cx="6400800" cy="4132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286000" y="5105400"/>
            <a:ext cx="228600" cy="36933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9612C-BE4A-4524-829C-F963BBEC27A7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6" name="TextBox 3"/>
          <p:cNvSpPr txBox="1"/>
          <p:nvPr/>
        </p:nvSpPr>
        <p:spPr>
          <a:xfrm>
            <a:off x="457200" y="6369237"/>
            <a:ext cx="3543300" cy="419100"/>
          </a:xfrm>
          <a:prstGeom prst="rect">
            <a:avLst/>
          </a:prstGeom>
          <a:solidFill>
            <a:sysClr val="window" lastClr="FFFFFF"/>
          </a:solidFill>
          <a:ln w="9525" cmpd="sng">
            <a:noFill/>
          </a:ln>
          <a:effectLst/>
        </p:spPr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Source: 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Country authorities.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</a:rPr>
              <a:t>Issues for discussion</a:t>
            </a:r>
            <a:endParaRPr lang="en-US" sz="3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524000"/>
            <a:ext cx="7086600" cy="4525963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2060"/>
                </a:solidFill>
              </a:rPr>
              <a:t>What is the “right” growth model? </a:t>
            </a:r>
          </a:p>
          <a:p>
            <a:r>
              <a:rPr lang="en-US" sz="2800" dirty="0" smtClean="0">
                <a:solidFill>
                  <a:srgbClr val="002060"/>
                </a:solidFill>
              </a:rPr>
              <a:t>How do SMICs adapt to the megatrends?</a:t>
            </a:r>
          </a:p>
          <a:p>
            <a:r>
              <a:rPr lang="en-US" sz="2800" dirty="0" smtClean="0">
                <a:solidFill>
                  <a:srgbClr val="002060"/>
                </a:solidFill>
              </a:rPr>
              <a:t>What is the role of the state?</a:t>
            </a:r>
          </a:p>
          <a:p>
            <a:r>
              <a:rPr lang="en-US" sz="2800" dirty="0" smtClean="0">
                <a:solidFill>
                  <a:srgbClr val="002060"/>
                </a:solidFill>
              </a:rPr>
              <a:t>How to support private sector development?</a:t>
            </a:r>
          </a:p>
          <a:p>
            <a:r>
              <a:rPr lang="en-US" sz="2800" dirty="0" smtClean="0">
                <a:solidFill>
                  <a:srgbClr val="002060"/>
                </a:solidFill>
              </a:rPr>
              <a:t>How to prioritize reforms and build coalitions supporting change?</a:t>
            </a:r>
          </a:p>
          <a:p>
            <a:r>
              <a:rPr lang="en-US" sz="2800" dirty="0" smtClean="0">
                <a:solidFill>
                  <a:srgbClr val="002060"/>
                </a:solidFill>
              </a:rPr>
              <a:t>How to make growth more inclusive?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9612C-BE4A-4524-829C-F963BBEC27A7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81000"/>
            <a:ext cx="8839200" cy="838200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The Legacy of the Crisis: Output Compared to Pre-crisis Expectations</a:t>
            </a:r>
            <a:b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2000" i="1" dirty="0" smtClean="0">
                <a:solidFill>
                  <a:schemeClr val="tx2">
                    <a:lumMod val="75000"/>
                  </a:schemeClr>
                </a:solidFill>
              </a:rPr>
              <a:t>(percent, 2007=100)</a:t>
            </a:r>
            <a:endParaRPr lang="en-US" sz="2000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4122A-2CE3-447C-9F5B-7796AA9A7A78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4695" y="1219200"/>
            <a:ext cx="5234305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975857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6670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2060"/>
                </a:solidFill>
              </a:rPr>
              <a:t>Thank </a:t>
            </a:r>
            <a:r>
              <a:rPr lang="en-US" sz="4000" b="1" dirty="0">
                <a:solidFill>
                  <a:srgbClr val="002060"/>
                </a:solidFill>
              </a:rPr>
              <a:t>Y</a:t>
            </a:r>
            <a:r>
              <a:rPr lang="en-US" sz="4000" b="1" dirty="0" smtClean="0">
                <a:solidFill>
                  <a:srgbClr val="002060"/>
                </a:solidFill>
              </a:rPr>
              <a:t>ou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9612C-BE4A-4524-829C-F963BBEC27A7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776826625"/>
              </p:ext>
            </p:extLst>
          </p:nvPr>
        </p:nvGraphicFramePr>
        <p:xfrm>
          <a:off x="838200" y="381000"/>
          <a:ext cx="7685825" cy="58855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9612C-BE4A-4524-829C-F963BBEC27A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92144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4122A-2CE3-447C-9F5B-7796AA9A7A78}" type="slidenum">
              <a:rPr lang="en-US" smtClean="0"/>
              <a:pPr/>
              <a:t>6</a:t>
            </a:fld>
            <a:endParaRPr lang="en-US"/>
          </a:p>
        </p:txBody>
      </p:sp>
      <p:graphicFrame>
        <p:nvGraphicFramePr>
          <p:cNvPr id="3" name="Chart 2"/>
          <p:cNvGraphicFramePr>
            <a:graphicFrameLocks noGrp="1"/>
          </p:cNvGraphicFramePr>
          <p:nvPr/>
        </p:nvGraphicFramePr>
        <p:xfrm>
          <a:off x="609600" y="1295400"/>
          <a:ext cx="8305800" cy="5181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3"/>
          <p:cNvSpPr/>
          <p:nvPr/>
        </p:nvSpPr>
        <p:spPr>
          <a:xfrm>
            <a:off x="2476500" y="573871"/>
            <a:ext cx="4572000" cy="89255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</a:rPr>
              <a:t>World FDI</a:t>
            </a:r>
          </a:p>
          <a:p>
            <a:pPr algn="ctr"/>
            <a:r>
              <a:rPr lang="en-US" sz="2400" i="1" dirty="0" smtClean="0">
                <a:solidFill>
                  <a:schemeClr val="tx2">
                    <a:lumMod val="75000"/>
                  </a:schemeClr>
                </a:solidFill>
              </a:rPr>
              <a:t>(in percent of World GDP)</a:t>
            </a: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19503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4122A-2CE3-447C-9F5B-7796AA9A7A78}" type="slidenum">
              <a:rPr lang="en-US" smtClean="0"/>
              <a:pPr/>
              <a:t>7</a:t>
            </a:fld>
            <a:endParaRPr lang="en-US"/>
          </a:p>
        </p:txBody>
      </p:sp>
      <p:graphicFrame>
        <p:nvGraphicFramePr>
          <p:cNvPr id="3" name="Chart 2"/>
          <p:cNvGraphicFramePr/>
          <p:nvPr/>
        </p:nvGraphicFramePr>
        <p:xfrm>
          <a:off x="914400" y="1219200"/>
          <a:ext cx="7086600" cy="472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3"/>
          <p:cNvSpPr/>
          <p:nvPr/>
        </p:nvSpPr>
        <p:spPr>
          <a:xfrm>
            <a:off x="1981200" y="535772"/>
            <a:ext cx="54102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</a:rPr>
              <a:t>GDP vs. Trade</a:t>
            </a:r>
          </a:p>
          <a:p>
            <a:pPr algn="ctr"/>
            <a:r>
              <a:rPr lang="en-US" sz="2400" i="1" dirty="0" smtClean="0">
                <a:solidFill>
                  <a:schemeClr val="tx2">
                    <a:lumMod val="75000"/>
                  </a:schemeClr>
                </a:solidFill>
              </a:rPr>
              <a:t>(average annual growth in percent)</a:t>
            </a: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91568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229600" cy="762000"/>
          </a:xfrm>
          <a:ln>
            <a:noFill/>
          </a:ln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</a:rPr>
              <a:t>Evolution of Potential Output Growth</a:t>
            </a:r>
            <a:br>
              <a:rPr lang="en-US" sz="28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2400" i="1" dirty="0" smtClean="0">
                <a:solidFill>
                  <a:schemeClr val="tx2">
                    <a:lumMod val="75000"/>
                  </a:schemeClr>
                </a:solidFill>
              </a:rPr>
              <a:t>(percent)</a:t>
            </a:r>
            <a:endParaRPr lang="en-US" sz="2400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4122A-2CE3-447C-9F5B-7796AA9A7A78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295400"/>
            <a:ext cx="651979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728568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731838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</a:rPr>
              <a:t>EM Potential Growth</a:t>
            </a:r>
            <a:endParaRPr lang="en-US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021CE-46AD-45FB-A8C0-8C29007C5C2B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1752600"/>
            <a:ext cx="8305800" cy="373624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84253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ustom 1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C0504D"/>
    </a:accent1>
    <a:accent2>
      <a:srgbClr val="C3D69B"/>
    </a:accent2>
    <a:accent3>
      <a:srgbClr val="689CDA"/>
    </a:accent3>
    <a:accent4>
      <a:srgbClr val="000099"/>
    </a:accent4>
    <a:accent5>
      <a:srgbClr val="E28700"/>
    </a:accent5>
    <a:accent6>
      <a:srgbClr val="000000"/>
    </a:accent6>
    <a:hlink>
      <a:srgbClr val="0000FF"/>
    </a:hlink>
    <a:folHlink>
      <a:srgbClr val="800080"/>
    </a:folHlink>
  </a:clrScheme>
  <a:fontScheme name="Offic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0.xml><?xml version="1.0" encoding="utf-8"?>
<a:themeOverride xmlns:a="http://schemas.openxmlformats.org/drawingml/2006/main">
  <a:clrScheme name="Custom 1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C0504D"/>
    </a:accent1>
    <a:accent2>
      <a:srgbClr val="C3D69B"/>
    </a:accent2>
    <a:accent3>
      <a:srgbClr val="689CDA"/>
    </a:accent3>
    <a:accent4>
      <a:srgbClr val="000099"/>
    </a:accent4>
    <a:accent5>
      <a:srgbClr val="E28700"/>
    </a:accent5>
    <a:accent6>
      <a:srgbClr val="000000"/>
    </a:accent6>
    <a:hlink>
      <a:srgbClr val="0000FF"/>
    </a:hlink>
    <a:folHlink>
      <a:srgbClr val="800080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Custom 1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C0504D"/>
    </a:accent1>
    <a:accent2>
      <a:srgbClr val="C3D69B"/>
    </a:accent2>
    <a:accent3>
      <a:srgbClr val="689CDA"/>
    </a:accent3>
    <a:accent4>
      <a:srgbClr val="000099"/>
    </a:accent4>
    <a:accent5>
      <a:srgbClr val="E28700"/>
    </a:accent5>
    <a:accent6>
      <a:srgbClr val="000000"/>
    </a:accent6>
    <a:hlink>
      <a:srgbClr val="0000FF"/>
    </a:hlink>
    <a:folHlink>
      <a:srgbClr val="800080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 2007-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4.xml><?xml version="1.0" encoding="utf-8"?>
<a:themeOverride xmlns:a="http://schemas.openxmlformats.org/drawingml/2006/main">
  <a:clrScheme name="Custom 1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C0504D"/>
    </a:accent1>
    <a:accent2>
      <a:srgbClr val="C3D69B"/>
    </a:accent2>
    <a:accent3>
      <a:srgbClr val="689CDA"/>
    </a:accent3>
    <a:accent4>
      <a:srgbClr val="000099"/>
    </a:accent4>
    <a:accent5>
      <a:srgbClr val="E28700"/>
    </a:accent5>
    <a:accent6>
      <a:srgbClr val="000000"/>
    </a:accent6>
    <a:hlink>
      <a:srgbClr val="0000FF"/>
    </a:hlink>
    <a:folHlink>
      <a:srgbClr val="800080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5.xml><?xml version="1.0" encoding="utf-8"?>
<a:themeOverride xmlns:a="http://schemas.openxmlformats.org/drawingml/2006/main">
  <a:clrScheme name="Custom 1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C0504D"/>
    </a:accent1>
    <a:accent2>
      <a:srgbClr val="C3D69B"/>
    </a:accent2>
    <a:accent3>
      <a:srgbClr val="689CDA"/>
    </a:accent3>
    <a:accent4>
      <a:srgbClr val="000099"/>
    </a:accent4>
    <a:accent5>
      <a:srgbClr val="E28700"/>
    </a:accent5>
    <a:accent6>
      <a:srgbClr val="000000"/>
    </a:accent6>
    <a:hlink>
      <a:srgbClr val="0000FF"/>
    </a:hlink>
    <a:folHlink>
      <a:srgbClr val="800080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6.xml><?xml version="1.0" encoding="utf-8"?>
<a:themeOverride xmlns:a="http://schemas.openxmlformats.org/drawingml/2006/main">
  <a:clrScheme name="Custom 1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C0504D"/>
    </a:accent1>
    <a:accent2>
      <a:srgbClr val="C3D69B"/>
    </a:accent2>
    <a:accent3>
      <a:srgbClr val="689CDA"/>
    </a:accent3>
    <a:accent4>
      <a:srgbClr val="000099"/>
    </a:accent4>
    <a:accent5>
      <a:srgbClr val="E28700"/>
    </a:accent5>
    <a:accent6>
      <a:srgbClr val="000000"/>
    </a:accent6>
    <a:hlink>
      <a:srgbClr val="0000FF"/>
    </a:hlink>
    <a:folHlink>
      <a:srgbClr val="800080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Custom 1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C0504D"/>
    </a:accent1>
    <a:accent2>
      <a:srgbClr val="C3D69B"/>
    </a:accent2>
    <a:accent3>
      <a:srgbClr val="689CDA"/>
    </a:accent3>
    <a:accent4>
      <a:srgbClr val="000099"/>
    </a:accent4>
    <a:accent5>
      <a:srgbClr val="E28700"/>
    </a:accent5>
    <a:accent6>
      <a:srgbClr val="000000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 2007-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Custom 1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C0504D"/>
    </a:accent1>
    <a:accent2>
      <a:srgbClr val="C3D69B"/>
    </a:accent2>
    <a:accent3>
      <a:srgbClr val="689CDA"/>
    </a:accent3>
    <a:accent4>
      <a:srgbClr val="000099"/>
    </a:accent4>
    <a:accent5>
      <a:srgbClr val="E28700"/>
    </a:accent5>
    <a:accent6>
      <a:srgbClr val="000000"/>
    </a:accent6>
    <a:hlink>
      <a:srgbClr val="0000FF"/>
    </a:hlink>
    <a:folHlink>
      <a:srgbClr val="800080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Custom 1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C0504D"/>
    </a:accent1>
    <a:accent2>
      <a:srgbClr val="C3D69B"/>
    </a:accent2>
    <a:accent3>
      <a:srgbClr val="689CDA"/>
    </a:accent3>
    <a:accent4>
      <a:srgbClr val="000099"/>
    </a:accent4>
    <a:accent5>
      <a:srgbClr val="E28700"/>
    </a:accent5>
    <a:accent6>
      <a:srgbClr val="000000"/>
    </a:accent6>
    <a:hlink>
      <a:srgbClr val="0000FF"/>
    </a:hlink>
    <a:folHlink>
      <a:srgbClr val="800080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Custom 1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C0504D"/>
    </a:accent1>
    <a:accent2>
      <a:srgbClr val="C3D69B"/>
    </a:accent2>
    <a:accent3>
      <a:srgbClr val="689CDA"/>
    </a:accent3>
    <a:accent4>
      <a:srgbClr val="000099"/>
    </a:accent4>
    <a:accent5>
      <a:srgbClr val="E28700"/>
    </a:accent5>
    <a:accent6>
      <a:srgbClr val="000000"/>
    </a:accent6>
    <a:hlink>
      <a:srgbClr val="0000FF"/>
    </a:hlink>
    <a:folHlink>
      <a:srgbClr val="800080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4957</TotalTime>
  <Words>1275</Words>
  <Application>Microsoft Office PowerPoint</Application>
  <PresentationFormat>On-screen Show (4:3)</PresentationFormat>
  <Paragraphs>253</Paragraphs>
  <Slides>40</Slides>
  <Notes>29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Office Theme</vt:lpstr>
      <vt:lpstr>       Small Middle-Income Countries in Sub-Saharan Africa: Taking Development to the Next Level   Min Zhu IMF Deputy Managing Director Grand Palm Hotel, Gaborone, Botswana January 29, 2016  </vt:lpstr>
      <vt:lpstr>Outline</vt:lpstr>
      <vt:lpstr>Outline</vt:lpstr>
      <vt:lpstr>The Legacy of the Crisis: Output Compared to Pre-crisis Expectations (percent, 2007=100)</vt:lpstr>
      <vt:lpstr>Slide 5</vt:lpstr>
      <vt:lpstr>Slide 6</vt:lpstr>
      <vt:lpstr>Slide 7</vt:lpstr>
      <vt:lpstr>Evolution of Potential Output Growth (percent)</vt:lpstr>
      <vt:lpstr>EM Potential Growth</vt:lpstr>
      <vt:lpstr>Commodity Prices Fall</vt:lpstr>
      <vt:lpstr>Commodity Prices Fall</vt:lpstr>
      <vt:lpstr>External financing conditions are tightening</vt:lpstr>
      <vt:lpstr>Magnified for BLNS from spillovers from S. Africa</vt:lpstr>
      <vt:lpstr>Three specific megatrends to impact on SMICs</vt:lpstr>
      <vt:lpstr>Megatrend (1): Climate change emphasizes the need to enhance resilience, particularly for island states</vt:lpstr>
      <vt:lpstr>Megatrend (1): Climate: Poor most vulnerable</vt:lpstr>
      <vt:lpstr>Megatrend (2): Technology will change conventional business practices</vt:lpstr>
      <vt:lpstr>Megatrend (3): Properly harnessed, SSA’s demographic potential can be transformative</vt:lpstr>
      <vt:lpstr>Outline</vt:lpstr>
      <vt:lpstr>Sustained growth</vt:lpstr>
      <vt:lpstr>Sustained increase in GDP per capita</vt:lpstr>
      <vt:lpstr>Domestic challenge:  Foster economic diversification</vt:lpstr>
      <vt:lpstr>Domestic challenge:  Job creation</vt:lpstr>
      <vt:lpstr>Domestic challenge:  Manage public employment and wage bill</vt:lpstr>
      <vt:lpstr>Domestic challenge:  Addressing infrastructure gap</vt:lpstr>
      <vt:lpstr>Domestic challenge:  Improve Human Development</vt:lpstr>
      <vt:lpstr>Domestic challenge:  Inclusive growth</vt:lpstr>
      <vt:lpstr>Outline</vt:lpstr>
      <vt:lpstr>Three key challenges to graduate to advanced economy status</vt:lpstr>
      <vt:lpstr>Experiences (1): Countries that graduated to AE status had more effective governments</vt:lpstr>
      <vt:lpstr>Experiences (2): Countries that graduated to AE status created a more enabling environment for the private sector </vt:lpstr>
      <vt:lpstr>Experiences (3): Countries that graduated to AE status had more inclusive growth</vt:lpstr>
      <vt:lpstr>Rethinking growth strategies and reversing the decline in TFP</vt:lpstr>
      <vt:lpstr>Tailoring reforms to stage of economic development</vt:lpstr>
      <vt:lpstr>Main reform priorities</vt:lpstr>
      <vt:lpstr>Targeting reforms with highest pay-offs?</vt:lpstr>
      <vt:lpstr>Furthering private sector development</vt:lpstr>
      <vt:lpstr>An example in economic diversification</vt:lpstr>
      <vt:lpstr>Issues for discussion</vt:lpstr>
      <vt:lpstr>Thank You</vt:lpstr>
    </vt:vector>
  </TitlesOfParts>
  <Company>International Monetary Fund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Taking Development to the Next Level High-Level Conference for Small Middle Income Countries in sub-Saharan Africa Grand Palm Hotel, Gaborone, Botswana January 29, 2016</dc:title>
  <dc:creator>Thakoor</dc:creator>
  <cp:lastModifiedBy>Thakoor</cp:lastModifiedBy>
  <cp:revision>128</cp:revision>
  <dcterms:created xsi:type="dcterms:W3CDTF">2016-01-04T14:54:02Z</dcterms:created>
  <dcterms:modified xsi:type="dcterms:W3CDTF">2016-01-29T12:49:42Z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1634201988</vt:i4>
  </property>
  <property fmtid="{D5CDD505-2E9C-101B-9397-08002B2CF9AE}" pid="3" name="_NewReviewCycle">
    <vt:lpwstr/>
  </property>
  <property fmtid="{D5CDD505-2E9C-101B-9397-08002B2CF9AE}" pid="4" name="_EmailSubject">
    <vt:lpwstr>For posting on conference website - DMD Zhu's slides (REVISED)</vt:lpwstr>
  </property>
  <property fmtid="{D5CDD505-2E9C-101B-9397-08002B2CF9AE}" pid="5" name="_AuthorEmail">
    <vt:lpwstr>JThakoor@imf.org</vt:lpwstr>
  </property>
  <property fmtid="{D5CDD505-2E9C-101B-9397-08002B2CF9AE}" pid="6" name="_AuthorEmailDisplayName">
    <vt:lpwstr>Thakoor, Vimal</vt:lpwstr>
  </property>
  <property fmtid="{D5CDD505-2E9C-101B-9397-08002B2CF9AE}" pid="7" name="_PreviousAdHocReviewCycleID">
    <vt:i4>-1330804235</vt:i4>
  </property>
</Properties>
</file>