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79" r:id="rId1"/>
  </p:sldMasterIdLst>
  <p:notesMasterIdLst>
    <p:notesMasterId r:id="rId15"/>
  </p:notesMasterIdLst>
  <p:handoutMasterIdLst>
    <p:handoutMasterId r:id="rId16"/>
  </p:handoutMasterIdLst>
  <p:sldIdLst>
    <p:sldId id="630" r:id="rId2"/>
    <p:sldId id="661" r:id="rId3"/>
    <p:sldId id="669" r:id="rId4"/>
    <p:sldId id="664" r:id="rId5"/>
    <p:sldId id="666" r:id="rId6"/>
    <p:sldId id="668" r:id="rId7"/>
    <p:sldId id="662" r:id="rId8"/>
    <p:sldId id="676" r:id="rId9"/>
    <p:sldId id="671" r:id="rId10"/>
    <p:sldId id="672" r:id="rId11"/>
    <p:sldId id="673" r:id="rId12"/>
    <p:sldId id="674" r:id="rId13"/>
    <p:sldId id="660" r:id="rId14"/>
  </p:sldIdLst>
  <p:sldSz cx="9144000" cy="6858000" type="screen4x3"/>
  <p:notesSz cx="6669088" cy="9928225"/>
  <p:defaultTextStyle>
    <a:defPPr>
      <a:defRPr lang="en-US"/>
    </a:defPPr>
    <a:lvl1pPr algn="l" rtl="0" eaLnBrk="0" fontAlgn="base" hangingPunct="0">
      <a:spcBef>
        <a:spcPct val="0"/>
      </a:spcBef>
      <a:spcAft>
        <a:spcPct val="0"/>
      </a:spcAft>
      <a:defRPr sz="32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2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2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2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200" b="1" kern="1200">
        <a:solidFill>
          <a:schemeClr val="tx1"/>
        </a:solidFill>
        <a:latin typeface="Times New Roman" pitchFamily="18" charset="0"/>
        <a:ea typeface="+mn-ea"/>
        <a:cs typeface="+mn-cs"/>
      </a:defRPr>
    </a:lvl5pPr>
    <a:lvl6pPr marL="2286000" algn="l" defTabSz="914400" rtl="0" eaLnBrk="1" latinLnBrk="0" hangingPunct="1">
      <a:defRPr sz="3200" b="1" kern="1200">
        <a:solidFill>
          <a:schemeClr val="tx1"/>
        </a:solidFill>
        <a:latin typeface="Times New Roman" pitchFamily="18" charset="0"/>
        <a:ea typeface="+mn-ea"/>
        <a:cs typeface="+mn-cs"/>
      </a:defRPr>
    </a:lvl6pPr>
    <a:lvl7pPr marL="2743200" algn="l" defTabSz="914400" rtl="0" eaLnBrk="1" latinLnBrk="0" hangingPunct="1">
      <a:defRPr sz="3200" b="1" kern="1200">
        <a:solidFill>
          <a:schemeClr val="tx1"/>
        </a:solidFill>
        <a:latin typeface="Times New Roman" pitchFamily="18" charset="0"/>
        <a:ea typeface="+mn-ea"/>
        <a:cs typeface="+mn-cs"/>
      </a:defRPr>
    </a:lvl7pPr>
    <a:lvl8pPr marL="3200400" algn="l" defTabSz="914400" rtl="0" eaLnBrk="1" latinLnBrk="0" hangingPunct="1">
      <a:defRPr sz="3200" b="1" kern="1200">
        <a:solidFill>
          <a:schemeClr val="tx1"/>
        </a:solidFill>
        <a:latin typeface="Times New Roman" pitchFamily="18" charset="0"/>
        <a:ea typeface="+mn-ea"/>
        <a:cs typeface="+mn-cs"/>
      </a:defRPr>
    </a:lvl8pPr>
    <a:lvl9pPr marL="3657600" algn="l" defTabSz="914400" rtl="0" eaLnBrk="1" latinLnBrk="0" hangingPunct="1">
      <a:defRPr sz="32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40">
          <p15:clr>
            <a:srgbClr val="A4A3A4"/>
          </p15:clr>
        </p15:guide>
        <p15:guide id="2" pos="2832">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puchane Chipo" initials="M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67" d="100"/>
          <a:sy n="67" d="100"/>
        </p:scale>
        <p:origin x="1050" y="78"/>
      </p:cViewPr>
      <p:guideLst>
        <p:guide orient="horz" pos="240"/>
        <p:guide pos="2832"/>
      </p:guideLst>
    </p:cSldViewPr>
  </p:slideViewPr>
  <p:outlineViewPr>
    <p:cViewPr>
      <p:scale>
        <a:sx n="33" d="100"/>
        <a:sy n="33" d="100"/>
      </p:scale>
      <p:origin x="0" y="-1997"/>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008"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889108" cy="49641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r>
              <a:rPr lang="en-US" altLang="en-US" dirty="0"/>
              <a:t>Bank of Botswana</a:t>
            </a:r>
          </a:p>
        </p:txBody>
      </p:sp>
      <p:sp>
        <p:nvSpPr>
          <p:cNvPr id="11267" name="Rectangle 3"/>
          <p:cNvSpPr>
            <a:spLocks noGrp="1" noChangeArrowheads="1"/>
          </p:cNvSpPr>
          <p:nvPr>
            <p:ph type="dt" sz="quarter" idx="1"/>
          </p:nvPr>
        </p:nvSpPr>
        <p:spPr bwMode="auto">
          <a:xfrm>
            <a:off x="3779983" y="0"/>
            <a:ext cx="2889107" cy="49641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fld id="{B371E89C-3F05-4231-858C-2EA3792B4011}" type="datetime1">
              <a:rPr lang="en-US" altLang="en-US"/>
              <a:pPr>
                <a:defRPr/>
              </a:pPr>
              <a:t>1/29/2016</a:t>
            </a:fld>
            <a:endParaRPr lang="en-US" altLang="en-US" dirty="0"/>
          </a:p>
        </p:txBody>
      </p:sp>
      <p:sp>
        <p:nvSpPr>
          <p:cNvPr id="11268" name="Rectangle 4"/>
          <p:cNvSpPr>
            <a:spLocks noGrp="1" noChangeArrowheads="1"/>
          </p:cNvSpPr>
          <p:nvPr>
            <p:ph type="ftr" sz="quarter" idx="2"/>
          </p:nvPr>
        </p:nvSpPr>
        <p:spPr bwMode="auto">
          <a:xfrm>
            <a:off x="0" y="9431814"/>
            <a:ext cx="2889108" cy="496411"/>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endParaRPr lang="en-US" altLang="en-US" dirty="0"/>
          </a:p>
        </p:txBody>
      </p:sp>
      <p:sp>
        <p:nvSpPr>
          <p:cNvPr id="11269" name="Rectangle 5"/>
          <p:cNvSpPr>
            <a:spLocks noGrp="1" noChangeArrowheads="1"/>
          </p:cNvSpPr>
          <p:nvPr>
            <p:ph type="sldNum" sz="quarter" idx="3"/>
          </p:nvPr>
        </p:nvSpPr>
        <p:spPr bwMode="auto">
          <a:xfrm>
            <a:off x="3779983" y="9431814"/>
            <a:ext cx="2889107" cy="496411"/>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C5F58278-A1F1-4438-B020-851E507F98FF}" type="slidenum">
              <a:rPr lang="en-US" altLang="en-US"/>
              <a:pPr>
                <a:defRPr/>
              </a:pPr>
              <a:t>‹#›</a:t>
            </a:fld>
            <a:endParaRPr lang="en-US" altLang="en-US" dirty="0"/>
          </a:p>
        </p:txBody>
      </p:sp>
      <p:pic>
        <p:nvPicPr>
          <p:cNvPr id="35846" name="Picture 7" descr="a_BLOGO2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3868" y="25542"/>
            <a:ext cx="789637" cy="794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1913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89108" cy="49641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r>
              <a:rPr lang="en-US" altLang="en-US" dirty="0"/>
              <a:t>Bank of Botswana</a:t>
            </a:r>
          </a:p>
        </p:txBody>
      </p:sp>
      <p:sp>
        <p:nvSpPr>
          <p:cNvPr id="4099" name="Rectangle 3"/>
          <p:cNvSpPr>
            <a:spLocks noGrp="1" noChangeArrowheads="1"/>
          </p:cNvSpPr>
          <p:nvPr>
            <p:ph type="dt" idx="1"/>
          </p:nvPr>
        </p:nvSpPr>
        <p:spPr bwMode="auto">
          <a:xfrm>
            <a:off x="3779983" y="0"/>
            <a:ext cx="2889107" cy="49641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fld id="{40F9CF98-7A4C-46BB-BAE5-BBA37239547D}" type="datetime1">
              <a:rPr lang="en-US" altLang="en-US"/>
              <a:pPr>
                <a:defRPr/>
              </a:pPr>
              <a:t>1/29/2016</a:t>
            </a:fld>
            <a:endParaRPr lang="en-US" altLang="en-US" dirty="0"/>
          </a:p>
        </p:txBody>
      </p:sp>
      <p:sp>
        <p:nvSpPr>
          <p:cNvPr id="31748" name="Rectangle 4"/>
          <p:cNvSpPr>
            <a:spLocks noGrp="1" noRot="1" noChangeAspect="1" noChangeArrowheads="1" noTextEdit="1"/>
          </p:cNvSpPr>
          <p:nvPr>
            <p:ph type="sldImg" idx="2"/>
          </p:nvPr>
        </p:nvSpPr>
        <p:spPr bwMode="auto">
          <a:xfrm>
            <a:off x="855663" y="746125"/>
            <a:ext cx="4959350"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889318" y="5294524"/>
            <a:ext cx="4890457" cy="3888289"/>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9431814"/>
            <a:ext cx="2889108" cy="496411"/>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endParaRPr lang="en-US" altLang="en-US" dirty="0"/>
          </a:p>
        </p:txBody>
      </p:sp>
      <p:sp>
        <p:nvSpPr>
          <p:cNvPr id="4103" name="Rectangle 7"/>
          <p:cNvSpPr>
            <a:spLocks noGrp="1" noChangeArrowheads="1"/>
          </p:cNvSpPr>
          <p:nvPr>
            <p:ph type="sldNum" sz="quarter" idx="5"/>
          </p:nvPr>
        </p:nvSpPr>
        <p:spPr bwMode="auto">
          <a:xfrm>
            <a:off x="3779983" y="9431814"/>
            <a:ext cx="2889107" cy="496411"/>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7CF17907-125D-455D-B73B-368EED3C18B8}" type="slidenum">
              <a:rPr lang="en-US" altLang="en-US"/>
              <a:pPr>
                <a:defRPr/>
              </a:pPr>
              <a:t>‹#›</a:t>
            </a:fld>
            <a:endParaRPr lang="en-US" altLang="en-US" dirty="0"/>
          </a:p>
        </p:txBody>
      </p:sp>
      <p:sp>
        <p:nvSpPr>
          <p:cNvPr id="31752" name="Line 8"/>
          <p:cNvSpPr>
            <a:spLocks noChangeShapeType="1"/>
          </p:cNvSpPr>
          <p:nvPr/>
        </p:nvSpPr>
        <p:spPr bwMode="auto">
          <a:xfrm>
            <a:off x="1629114" y="4972094"/>
            <a:ext cx="3410860" cy="0"/>
          </a:xfrm>
          <a:prstGeom prst="line">
            <a:avLst/>
          </a:prstGeom>
          <a:noFill/>
          <a:ln w="76200" cmpd="tri">
            <a:solidFill>
              <a:schemeClr val="tx1"/>
            </a:solidFill>
            <a:round/>
            <a:headEnd/>
            <a:tailEnd/>
          </a:ln>
          <a:extLst>
            <a:ext uri="{909E8E84-426E-40DD-AFC4-6F175D3DCCD1}">
              <a14:hiddenFill xmlns:a14="http://schemas.microsoft.com/office/drawing/2010/main">
                <a:noFill/>
              </a14:hiddenFill>
            </a:ext>
          </a:extLst>
        </p:spPr>
        <p:txBody>
          <a:bodyPr/>
          <a:lstStyle/>
          <a:p>
            <a:endParaRPr lang="en-ZA" dirty="0"/>
          </a:p>
        </p:txBody>
      </p:sp>
    </p:spTree>
    <p:extLst>
      <p:ext uri="{BB962C8B-B14F-4D97-AF65-F5344CB8AC3E}">
        <p14:creationId xmlns:p14="http://schemas.microsoft.com/office/powerpoint/2010/main" val="3507074614"/>
      </p:ext>
    </p:extLst>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smtClean="0">
                <a:latin typeface="Arial" panose="020B0604020202020204" pitchFamily="34" charset="0"/>
                <a:cs typeface="Arial" panose="020B0604020202020204" pitchFamily="34" charset="0"/>
              </a:rPr>
              <a:t>Introduction</a:t>
            </a:r>
          </a:p>
          <a:p>
            <a:endParaRPr lang="en-GB" sz="1600" dirty="0" smtClean="0">
              <a:latin typeface="Arial" panose="020B0604020202020204" pitchFamily="34" charset="0"/>
              <a:cs typeface="Arial" panose="020B0604020202020204" pitchFamily="34" charset="0"/>
            </a:endParaRPr>
          </a:p>
          <a:p>
            <a:r>
              <a:rPr lang="en-GB" sz="1600" dirty="0" smtClean="0">
                <a:latin typeface="Arial" panose="020B0604020202020204" pitchFamily="34" charset="0"/>
                <a:cs typeface="Arial" panose="020B0604020202020204" pitchFamily="34" charset="0"/>
              </a:rPr>
              <a:t>All protocol observed.</a:t>
            </a:r>
          </a:p>
          <a:p>
            <a:endParaRPr lang="en-GB" sz="1600" dirty="0">
              <a:latin typeface="Arial" panose="020B0604020202020204" pitchFamily="34" charset="0"/>
              <a:cs typeface="Arial" panose="020B0604020202020204" pitchFamily="34" charset="0"/>
            </a:endParaRPr>
          </a:p>
          <a:p>
            <a:r>
              <a:rPr lang="en-GB" sz="1600" dirty="0" smtClean="0">
                <a:latin typeface="Arial" panose="020B0604020202020204" pitchFamily="34" charset="0"/>
                <a:cs typeface="Arial" panose="020B0604020202020204" pitchFamily="34" charset="0"/>
              </a:rPr>
              <a:t>My comments today will basically touch on the questions given in the Session Summary, with some special references to Botswana.</a:t>
            </a:r>
            <a:endParaRPr lang="en-GB" sz="1600" dirty="0">
              <a:latin typeface="Arial" panose="020B0604020202020204" pitchFamily="34" charset="0"/>
              <a:cs typeface="Arial" panose="020B0604020202020204" pitchFamily="34" charset="0"/>
            </a:endParaRPr>
          </a:p>
        </p:txBody>
      </p:sp>
      <p:sp>
        <p:nvSpPr>
          <p:cNvPr id="4" name="Header Placeholder 3"/>
          <p:cNvSpPr>
            <a:spLocks noGrp="1"/>
          </p:cNvSpPr>
          <p:nvPr>
            <p:ph type="hdr" sz="quarter" idx="10"/>
          </p:nvPr>
        </p:nvSpPr>
        <p:spPr/>
        <p:txBody>
          <a:bodyPr/>
          <a:lstStyle/>
          <a:p>
            <a:r>
              <a:rPr lang="en-US" dirty="0" smtClean="0"/>
              <a:t>Bank of Botswana</a:t>
            </a:r>
            <a:endParaRPr lang="en-US" dirty="0"/>
          </a:p>
        </p:txBody>
      </p:sp>
      <p:sp>
        <p:nvSpPr>
          <p:cNvPr id="5" name="Date Placeholder 4"/>
          <p:cNvSpPr>
            <a:spLocks noGrp="1"/>
          </p:cNvSpPr>
          <p:nvPr>
            <p:ph type="dt" idx="11"/>
          </p:nvPr>
        </p:nvSpPr>
        <p:spPr/>
        <p:txBody>
          <a:bodyPr/>
          <a:lstStyle/>
          <a:p>
            <a:fld id="{D197A102-B690-48BE-9C9D-11E718F983EA}" type="datetime1">
              <a:rPr lang="en-US" smtClean="0"/>
              <a:pPr/>
              <a:t>1/29/2016</a:t>
            </a:fld>
            <a:endParaRPr lang="en-US" dirty="0"/>
          </a:p>
        </p:txBody>
      </p:sp>
      <p:sp>
        <p:nvSpPr>
          <p:cNvPr id="6" name="Slide Number Placeholder 5"/>
          <p:cNvSpPr>
            <a:spLocks noGrp="1"/>
          </p:cNvSpPr>
          <p:nvPr>
            <p:ph type="sldNum" sz="quarter" idx="12"/>
          </p:nvPr>
        </p:nvSpPr>
        <p:spPr/>
        <p:txBody>
          <a:bodyPr/>
          <a:lstStyle/>
          <a:p>
            <a:fld id="{118E832C-E31E-4B6C-AED8-8251C5A5716C}" type="slidenum">
              <a:rPr lang="en-US" smtClean="0"/>
              <a:pPr/>
              <a:t>1</a:t>
            </a:fld>
            <a:endParaRPr lang="en-US" dirty="0"/>
          </a:p>
        </p:txBody>
      </p:sp>
    </p:spTree>
    <p:extLst>
      <p:ext uri="{BB962C8B-B14F-4D97-AF65-F5344CB8AC3E}">
        <p14:creationId xmlns:p14="http://schemas.microsoft.com/office/powerpoint/2010/main" val="2319691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But it is not solely the responsibility of government to provide conditions for promoting employment. The private sector, including the labour force, also has a collective responsibility to help ensure that the national labour resource is not squandered. This requires business rivals to find practical methods of cooperation on training and skills development, and workers to ensure they deliver value for money in their jobs so there is a healthy rate of return on such human resources development.</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10</a:t>
            </a:fld>
            <a:endParaRPr lang="en-US" altLang="en-US" dirty="0"/>
          </a:p>
        </p:txBody>
      </p:sp>
    </p:spTree>
    <p:extLst>
      <p:ext uri="{BB962C8B-B14F-4D97-AF65-F5344CB8AC3E}">
        <p14:creationId xmlns:p14="http://schemas.microsoft.com/office/powerpoint/2010/main" val="303600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4"/>
            <a:ext cx="4890457" cy="4317789"/>
          </a:xfrm>
        </p:spPr>
        <p:txBody>
          <a:bodyPr/>
          <a:lstStyle/>
          <a:p>
            <a:r>
              <a:rPr lang="en-GB" sz="1400" dirty="0" smtClean="0">
                <a:latin typeface="Arial" panose="020B0604020202020204" pitchFamily="34" charset="0"/>
                <a:cs typeface="Arial" panose="020B0604020202020204" pitchFamily="34" charset="0"/>
              </a:rPr>
              <a:t>Turing to the challenge of </a:t>
            </a:r>
            <a:r>
              <a:rPr lang="en-GB" sz="1400" dirty="0">
                <a:latin typeface="Arial" panose="020B0604020202020204" pitchFamily="34" charset="0"/>
                <a:cs typeface="Arial" panose="020B0604020202020204" pitchFamily="34" charset="0"/>
              </a:rPr>
              <a:t>youth unemployment </a:t>
            </a:r>
            <a:r>
              <a:rPr lang="en-GB" sz="1400" dirty="0" smtClean="0">
                <a:latin typeface="Arial" panose="020B0604020202020204" pitchFamily="34" charset="0"/>
                <a:cs typeface="Arial" panose="020B0604020202020204" pitchFamily="34" charset="0"/>
              </a:rPr>
              <a:t>and skills mismatches?</a:t>
            </a:r>
          </a:p>
          <a:p>
            <a:endParaRPr lang="en-GB" sz="1400" dirty="0" smtClean="0">
              <a:latin typeface="Arial" panose="020B0604020202020204" pitchFamily="34" charset="0"/>
              <a:cs typeface="Arial" panose="020B0604020202020204" pitchFamily="34" charset="0"/>
            </a:endParaRPr>
          </a:p>
          <a:p>
            <a:r>
              <a:rPr lang="en-GB" sz="1400" dirty="0" smtClean="0">
                <a:latin typeface="Arial" panose="020B0604020202020204" pitchFamily="34" charset="0"/>
                <a:cs typeface="Arial" panose="020B0604020202020204" pitchFamily="34" charset="0"/>
              </a:rPr>
              <a:t>Employers must have trust in the quality-relevance of qualifications offered by local training institutions. (Any lack of trust further biases employers towards those workers with experience and against the youth). Where necessary, this can be supported by relevant structures to promote dialogue and better alignment of training with the economy’s needs. </a:t>
            </a:r>
            <a:r>
              <a:rPr lang="en-US" sz="1400" dirty="0" smtClean="0">
                <a:latin typeface="Arial" panose="020B0604020202020204" pitchFamily="34" charset="0"/>
                <a:cs typeface="Arial" panose="020B0604020202020204" pitchFamily="34" charset="0"/>
              </a:rPr>
              <a:t>For private sector investment in human resources development, there has to be some reasonable expectation that the investor will be able to recoup the cost of the investment with some positive return; ideally through higher productivity of the workers on the job. </a:t>
            </a:r>
            <a:endParaRPr lang="en-GB" sz="1400" dirty="0" smtClean="0">
              <a:latin typeface="Arial" panose="020B0604020202020204" pitchFamily="34" charset="0"/>
              <a:cs typeface="Arial" panose="020B0604020202020204" pitchFamily="34" charset="0"/>
            </a:endParaRPr>
          </a:p>
          <a:p>
            <a:endParaRPr lang="en-GB" sz="1400" dirty="0" smtClean="0">
              <a:latin typeface="Arial" panose="020B0604020202020204" pitchFamily="34" charset="0"/>
              <a:cs typeface="Arial" panose="020B0604020202020204" pitchFamily="34" charset="0"/>
            </a:endParaRPr>
          </a:p>
          <a:p>
            <a:r>
              <a:rPr lang="en-GB" sz="1400" dirty="0" smtClean="0">
                <a:latin typeface="Arial" panose="020B0604020202020204" pitchFamily="34" charset="0"/>
                <a:cs typeface="Arial" panose="020B0604020202020204" pitchFamily="34" charset="0"/>
              </a:rPr>
              <a:t>Graduate unemployment may be the most prominent symptom, but the causes of skills mismatches are likely to originate at lower levels of education and with incentives.</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11</a:t>
            </a:fld>
            <a:endParaRPr lang="en-US" altLang="en-US" dirty="0"/>
          </a:p>
        </p:txBody>
      </p:sp>
    </p:spTree>
    <p:extLst>
      <p:ext uri="{BB962C8B-B14F-4D97-AF65-F5344CB8AC3E}">
        <p14:creationId xmlns:p14="http://schemas.microsoft.com/office/powerpoint/2010/main" val="2011535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116512"/>
            <a:ext cx="4890457" cy="4572000"/>
          </a:xfrm>
        </p:spPr>
        <p:txBody>
          <a:bodyPr/>
          <a:lstStyle/>
          <a:p>
            <a:r>
              <a:rPr lang="en-GB" sz="1800" dirty="0" smtClean="0">
                <a:latin typeface="Arial" panose="020B0604020202020204" pitchFamily="34" charset="0"/>
                <a:cs typeface="Arial" panose="020B0604020202020204" pitchFamily="34" charset="0"/>
              </a:rPr>
              <a:t>Employee expectations regarding remuneration (risk of high reservation wages) must be successfully managed: i.e., qualifications alone are not sufficient, and provide no “entitlement” to a high level job.  At the same time, employers must not expect new employees to be the finished article; but they should be trainable resources.</a:t>
            </a:r>
          </a:p>
          <a:p>
            <a:r>
              <a:rPr lang="en-GB" sz="1800" dirty="0">
                <a:latin typeface="Arial" panose="020B0604020202020204" pitchFamily="34" charset="0"/>
                <a:cs typeface="Arial" panose="020B0604020202020204" pitchFamily="34" charset="0"/>
              </a:rPr>
              <a:t>Establishing a stable and credible policy framework where businesses can invest with confidence and make commercial decisions to satisfy market demands will remain the key to achieving sustainable economic diversification, creating productive employment opportunities and reaching full employment.</a:t>
            </a:r>
            <a:endParaRPr lang="en-GB" sz="1800" dirty="0" smtClean="0">
              <a:latin typeface="Arial" panose="020B0604020202020204" pitchFamily="34" charset="0"/>
              <a:cs typeface="Arial" panose="020B0604020202020204" pitchFamily="34" charset="0"/>
            </a:endParaRP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12</a:t>
            </a:fld>
            <a:endParaRPr lang="en-US" altLang="en-US" dirty="0"/>
          </a:p>
        </p:txBody>
      </p:sp>
    </p:spTree>
    <p:extLst>
      <p:ext uri="{BB962C8B-B14F-4D97-AF65-F5344CB8AC3E}">
        <p14:creationId xmlns:p14="http://schemas.microsoft.com/office/powerpoint/2010/main" val="1049970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Thank you for your attention.</a:t>
            </a:r>
            <a:endParaRPr lang="en-GB" sz="1800" dirty="0">
              <a:latin typeface="Arial" panose="020B0604020202020204" pitchFamily="34" charset="0"/>
              <a:cs typeface="Arial" panose="020B0604020202020204" pitchFamily="34" charset="0"/>
            </a:endParaRP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13</a:t>
            </a:fld>
            <a:endParaRPr lang="en-US" altLang="en-US" dirty="0"/>
          </a:p>
        </p:txBody>
      </p:sp>
    </p:spTree>
    <p:extLst>
      <p:ext uri="{BB962C8B-B14F-4D97-AF65-F5344CB8AC3E}">
        <p14:creationId xmlns:p14="http://schemas.microsoft.com/office/powerpoint/2010/main" val="239154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3"/>
            <a:ext cx="4890457" cy="4241589"/>
          </a:xfrm>
        </p:spPr>
        <p:txBody>
          <a:bodyPr/>
          <a:lstStyle/>
          <a:p>
            <a:r>
              <a:rPr lang="en-GB" sz="1800" dirty="0" smtClean="0">
                <a:latin typeface="Arial" panose="020B0604020202020204" pitchFamily="34" charset="0"/>
                <a:cs typeface="Arial" panose="020B0604020202020204" pitchFamily="34" charset="0"/>
              </a:rPr>
              <a:t>As we have been hearing today, it is widely recognised that there is a serious problem of unemployment, especially among the youth, in many African countries, and the SMICs (especially in Southern Africa) are no exception. For example, in Botswana, unemployment is currently estimated at around 20 percent of the active labour force, with youth unemployment (aged 15 – 34) at 34 percent.</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2</a:t>
            </a:fld>
            <a:endParaRPr lang="en-US" altLang="en-US" dirty="0"/>
          </a:p>
        </p:txBody>
      </p:sp>
    </p:spTree>
    <p:extLst>
      <p:ext uri="{BB962C8B-B14F-4D97-AF65-F5344CB8AC3E}">
        <p14:creationId xmlns:p14="http://schemas.microsoft.com/office/powerpoint/2010/main" val="143553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4"/>
            <a:ext cx="4890457" cy="4137291"/>
          </a:xfrm>
        </p:spPr>
        <p:txBody>
          <a:bodyPr/>
          <a:lstStyle/>
          <a:p>
            <a:r>
              <a:rPr lang="en-GB" sz="1600" dirty="0" smtClean="0">
                <a:latin typeface="Arial" panose="020B0604020202020204" pitchFamily="34" charset="0"/>
                <a:cs typeface="Arial" panose="020B0604020202020204" pitchFamily="34" charset="0"/>
              </a:rPr>
              <a:t>Turning to the policies governments </a:t>
            </a:r>
            <a:r>
              <a:rPr lang="en-GB" sz="1600" dirty="0">
                <a:latin typeface="Arial" panose="020B0604020202020204" pitchFamily="34" charset="0"/>
                <a:cs typeface="Arial" panose="020B0604020202020204" pitchFamily="34" charset="0"/>
              </a:rPr>
              <a:t>should </a:t>
            </a:r>
            <a:r>
              <a:rPr lang="en-GB" sz="1600" dirty="0" smtClean="0">
                <a:latin typeface="Arial" panose="020B0604020202020204" pitchFamily="34" charset="0"/>
                <a:cs typeface="Arial" panose="020B0604020202020204" pitchFamily="34" charset="0"/>
              </a:rPr>
              <a:t>pursue to foster job creation:</a:t>
            </a:r>
          </a:p>
          <a:p>
            <a:endParaRPr lang="en-GB" sz="1600" dirty="0" smtClean="0">
              <a:latin typeface="Arial" panose="020B0604020202020204" pitchFamily="34" charset="0"/>
              <a:cs typeface="Arial" panose="020B0604020202020204" pitchFamily="34" charset="0"/>
            </a:endParaRPr>
          </a:p>
          <a:p>
            <a:r>
              <a:rPr lang="en-GB" sz="1600" dirty="0" smtClean="0">
                <a:latin typeface="Arial" panose="020B0604020202020204" pitchFamily="34" charset="0"/>
                <a:cs typeface="Arial" panose="020B0604020202020204" pitchFamily="34" charset="0"/>
              </a:rPr>
              <a:t>Jobs will be created in the context of a business environment where the private sector can take advantage of viable (i.e., profitable) opportunities that can be sustained. This can be supplemented by specific incentives to encourage more employment at the margin, but such incentives should not distract policy-makers from the fundamental requirement for viable business. In particular, businesses must have confidence to invest (in both physical and human capital), and this requires stability in terms of supportive and sustainable macroeconomic policy and other key parameters.</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3</a:t>
            </a:fld>
            <a:endParaRPr lang="en-US" altLang="en-US" dirty="0"/>
          </a:p>
        </p:txBody>
      </p:sp>
    </p:spTree>
    <p:extLst>
      <p:ext uri="{BB962C8B-B14F-4D97-AF65-F5344CB8AC3E}">
        <p14:creationId xmlns:p14="http://schemas.microsoft.com/office/powerpoint/2010/main" val="401360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3"/>
            <a:ext cx="4890457" cy="4241589"/>
          </a:xfrm>
        </p:spPr>
        <p:txBody>
          <a:bodyPr/>
          <a:lstStyle/>
          <a:p>
            <a:r>
              <a:rPr lang="en-GB" sz="1800" dirty="0" smtClean="0">
                <a:latin typeface="Arial" panose="020B0604020202020204" pitchFamily="34" charset="0"/>
                <a:cs typeface="Arial" panose="020B0604020202020204" pitchFamily="34" charset="0"/>
              </a:rPr>
              <a:t>This includes openness of the economy, which is especially important for SMICs, given the reliance on trade and FDI.  There should be no bias in favour of “mega” projects.</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Moreover, it is important to recognise that proliferation of such incentives (beyond an efficient government bureaucracy and generally low taxes) can be harmful. They make </a:t>
            </a:r>
            <a:r>
              <a:rPr lang="en-GB" sz="1800" dirty="0">
                <a:latin typeface="Arial" panose="020B0604020202020204" pitchFamily="34" charset="0"/>
                <a:cs typeface="Arial" panose="020B0604020202020204" pitchFamily="34" charset="0"/>
              </a:rPr>
              <a:t>administration more </a:t>
            </a:r>
            <a:r>
              <a:rPr lang="en-GB" sz="1800" dirty="0" smtClean="0">
                <a:latin typeface="Arial" panose="020B0604020202020204" pitchFamily="34" charset="0"/>
                <a:cs typeface="Arial" panose="020B0604020202020204" pitchFamily="34" charset="0"/>
              </a:rPr>
              <a:t>complex; encourage </a:t>
            </a:r>
            <a:r>
              <a:rPr lang="en-GB" sz="1800" dirty="0">
                <a:latin typeface="Arial" panose="020B0604020202020204" pitchFamily="34" charset="0"/>
                <a:cs typeface="Arial" panose="020B0604020202020204" pitchFamily="34" charset="0"/>
              </a:rPr>
              <a:t>rent seeking rather than productive business development; </a:t>
            </a:r>
            <a:r>
              <a:rPr lang="en-GB" sz="1800" dirty="0" smtClean="0">
                <a:latin typeface="Arial" panose="020B0604020202020204" pitchFamily="34" charset="0"/>
                <a:cs typeface="Arial" panose="020B0604020202020204" pitchFamily="34" charset="0"/>
              </a:rPr>
              <a:t>and place </a:t>
            </a:r>
            <a:r>
              <a:rPr lang="en-GB" sz="1800" dirty="0">
                <a:latin typeface="Arial" panose="020B0604020202020204" pitchFamily="34" charset="0"/>
                <a:cs typeface="Arial" panose="020B0604020202020204" pitchFamily="34" charset="0"/>
              </a:rPr>
              <a:t>additional burdens on other sectors in terms of higher taxes and/or public expenditure foregone.</a:t>
            </a:r>
          </a:p>
          <a:p>
            <a:endParaRPr lang="en-GB" sz="1800" dirty="0" smtClean="0">
              <a:latin typeface="Arial" panose="020B0604020202020204" pitchFamily="34" charset="0"/>
              <a:cs typeface="Arial" panose="020B0604020202020204" pitchFamily="34" charset="0"/>
            </a:endParaRP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4</a:t>
            </a:fld>
            <a:endParaRPr lang="en-US" altLang="en-US" dirty="0"/>
          </a:p>
        </p:txBody>
      </p:sp>
    </p:spTree>
    <p:extLst>
      <p:ext uri="{BB962C8B-B14F-4D97-AF65-F5344CB8AC3E}">
        <p14:creationId xmlns:p14="http://schemas.microsoft.com/office/powerpoint/2010/main" val="1403648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smtClean="0">
                <a:latin typeface="Arial" panose="020B0604020202020204" pitchFamily="34" charset="0"/>
                <a:cs typeface="Arial" panose="020B0604020202020204" pitchFamily="34" charset="0"/>
              </a:rPr>
              <a:t>Human capital development is essential, especially in a dynamic and growing economy</a:t>
            </a:r>
          </a:p>
          <a:p>
            <a:endParaRPr lang="en-GB" sz="1600" dirty="0">
              <a:latin typeface="Arial" panose="020B0604020202020204" pitchFamily="34" charset="0"/>
              <a:cs typeface="Arial" panose="020B0604020202020204" pitchFamily="34" charset="0"/>
            </a:endParaRPr>
          </a:p>
          <a:p>
            <a:r>
              <a:rPr lang="en-GB" sz="1600" dirty="0" smtClean="0">
                <a:latin typeface="Arial" panose="020B0604020202020204" pitchFamily="34" charset="0"/>
                <a:cs typeface="Arial" panose="020B0604020202020204" pitchFamily="34" charset="0"/>
              </a:rPr>
              <a:t>But, that HRD must increase productivity, which is  the key to raising living standards on a sustained basis.</a:t>
            </a:r>
          </a:p>
          <a:p>
            <a:endParaRPr lang="en-GB" sz="1600" dirty="0">
              <a:latin typeface="Arial" panose="020B0604020202020204" pitchFamily="34" charset="0"/>
              <a:cs typeface="Arial" panose="020B0604020202020204" pitchFamily="34" charset="0"/>
            </a:endParaRPr>
          </a:p>
          <a:p>
            <a:r>
              <a:rPr lang="en-GB" sz="1600" dirty="0" smtClean="0">
                <a:latin typeface="Arial" panose="020B0604020202020204" pitchFamily="34" charset="0"/>
                <a:cs typeface="Arial" panose="020B0604020202020204" pitchFamily="34" charset="0"/>
              </a:rPr>
              <a:t>But this call for HRD should not be taken to mean that there is no such thing as a bad investment in education.  Such investment must be productive, yielding positive real returns.</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5</a:t>
            </a:fld>
            <a:endParaRPr lang="en-US" altLang="en-US" dirty="0"/>
          </a:p>
        </p:txBody>
      </p:sp>
    </p:spTree>
    <p:extLst>
      <p:ext uri="{BB962C8B-B14F-4D97-AF65-F5344CB8AC3E}">
        <p14:creationId xmlns:p14="http://schemas.microsoft.com/office/powerpoint/2010/main" val="2008379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4"/>
            <a:ext cx="4890457" cy="4470189"/>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800" dirty="0" smtClean="0">
                <a:latin typeface="Arial" panose="020B0604020202020204" pitchFamily="34" charset="0"/>
                <a:cs typeface="Arial" panose="020B0604020202020204" pitchFamily="34" charset="0"/>
              </a:rPr>
              <a:t>Reforms to make the labour market more flexible should be introduced pragmatically and, where possible, as a result of consensus. This does not mean simply stripping workers and unions of employment rights: unions are often helpful in resolving emerging disputes; and good working conditions and job security should be supportive of productivity.</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800" dirty="0" smtClean="0">
                <a:latin typeface="Arial" panose="020B0604020202020204" pitchFamily="34" charset="0"/>
                <a:cs typeface="Arial" panose="020B0604020202020204" pitchFamily="34" charset="0"/>
              </a:rPr>
              <a:t>However, employment is, ultimately, encouraged by allowing employers flexibility to reduce employment as well. “Protect the worker, not the job”, by assisting them to adjust, job search and acquire new skills needed by employers, is an important guiding principle for developing social safety nets.</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6</a:t>
            </a:fld>
            <a:endParaRPr lang="en-US" altLang="en-US" dirty="0"/>
          </a:p>
        </p:txBody>
      </p:sp>
    </p:spTree>
    <p:extLst>
      <p:ext uri="{BB962C8B-B14F-4D97-AF65-F5344CB8AC3E}">
        <p14:creationId xmlns:p14="http://schemas.microsoft.com/office/powerpoint/2010/main" val="2789393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9318" y="5294524"/>
            <a:ext cx="4890457" cy="4470189"/>
          </a:xfrm>
        </p:spPr>
        <p:txBody>
          <a:bodyPr/>
          <a:lstStyle/>
          <a:p>
            <a:r>
              <a:rPr lang="en-GB" sz="1600" dirty="0" smtClean="0">
                <a:latin typeface="Arial" panose="020B0604020202020204" pitchFamily="34" charset="0"/>
                <a:cs typeface="Arial" panose="020B0604020202020204" pitchFamily="34" charset="0"/>
              </a:rPr>
              <a:t>To what extent should governments be directly involved in absorbing the unemployed?</a:t>
            </a:r>
          </a:p>
          <a:p>
            <a:r>
              <a:rPr lang="en-GB" sz="1600" dirty="0" smtClean="0">
                <a:latin typeface="Arial" panose="020B0604020202020204" pitchFamily="34" charset="0"/>
                <a:cs typeface="Arial" panose="020B0604020202020204" pitchFamily="34" charset="0"/>
              </a:rPr>
              <a:t>The temptation to tackle unemployment through additional public sector jobs should largely be resisted. This may be difficult in circumstances where the government has the most (short-term) leverage on jobs as the largest employer and when private sector employment growth is inadequate. But government acting as a “sink” to absorb the unemployed hides rather than solves the problem, while distracting the government from the provision of core services, and needed reforms for a more conducive business  environment, as well as adding to fiscal pressures. To the extent that there are resources available, the government could do better to look at options for unemployment benefit, job search and training.</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7</a:t>
            </a:fld>
            <a:endParaRPr lang="en-US" altLang="en-US" dirty="0"/>
          </a:p>
        </p:txBody>
      </p:sp>
    </p:spTree>
    <p:extLst>
      <p:ext uri="{BB962C8B-B14F-4D97-AF65-F5344CB8AC3E}">
        <p14:creationId xmlns:p14="http://schemas.microsoft.com/office/powerpoint/2010/main" val="1242937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How can the private sector best create jobs?</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If the conditions exist for productive investment and profitable business to flourish, then jobs can be expected to follow. Just as governments should not offer too many specific incentives, private businesses should not base their business models on attracting such incentives; they should be focussing instead on market development, investment and adaptation-innovation.</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8</a:t>
            </a:fld>
            <a:endParaRPr lang="en-US" altLang="en-US" dirty="0"/>
          </a:p>
        </p:txBody>
      </p:sp>
    </p:spTree>
    <p:extLst>
      <p:ext uri="{BB962C8B-B14F-4D97-AF65-F5344CB8AC3E}">
        <p14:creationId xmlns:p14="http://schemas.microsoft.com/office/powerpoint/2010/main" val="811927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For SMIC economies, where there is only limited scope for development based on the domestic market, the private sector must necessarily be open in orientation. This means embracing the idea that their businesses, including employees, should not be protected from competition, but rather empowered to compete in international markets. Here, a willingness to invest is key.</a:t>
            </a:r>
          </a:p>
        </p:txBody>
      </p:sp>
      <p:sp>
        <p:nvSpPr>
          <p:cNvPr id="4" name="Header Placeholder 3"/>
          <p:cNvSpPr>
            <a:spLocks noGrp="1"/>
          </p:cNvSpPr>
          <p:nvPr>
            <p:ph type="hdr" sz="quarter" idx="10"/>
          </p:nvPr>
        </p:nvSpPr>
        <p:spPr/>
        <p:txBody>
          <a:bodyPr/>
          <a:lstStyle/>
          <a:p>
            <a:pPr>
              <a:defRPr/>
            </a:pPr>
            <a:r>
              <a:rPr lang="en-US" altLang="en-US" dirty="0" smtClean="0"/>
              <a:t>Bank of Botswana</a:t>
            </a:r>
            <a:endParaRPr lang="en-US" altLang="en-US" dirty="0"/>
          </a:p>
        </p:txBody>
      </p:sp>
      <p:sp>
        <p:nvSpPr>
          <p:cNvPr id="5" name="Date Placeholder 4"/>
          <p:cNvSpPr>
            <a:spLocks noGrp="1"/>
          </p:cNvSpPr>
          <p:nvPr>
            <p:ph type="dt" idx="11"/>
          </p:nvPr>
        </p:nvSpPr>
        <p:spPr/>
        <p:txBody>
          <a:bodyPr/>
          <a:lstStyle/>
          <a:p>
            <a:pPr>
              <a:defRPr/>
            </a:pPr>
            <a:fld id="{40F9CF98-7A4C-46BB-BAE5-BBA37239547D}" type="datetime1">
              <a:rPr lang="en-US" altLang="en-US" smtClean="0"/>
              <a:pPr>
                <a:defRPr/>
              </a:pPr>
              <a:t>1/29/2016</a:t>
            </a:fld>
            <a:endParaRPr lang="en-US" altLang="en-US" dirty="0"/>
          </a:p>
        </p:txBody>
      </p:sp>
      <p:sp>
        <p:nvSpPr>
          <p:cNvPr id="6" name="Slide Number Placeholder 5"/>
          <p:cNvSpPr>
            <a:spLocks noGrp="1"/>
          </p:cNvSpPr>
          <p:nvPr>
            <p:ph type="sldNum" sz="quarter" idx="12"/>
          </p:nvPr>
        </p:nvSpPr>
        <p:spPr/>
        <p:txBody>
          <a:bodyPr/>
          <a:lstStyle/>
          <a:p>
            <a:pPr>
              <a:defRPr/>
            </a:pPr>
            <a:fld id="{7CF17907-125D-455D-B73B-368EED3C18B8}" type="slidenum">
              <a:rPr lang="en-US" altLang="en-US" smtClean="0"/>
              <a:pPr>
                <a:defRPr/>
              </a:pPr>
              <a:t>9</a:t>
            </a:fld>
            <a:endParaRPr lang="en-US" altLang="en-US" dirty="0"/>
          </a:p>
        </p:txBody>
      </p:sp>
    </p:spTree>
    <p:extLst>
      <p:ext uri="{BB962C8B-B14F-4D97-AF65-F5344CB8AC3E}">
        <p14:creationId xmlns:p14="http://schemas.microsoft.com/office/powerpoint/2010/main" val="3184604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29"/>
          <p:cNvSpPr>
            <a:spLocks noChangeShapeType="1"/>
          </p:cNvSpPr>
          <p:nvPr/>
        </p:nvSpPr>
        <p:spPr bwMode="auto">
          <a:xfrm>
            <a:off x="2819400" y="5133975"/>
            <a:ext cx="3505200" cy="0"/>
          </a:xfrm>
          <a:prstGeom prst="line">
            <a:avLst/>
          </a:prstGeom>
          <a:noFill/>
          <a:ln w="76200" cmpd="tri">
            <a:solidFill>
              <a:schemeClr val="tx1"/>
            </a:solidFill>
            <a:round/>
            <a:headEnd/>
            <a:tailEnd/>
          </a:ln>
          <a:extLst>
            <a:ext uri="{909E8E84-426E-40DD-AFC4-6F175D3DCCD1}">
              <a14:hiddenFill xmlns:a14="http://schemas.microsoft.com/office/drawing/2010/main">
                <a:noFill/>
              </a14:hiddenFill>
            </a:ext>
          </a:extLst>
        </p:spPr>
        <p:txBody>
          <a:bodyPr/>
          <a:lstStyle/>
          <a:p>
            <a:endParaRPr lang="en-ZA" dirty="0">
              <a:solidFill>
                <a:srgbClr val="FFFFFF"/>
              </a:solidFill>
            </a:endParaRPr>
          </a:p>
        </p:txBody>
      </p:sp>
      <p:sp>
        <p:nvSpPr>
          <p:cNvPr id="5" name="Line 1030"/>
          <p:cNvSpPr>
            <a:spLocks noChangeShapeType="1"/>
          </p:cNvSpPr>
          <p:nvPr/>
        </p:nvSpPr>
        <p:spPr bwMode="auto">
          <a:xfrm>
            <a:off x="2819400" y="3289300"/>
            <a:ext cx="3505200" cy="0"/>
          </a:xfrm>
          <a:prstGeom prst="line">
            <a:avLst/>
          </a:prstGeom>
          <a:noFill/>
          <a:ln w="76200" cmpd="tri">
            <a:solidFill>
              <a:schemeClr val="tx1"/>
            </a:solidFill>
            <a:round/>
            <a:headEnd/>
            <a:tailEnd/>
          </a:ln>
          <a:extLst>
            <a:ext uri="{909E8E84-426E-40DD-AFC4-6F175D3DCCD1}">
              <a14:hiddenFill xmlns:a14="http://schemas.microsoft.com/office/drawing/2010/main">
                <a:noFill/>
              </a14:hiddenFill>
            </a:ext>
          </a:extLst>
        </p:spPr>
        <p:txBody>
          <a:bodyPr/>
          <a:lstStyle/>
          <a:p>
            <a:endParaRPr lang="en-ZA" dirty="0">
              <a:solidFill>
                <a:srgbClr val="FFFFFF"/>
              </a:solidFill>
            </a:endParaRPr>
          </a:p>
        </p:txBody>
      </p:sp>
      <p:sp>
        <p:nvSpPr>
          <p:cNvPr id="6" name="Text Box 1032"/>
          <p:cNvSpPr txBox="1">
            <a:spLocks noChangeArrowheads="1"/>
          </p:cNvSpPr>
          <p:nvPr/>
        </p:nvSpPr>
        <p:spPr bwMode="auto">
          <a:xfrm>
            <a:off x="2209800" y="5257800"/>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b="1">
                <a:solidFill>
                  <a:schemeClr val="tx1"/>
                </a:solidFill>
                <a:latin typeface="Times New Roman" pitchFamily="18" charset="0"/>
              </a:defRPr>
            </a:lvl1pPr>
            <a:lvl2pPr marL="742950" indent="-285750">
              <a:defRPr sz="3200" b="1">
                <a:solidFill>
                  <a:schemeClr val="tx1"/>
                </a:solidFill>
                <a:latin typeface="Times New Roman" pitchFamily="18" charset="0"/>
              </a:defRPr>
            </a:lvl2pPr>
            <a:lvl3pPr marL="1143000" indent="-228600">
              <a:defRPr sz="3200" b="1">
                <a:solidFill>
                  <a:schemeClr val="tx1"/>
                </a:solidFill>
                <a:latin typeface="Times New Roman" pitchFamily="18" charset="0"/>
              </a:defRPr>
            </a:lvl3pPr>
            <a:lvl4pPr marL="1600200" indent="-228600">
              <a:defRPr sz="3200" b="1">
                <a:solidFill>
                  <a:schemeClr val="tx1"/>
                </a:solidFill>
                <a:latin typeface="Times New Roman" pitchFamily="18" charset="0"/>
              </a:defRPr>
            </a:lvl4pPr>
            <a:lvl5pPr marL="2057400" indent="-228600">
              <a:defRPr sz="3200" b="1">
                <a:solidFill>
                  <a:schemeClr val="tx1"/>
                </a:solidFill>
                <a:latin typeface="Times New Roman" pitchFamily="18" charset="0"/>
              </a:defRPr>
            </a:lvl5pPr>
            <a:lvl6pPr marL="2514600" indent="-228600" eaLnBrk="0" fontAlgn="base" hangingPunct="0">
              <a:spcBef>
                <a:spcPct val="0"/>
              </a:spcBef>
              <a:spcAft>
                <a:spcPct val="0"/>
              </a:spcAft>
              <a:defRPr sz="3200" b="1">
                <a:solidFill>
                  <a:schemeClr val="tx1"/>
                </a:solidFill>
                <a:latin typeface="Times New Roman" pitchFamily="18" charset="0"/>
              </a:defRPr>
            </a:lvl6pPr>
            <a:lvl7pPr marL="2971800" indent="-228600" eaLnBrk="0" fontAlgn="base" hangingPunct="0">
              <a:spcBef>
                <a:spcPct val="0"/>
              </a:spcBef>
              <a:spcAft>
                <a:spcPct val="0"/>
              </a:spcAft>
              <a:defRPr sz="3200" b="1">
                <a:solidFill>
                  <a:schemeClr val="tx1"/>
                </a:solidFill>
                <a:latin typeface="Times New Roman" pitchFamily="18" charset="0"/>
              </a:defRPr>
            </a:lvl7pPr>
            <a:lvl8pPr marL="3429000" indent="-228600" eaLnBrk="0" fontAlgn="base" hangingPunct="0">
              <a:spcBef>
                <a:spcPct val="0"/>
              </a:spcBef>
              <a:spcAft>
                <a:spcPct val="0"/>
              </a:spcAft>
              <a:defRPr sz="3200" b="1">
                <a:solidFill>
                  <a:schemeClr val="tx1"/>
                </a:solidFill>
                <a:latin typeface="Times New Roman" pitchFamily="18" charset="0"/>
              </a:defRPr>
            </a:lvl8pPr>
            <a:lvl9pPr marL="3886200" indent="-228600" eaLnBrk="0" fontAlgn="base" hangingPunct="0">
              <a:spcBef>
                <a:spcPct val="0"/>
              </a:spcBef>
              <a:spcAft>
                <a:spcPct val="0"/>
              </a:spcAft>
              <a:defRPr sz="3200" b="1">
                <a:solidFill>
                  <a:schemeClr val="tx1"/>
                </a:solidFill>
                <a:latin typeface="Times New Roman" pitchFamily="18" charset="0"/>
              </a:defRPr>
            </a:lvl9pPr>
          </a:lstStyle>
          <a:p>
            <a:pPr eaLnBrk="1" hangingPunct="1">
              <a:spcBef>
                <a:spcPct val="50000"/>
              </a:spcBef>
              <a:defRPr/>
            </a:pPr>
            <a:endParaRPr lang="en-GB" altLang="en-US" sz="2400" b="0" dirty="0" smtClean="0">
              <a:solidFill>
                <a:srgbClr val="FFFFFF"/>
              </a:solidFill>
            </a:endParaRPr>
          </a:p>
        </p:txBody>
      </p:sp>
      <p:pic>
        <p:nvPicPr>
          <p:cNvPr id="7" name="Picture 1033"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r="6192"/>
          <a:stretch>
            <a:fillRect/>
          </a:stretch>
        </p:blipFill>
        <p:spPr bwMode="auto">
          <a:xfrm>
            <a:off x="4033838" y="152400"/>
            <a:ext cx="10969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Rectangle 1026"/>
          <p:cNvSpPr>
            <a:spLocks noGrp="1" noChangeArrowheads="1"/>
          </p:cNvSpPr>
          <p:nvPr>
            <p:ph type="ctrTitle"/>
          </p:nvPr>
        </p:nvSpPr>
        <p:spPr>
          <a:xfrm>
            <a:off x="0" y="1524000"/>
            <a:ext cx="9144000" cy="1524000"/>
          </a:xfrm>
        </p:spPr>
        <p:txBody>
          <a:bodyPr/>
          <a:lstStyle>
            <a:lvl1pPr>
              <a:defRPr/>
            </a:lvl1pPr>
          </a:lstStyle>
          <a:p>
            <a:r>
              <a:rPr lang="en-US"/>
              <a:t>Click to edit Master title style</a:t>
            </a:r>
          </a:p>
        </p:txBody>
      </p:sp>
      <p:sp>
        <p:nvSpPr>
          <p:cNvPr id="55299" name="Rectangle 1027"/>
          <p:cNvSpPr>
            <a:spLocks noGrp="1" noChangeArrowheads="1"/>
          </p:cNvSpPr>
          <p:nvPr>
            <p:ph type="subTitle" idx="1"/>
          </p:nvPr>
        </p:nvSpPr>
        <p:spPr>
          <a:xfrm>
            <a:off x="0" y="3927475"/>
            <a:ext cx="9144000" cy="627063"/>
          </a:xfrm>
        </p:spPr>
        <p:txBody>
          <a:bodyPr/>
          <a:lstStyle>
            <a:lvl1pPr marL="0" indent="0" algn="ctr">
              <a:buFontTx/>
              <a:buNone/>
              <a:defRPr/>
            </a:lvl1pPr>
          </a:lstStyle>
          <a:p>
            <a:r>
              <a:rPr lang="en-US"/>
              <a:t>Click to edit Master subtitle style</a:t>
            </a:r>
          </a:p>
        </p:txBody>
      </p:sp>
      <p:sp>
        <p:nvSpPr>
          <p:cNvPr id="8" name="Rectangle 1028"/>
          <p:cNvSpPr>
            <a:spLocks noGrp="1" noChangeArrowheads="1"/>
          </p:cNvSpPr>
          <p:nvPr>
            <p:ph type="dt" sz="half" idx="10"/>
          </p:nvPr>
        </p:nvSpPr>
        <p:spPr bwMode="auto">
          <a:xfrm>
            <a:off x="2514600" y="5486400"/>
            <a:ext cx="3581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2000" b="0">
                <a:solidFill>
                  <a:srgbClr val="FFFFFF"/>
                </a:solidFill>
                <a:latin typeface="+mn-lt"/>
              </a:defRPr>
            </a:lvl1pPr>
          </a:lstStyle>
          <a:p>
            <a:pPr>
              <a:defRPr/>
            </a:pPr>
            <a:fld id="{04F9944A-6A18-4EDF-AB2D-1490F1600F3E}" type="datetime1">
              <a:rPr lang="en-US"/>
              <a:pPr>
                <a:defRPr/>
              </a:pPr>
              <a:t>1/29/2016</a:t>
            </a:fld>
            <a:endParaRPr lang="en-US" dirty="0"/>
          </a:p>
        </p:txBody>
      </p:sp>
    </p:spTree>
    <p:extLst>
      <p:ext uri="{BB962C8B-B14F-4D97-AF65-F5344CB8AC3E}">
        <p14:creationId xmlns:p14="http://schemas.microsoft.com/office/powerpoint/2010/main" val="4208296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3030843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990600"/>
            <a:ext cx="2286000" cy="51816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0" y="990600"/>
            <a:ext cx="67056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1107904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914400"/>
          </a:xfrm>
        </p:spPr>
        <p:txBody>
          <a:bodyPr/>
          <a:lstStyle/>
          <a:p>
            <a:r>
              <a:rPr lang="en-US" smtClean="0"/>
              <a:t>Click to edit Master title style</a:t>
            </a:r>
            <a:endParaRPr lang="en-ZA"/>
          </a:p>
        </p:txBody>
      </p:sp>
      <p:sp>
        <p:nvSpPr>
          <p:cNvPr id="3" name="Chart Placeholder 2"/>
          <p:cNvSpPr>
            <a:spLocks noGrp="1"/>
          </p:cNvSpPr>
          <p:nvPr>
            <p:ph type="chart" sz="half" idx="1"/>
          </p:nvPr>
        </p:nvSpPr>
        <p:spPr>
          <a:xfrm>
            <a:off x="685800" y="2133600"/>
            <a:ext cx="3810000" cy="4038600"/>
          </a:xfrm>
        </p:spPr>
        <p:txBody>
          <a:bodyPr/>
          <a:lstStyle/>
          <a:p>
            <a:pPr lvl="0"/>
            <a:endParaRPr lang="en-ZA" noProof="0" dirty="0"/>
          </a:p>
        </p:txBody>
      </p:sp>
      <p:sp>
        <p:nvSpPr>
          <p:cNvPr id="4" name="Text Placeholder 3"/>
          <p:cNvSpPr>
            <a:spLocks noGrp="1"/>
          </p:cNvSpPr>
          <p:nvPr>
            <p:ph type="body" sz="half" idx="2"/>
          </p:nvPr>
        </p:nvSpPr>
        <p:spPr>
          <a:xfrm>
            <a:off x="4648200" y="2133600"/>
            <a:ext cx="3810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3371407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990600"/>
            <a:ext cx="91440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3" name="Footer Placeholder 2"/>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201220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425329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133995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685800" y="2133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2133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1370269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222657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1770390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402711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272579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eaLnBrk="0" hangingPunct="0">
              <a:defRPr/>
            </a:lvl1pPr>
          </a:lstStyle>
          <a:p>
            <a:pPr>
              <a:defRPr/>
            </a:pPr>
            <a:endParaRPr lang="en-US" dirty="0"/>
          </a:p>
        </p:txBody>
      </p:sp>
    </p:spTree>
    <p:extLst>
      <p:ext uri="{BB962C8B-B14F-4D97-AF65-F5344CB8AC3E}">
        <p14:creationId xmlns:p14="http://schemas.microsoft.com/office/powerpoint/2010/main" val="275525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0" y="99060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2133600"/>
            <a:ext cx="7772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6" name="Rectangle 4"/>
          <p:cNvSpPr>
            <a:spLocks noGrp="1" noChangeArrowheads="1"/>
          </p:cNvSpPr>
          <p:nvPr>
            <p:ph type="ftr" sz="quarter" idx="3"/>
          </p:nvPr>
        </p:nvSpPr>
        <p:spPr bwMode="auto">
          <a:xfrm>
            <a:off x="34925" y="6248400"/>
            <a:ext cx="385127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solidFill>
                  <a:srgbClr val="FFFFFF"/>
                </a:solidFill>
              </a:defRPr>
            </a:lvl1pPr>
          </a:lstStyle>
          <a:p>
            <a:pPr>
              <a:defRPr/>
            </a:pPr>
            <a:endParaRPr lang="en-US" dirty="0"/>
          </a:p>
        </p:txBody>
      </p:sp>
      <p:sp>
        <p:nvSpPr>
          <p:cNvPr id="2053" name="Rectangle 5"/>
          <p:cNvSpPr>
            <a:spLocks noChangeArrowheads="1"/>
          </p:cNvSpPr>
          <p:nvPr/>
        </p:nvSpPr>
        <p:spPr bwMode="auto">
          <a:xfrm>
            <a:off x="3995738" y="28384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b="1">
                <a:solidFill>
                  <a:schemeClr val="tx1"/>
                </a:solidFill>
                <a:latin typeface="Times New Roman" pitchFamily="18" charset="0"/>
              </a:defRPr>
            </a:lvl1pPr>
            <a:lvl2pPr marL="742950" indent="-285750">
              <a:defRPr sz="3200" b="1">
                <a:solidFill>
                  <a:schemeClr val="tx1"/>
                </a:solidFill>
                <a:latin typeface="Times New Roman" pitchFamily="18" charset="0"/>
              </a:defRPr>
            </a:lvl2pPr>
            <a:lvl3pPr marL="1143000" indent="-228600">
              <a:defRPr sz="3200" b="1">
                <a:solidFill>
                  <a:schemeClr val="tx1"/>
                </a:solidFill>
                <a:latin typeface="Times New Roman" pitchFamily="18" charset="0"/>
              </a:defRPr>
            </a:lvl3pPr>
            <a:lvl4pPr marL="1600200" indent="-228600">
              <a:defRPr sz="3200" b="1">
                <a:solidFill>
                  <a:schemeClr val="tx1"/>
                </a:solidFill>
                <a:latin typeface="Times New Roman" pitchFamily="18" charset="0"/>
              </a:defRPr>
            </a:lvl4pPr>
            <a:lvl5pPr marL="2057400" indent="-228600">
              <a:defRPr sz="3200" b="1">
                <a:solidFill>
                  <a:schemeClr val="tx1"/>
                </a:solidFill>
                <a:latin typeface="Times New Roman" pitchFamily="18" charset="0"/>
              </a:defRPr>
            </a:lvl5pPr>
            <a:lvl6pPr marL="2514600" indent="-228600" eaLnBrk="0" fontAlgn="base" hangingPunct="0">
              <a:spcBef>
                <a:spcPct val="0"/>
              </a:spcBef>
              <a:spcAft>
                <a:spcPct val="0"/>
              </a:spcAft>
              <a:defRPr sz="3200" b="1">
                <a:solidFill>
                  <a:schemeClr val="tx1"/>
                </a:solidFill>
                <a:latin typeface="Times New Roman" pitchFamily="18" charset="0"/>
              </a:defRPr>
            </a:lvl6pPr>
            <a:lvl7pPr marL="2971800" indent="-228600" eaLnBrk="0" fontAlgn="base" hangingPunct="0">
              <a:spcBef>
                <a:spcPct val="0"/>
              </a:spcBef>
              <a:spcAft>
                <a:spcPct val="0"/>
              </a:spcAft>
              <a:defRPr sz="3200" b="1">
                <a:solidFill>
                  <a:schemeClr val="tx1"/>
                </a:solidFill>
                <a:latin typeface="Times New Roman" pitchFamily="18" charset="0"/>
              </a:defRPr>
            </a:lvl7pPr>
            <a:lvl8pPr marL="3429000" indent="-228600" eaLnBrk="0" fontAlgn="base" hangingPunct="0">
              <a:spcBef>
                <a:spcPct val="0"/>
              </a:spcBef>
              <a:spcAft>
                <a:spcPct val="0"/>
              </a:spcAft>
              <a:defRPr sz="3200" b="1">
                <a:solidFill>
                  <a:schemeClr val="tx1"/>
                </a:solidFill>
                <a:latin typeface="Times New Roman" pitchFamily="18" charset="0"/>
              </a:defRPr>
            </a:lvl8pPr>
            <a:lvl9pPr marL="3886200" indent="-228600" eaLnBrk="0" fontAlgn="base" hangingPunct="0">
              <a:spcBef>
                <a:spcPct val="0"/>
              </a:spcBef>
              <a:spcAft>
                <a:spcPct val="0"/>
              </a:spcAft>
              <a:defRPr sz="3200" b="1">
                <a:solidFill>
                  <a:schemeClr val="tx1"/>
                </a:solidFill>
                <a:latin typeface="Times New Roman" pitchFamily="18" charset="0"/>
              </a:defRPr>
            </a:lvl9pPr>
          </a:lstStyle>
          <a:p>
            <a:pPr eaLnBrk="1" hangingPunct="1">
              <a:defRPr/>
            </a:pPr>
            <a:endParaRPr lang="en-ZA" altLang="en-US" sz="2400" dirty="0" smtClean="0">
              <a:solidFill>
                <a:srgbClr val="FFFFFF"/>
              </a:solidFill>
            </a:endParaRPr>
          </a:p>
        </p:txBody>
      </p:sp>
      <p:pic>
        <p:nvPicPr>
          <p:cNvPr id="2054" name="Picture 10" descr="Logo"/>
          <p:cNvPicPr>
            <a:picLocks noChangeAspect="1" noChangeArrowheads="1"/>
          </p:cNvPicPr>
          <p:nvPr userDrawn="1"/>
        </p:nvPicPr>
        <p:blipFill>
          <a:blip r:embed="rId15">
            <a:extLst>
              <a:ext uri="{28A0092B-C50C-407E-A947-70E740481C1C}">
                <a14:useLocalDpi xmlns:a14="http://schemas.microsoft.com/office/drawing/2010/main" val="0"/>
              </a:ext>
            </a:extLst>
          </a:blip>
          <a:srcRect r="6192"/>
          <a:stretch>
            <a:fillRect/>
          </a:stretch>
        </p:blipFill>
        <p:spPr bwMode="auto">
          <a:xfrm>
            <a:off x="4214813" y="50800"/>
            <a:ext cx="73818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4"/>
          <p:cNvSpPr txBox="1">
            <a:spLocks noChangeArrowheads="1"/>
          </p:cNvSpPr>
          <p:nvPr userDrawn="1"/>
        </p:nvSpPr>
        <p:spPr bwMode="auto">
          <a:xfrm>
            <a:off x="8532813" y="6308725"/>
            <a:ext cx="61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b="1">
                <a:solidFill>
                  <a:schemeClr val="tx1"/>
                </a:solidFill>
                <a:latin typeface="Times New Roman" pitchFamily="18" charset="0"/>
              </a:defRPr>
            </a:lvl1pPr>
            <a:lvl2pPr marL="742950" indent="-285750">
              <a:defRPr sz="3200" b="1">
                <a:solidFill>
                  <a:schemeClr val="tx1"/>
                </a:solidFill>
                <a:latin typeface="Times New Roman" pitchFamily="18" charset="0"/>
              </a:defRPr>
            </a:lvl2pPr>
            <a:lvl3pPr marL="1143000" indent="-228600">
              <a:defRPr sz="3200" b="1">
                <a:solidFill>
                  <a:schemeClr val="tx1"/>
                </a:solidFill>
                <a:latin typeface="Times New Roman" pitchFamily="18" charset="0"/>
              </a:defRPr>
            </a:lvl3pPr>
            <a:lvl4pPr marL="1600200" indent="-228600">
              <a:defRPr sz="3200" b="1">
                <a:solidFill>
                  <a:schemeClr val="tx1"/>
                </a:solidFill>
                <a:latin typeface="Times New Roman" pitchFamily="18" charset="0"/>
              </a:defRPr>
            </a:lvl4pPr>
            <a:lvl5pPr marL="2057400" indent="-228600">
              <a:defRPr sz="3200" b="1">
                <a:solidFill>
                  <a:schemeClr val="tx1"/>
                </a:solidFill>
                <a:latin typeface="Times New Roman" pitchFamily="18" charset="0"/>
              </a:defRPr>
            </a:lvl5pPr>
            <a:lvl6pPr marL="2514600" indent="-228600" eaLnBrk="0" fontAlgn="base" hangingPunct="0">
              <a:spcBef>
                <a:spcPct val="0"/>
              </a:spcBef>
              <a:spcAft>
                <a:spcPct val="0"/>
              </a:spcAft>
              <a:defRPr sz="3200" b="1">
                <a:solidFill>
                  <a:schemeClr val="tx1"/>
                </a:solidFill>
                <a:latin typeface="Times New Roman" pitchFamily="18" charset="0"/>
              </a:defRPr>
            </a:lvl6pPr>
            <a:lvl7pPr marL="2971800" indent="-228600" eaLnBrk="0" fontAlgn="base" hangingPunct="0">
              <a:spcBef>
                <a:spcPct val="0"/>
              </a:spcBef>
              <a:spcAft>
                <a:spcPct val="0"/>
              </a:spcAft>
              <a:defRPr sz="3200" b="1">
                <a:solidFill>
                  <a:schemeClr val="tx1"/>
                </a:solidFill>
                <a:latin typeface="Times New Roman" pitchFamily="18" charset="0"/>
              </a:defRPr>
            </a:lvl7pPr>
            <a:lvl8pPr marL="3429000" indent="-228600" eaLnBrk="0" fontAlgn="base" hangingPunct="0">
              <a:spcBef>
                <a:spcPct val="0"/>
              </a:spcBef>
              <a:spcAft>
                <a:spcPct val="0"/>
              </a:spcAft>
              <a:defRPr sz="3200" b="1">
                <a:solidFill>
                  <a:schemeClr val="tx1"/>
                </a:solidFill>
                <a:latin typeface="Times New Roman" pitchFamily="18" charset="0"/>
              </a:defRPr>
            </a:lvl8pPr>
            <a:lvl9pPr marL="3886200" indent="-228600" eaLnBrk="0" fontAlgn="base" hangingPunct="0">
              <a:spcBef>
                <a:spcPct val="0"/>
              </a:spcBef>
              <a:spcAft>
                <a:spcPct val="0"/>
              </a:spcAft>
              <a:defRPr sz="3200" b="1">
                <a:solidFill>
                  <a:schemeClr val="tx1"/>
                </a:solidFill>
                <a:latin typeface="Times New Roman" pitchFamily="18" charset="0"/>
              </a:defRPr>
            </a:lvl9pPr>
          </a:lstStyle>
          <a:p>
            <a:pPr eaLnBrk="1" hangingPunct="1">
              <a:spcBef>
                <a:spcPct val="50000"/>
              </a:spcBef>
              <a:defRPr/>
            </a:pPr>
            <a:fld id="{BE81579C-9929-4C17-BF4E-50270638247A}" type="slidenum">
              <a:rPr lang="en-US" altLang="en-US" sz="2400" smtClean="0">
                <a:solidFill>
                  <a:srgbClr val="FFFFFF"/>
                </a:solidFill>
              </a:rPr>
              <a:pPr eaLnBrk="1" hangingPunct="1">
                <a:spcBef>
                  <a:spcPct val="50000"/>
                </a:spcBef>
                <a:defRPr/>
              </a:pPr>
              <a:t>‹#›</a:t>
            </a:fld>
            <a:endParaRPr lang="en-US" altLang="en-US" sz="2400" dirty="0" smtClean="0">
              <a:solidFill>
                <a:srgbClr val="FFFFFF"/>
              </a:solidFill>
            </a:endParaRPr>
          </a:p>
        </p:txBody>
      </p:sp>
    </p:spTree>
    <p:extLst>
      <p:ext uri="{BB962C8B-B14F-4D97-AF65-F5344CB8AC3E}">
        <p14:creationId xmlns:p14="http://schemas.microsoft.com/office/powerpoint/2010/main" val="2593207137"/>
      </p:ext>
    </p:extLst>
  </p:cSld>
  <p:clrMap bg1="dk2" tx1="lt1" bg2="dk1" tx2="lt2" accent1="accent1" accent2="accent2" accent3="accent3" accent4="accent4" accent5="accent5" accent6="accent6" hlink="hlink" folHlink="folHlink"/>
  <p:sldLayoutIdLst>
    <p:sldLayoutId id="2147484580" r:id="rId1"/>
    <p:sldLayoutId id="2147484581" r:id="rId2"/>
    <p:sldLayoutId id="2147484582" r:id="rId3"/>
    <p:sldLayoutId id="2147484583" r:id="rId4"/>
    <p:sldLayoutId id="2147484584" r:id="rId5"/>
    <p:sldLayoutId id="2147484585" r:id="rId6"/>
    <p:sldLayoutId id="2147484586" r:id="rId7"/>
    <p:sldLayoutId id="2147484587" r:id="rId8"/>
    <p:sldLayoutId id="2147484588" r:id="rId9"/>
    <p:sldLayoutId id="2147484589" r:id="rId10"/>
    <p:sldLayoutId id="2147484590" r:id="rId11"/>
    <p:sldLayoutId id="2147484591" r:id="rId12"/>
    <p:sldLayoutId id="2147484592" r:id="rId13"/>
  </p:sldLayoutIdLst>
  <p:timing>
    <p:tnLst>
      <p:par>
        <p:cTn id="1" dur="indefinite" restart="never" nodeType="tmRoot"/>
      </p:par>
    </p:tnLst>
  </p:timing>
  <p:txStyles>
    <p:titleStyle>
      <a:lvl1pPr algn="ctr" rtl="0" eaLnBrk="0" fontAlgn="base" hangingPunct="0">
        <a:spcBef>
          <a:spcPct val="0"/>
        </a:spcBef>
        <a:spcAft>
          <a:spcPct val="0"/>
        </a:spcAft>
        <a:defRPr sz="2800">
          <a:solidFill>
            <a:schemeClr val="accent2"/>
          </a:solidFill>
          <a:latin typeface="+mj-lt"/>
          <a:ea typeface="+mj-ea"/>
          <a:cs typeface="+mj-cs"/>
        </a:defRPr>
      </a:lvl1pPr>
      <a:lvl2pPr algn="ctr" rtl="0" eaLnBrk="0" fontAlgn="base" hangingPunct="0">
        <a:spcBef>
          <a:spcPct val="0"/>
        </a:spcBef>
        <a:spcAft>
          <a:spcPct val="0"/>
        </a:spcAft>
        <a:defRPr sz="2800">
          <a:solidFill>
            <a:schemeClr val="accent2"/>
          </a:solidFill>
          <a:latin typeface="Arial" charset="0"/>
        </a:defRPr>
      </a:lvl2pPr>
      <a:lvl3pPr algn="ctr" rtl="0" eaLnBrk="0" fontAlgn="base" hangingPunct="0">
        <a:spcBef>
          <a:spcPct val="0"/>
        </a:spcBef>
        <a:spcAft>
          <a:spcPct val="0"/>
        </a:spcAft>
        <a:defRPr sz="2800">
          <a:solidFill>
            <a:schemeClr val="accent2"/>
          </a:solidFill>
          <a:latin typeface="Arial" charset="0"/>
        </a:defRPr>
      </a:lvl3pPr>
      <a:lvl4pPr algn="ctr" rtl="0" eaLnBrk="0" fontAlgn="base" hangingPunct="0">
        <a:spcBef>
          <a:spcPct val="0"/>
        </a:spcBef>
        <a:spcAft>
          <a:spcPct val="0"/>
        </a:spcAft>
        <a:defRPr sz="2800">
          <a:solidFill>
            <a:schemeClr val="accent2"/>
          </a:solidFill>
          <a:latin typeface="Arial" charset="0"/>
        </a:defRPr>
      </a:lvl4pPr>
      <a:lvl5pPr algn="ctr" rtl="0" eaLnBrk="0" fontAlgn="base" hangingPunct="0">
        <a:spcBef>
          <a:spcPct val="0"/>
        </a:spcBef>
        <a:spcAft>
          <a:spcPct val="0"/>
        </a:spcAft>
        <a:defRPr sz="2800">
          <a:solidFill>
            <a:schemeClr val="accent2"/>
          </a:solidFill>
          <a:latin typeface="Arial" charset="0"/>
        </a:defRPr>
      </a:lvl5pPr>
      <a:lvl6pPr marL="457200" algn="ctr" rtl="0" fontAlgn="base">
        <a:spcBef>
          <a:spcPct val="0"/>
        </a:spcBef>
        <a:spcAft>
          <a:spcPct val="0"/>
        </a:spcAft>
        <a:defRPr sz="2800">
          <a:solidFill>
            <a:schemeClr val="accent2"/>
          </a:solidFill>
          <a:latin typeface="Arial" charset="0"/>
        </a:defRPr>
      </a:lvl6pPr>
      <a:lvl7pPr marL="914400" algn="ctr" rtl="0" fontAlgn="base">
        <a:spcBef>
          <a:spcPct val="0"/>
        </a:spcBef>
        <a:spcAft>
          <a:spcPct val="0"/>
        </a:spcAft>
        <a:defRPr sz="2800">
          <a:solidFill>
            <a:schemeClr val="accent2"/>
          </a:solidFill>
          <a:latin typeface="Arial" charset="0"/>
        </a:defRPr>
      </a:lvl7pPr>
      <a:lvl8pPr marL="1371600" algn="ctr" rtl="0" fontAlgn="base">
        <a:spcBef>
          <a:spcPct val="0"/>
        </a:spcBef>
        <a:spcAft>
          <a:spcPct val="0"/>
        </a:spcAft>
        <a:defRPr sz="2800">
          <a:solidFill>
            <a:schemeClr val="accent2"/>
          </a:solidFill>
          <a:latin typeface="Arial" charset="0"/>
        </a:defRPr>
      </a:lvl8pPr>
      <a:lvl9pPr marL="1828800" algn="ctr" rtl="0" fontAlgn="base">
        <a:spcBef>
          <a:spcPct val="0"/>
        </a:spcBef>
        <a:spcAft>
          <a:spcPct val="0"/>
        </a:spcAft>
        <a:defRPr sz="2800">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4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0" y="990600"/>
            <a:ext cx="9144000" cy="2362200"/>
          </a:xfrm>
        </p:spPr>
        <p:txBody>
          <a:bodyPr/>
          <a:lstStyle/>
          <a:p>
            <a:pPr algn="ctr"/>
            <a:r>
              <a:rPr lang="en-GB" b="1" noProof="0" dirty="0" smtClean="0">
                <a:latin typeface="Arial" panose="020B0604020202020204" pitchFamily="34" charset="0"/>
                <a:cs typeface="Arial" panose="020B0604020202020204" pitchFamily="34" charset="0"/>
              </a:rPr>
              <a:t/>
            </a:r>
            <a:br>
              <a:rPr lang="en-GB" b="1" noProof="0" dirty="0" smtClean="0">
                <a:latin typeface="Arial" panose="020B0604020202020204" pitchFamily="34" charset="0"/>
                <a:cs typeface="Arial" panose="020B0604020202020204" pitchFamily="34" charset="0"/>
              </a:rPr>
            </a:br>
            <a:r>
              <a:rPr lang="en-GB" sz="3200" b="1" noProof="0" dirty="0" smtClean="0">
                <a:solidFill>
                  <a:schemeClr val="accent2"/>
                </a:solidFill>
                <a:effectLst/>
                <a:latin typeface="Arial" panose="020B0604020202020204" pitchFamily="34" charset="0"/>
                <a:ea typeface="+mj-ea"/>
                <a:cs typeface="Arial" panose="020B0604020202020204" pitchFamily="34" charset="0"/>
              </a:rPr>
              <a:t>SESSION 2: LABOUR MARKETS, STRUCTURAL CONSTRAINTS AND REFORM OPTIONS</a:t>
            </a:r>
            <a:r>
              <a:rPr lang="en-GB" b="1" noProof="0" dirty="0" smtClean="0">
                <a:latin typeface="Arial" panose="020B0604020202020204" pitchFamily="34" charset="0"/>
                <a:cs typeface="Arial" panose="020B0604020202020204" pitchFamily="34" charset="0"/>
              </a:rPr>
              <a:t/>
            </a:r>
            <a:br>
              <a:rPr lang="en-GB" b="1" noProof="0" dirty="0" smtClean="0">
                <a:latin typeface="Arial" panose="020B0604020202020204" pitchFamily="34" charset="0"/>
                <a:cs typeface="Arial" panose="020B0604020202020204" pitchFamily="34" charset="0"/>
              </a:rPr>
            </a:br>
            <a:endParaRPr lang="en-GB" b="1" noProof="0" dirty="0">
              <a:latin typeface="Arial" panose="020B0604020202020204" pitchFamily="34" charset="0"/>
              <a:cs typeface="Arial" panose="020B0604020202020204" pitchFamily="34" charset="0"/>
            </a:endParaRPr>
          </a:p>
        </p:txBody>
      </p:sp>
      <p:sp>
        <p:nvSpPr>
          <p:cNvPr id="15363" name="Rectangle 3"/>
          <p:cNvSpPr>
            <a:spLocks noGrp="1" noChangeArrowheads="1"/>
          </p:cNvSpPr>
          <p:nvPr>
            <p:ph type="subTitle" idx="1"/>
          </p:nvPr>
        </p:nvSpPr>
        <p:spPr>
          <a:xfrm>
            <a:off x="0" y="3352800"/>
            <a:ext cx="9144000" cy="1447799"/>
          </a:xfrm>
        </p:spPr>
        <p:txBody>
          <a:bodyPr/>
          <a:lstStyle/>
          <a:p>
            <a:pPr algn="ctr" fontAlgn="auto">
              <a:spcAft>
                <a:spcPts val="0"/>
              </a:spcAft>
              <a:defRPr/>
            </a:pPr>
            <a:endParaRPr lang="en-GB" b="1" noProof="0" dirty="0" smtClean="0">
              <a:latin typeface="Arial" panose="020B0604020202020204" pitchFamily="34" charset="0"/>
              <a:cs typeface="Arial" panose="020B0604020202020204" pitchFamily="34" charset="0"/>
            </a:endParaRPr>
          </a:p>
          <a:p>
            <a:pPr algn="ctr" fontAlgn="auto">
              <a:spcAft>
                <a:spcPts val="0"/>
              </a:spcAft>
              <a:defRPr/>
            </a:pPr>
            <a:r>
              <a:rPr lang="en-GB" b="1" noProof="0" dirty="0" smtClean="0">
                <a:latin typeface="Arial" panose="020B0604020202020204" pitchFamily="34" charset="0"/>
                <a:cs typeface="Arial" panose="020B0604020202020204" pitchFamily="34" charset="0"/>
              </a:rPr>
              <a:t>J.S. Salkin</a:t>
            </a:r>
          </a:p>
          <a:p>
            <a:pPr algn="ctr" fontAlgn="auto">
              <a:spcAft>
                <a:spcPts val="0"/>
              </a:spcAft>
              <a:defRPr/>
            </a:pPr>
            <a:r>
              <a:rPr lang="en-GB" b="1" dirty="0" smtClean="0">
                <a:latin typeface="Arial" panose="020B0604020202020204" pitchFamily="34" charset="0"/>
                <a:cs typeface="Arial" panose="020B0604020202020204" pitchFamily="34" charset="0"/>
              </a:rPr>
              <a:t>Bank of Botswana</a:t>
            </a:r>
            <a:endParaRPr lang="en-GB" b="1" noProof="0" dirty="0" smtClean="0">
              <a:latin typeface="Arial" panose="020B0604020202020204" pitchFamily="34" charset="0"/>
              <a:cs typeface="Arial" panose="020B0604020202020204" pitchFamily="34" charset="0"/>
            </a:endParaRPr>
          </a:p>
          <a:p>
            <a:pPr algn="ctr" fontAlgn="auto">
              <a:spcAft>
                <a:spcPts val="0"/>
              </a:spcAft>
              <a:defRPr/>
            </a:pPr>
            <a:endParaRPr lang="en-GB" b="1" noProof="0" dirty="0">
              <a:latin typeface="Arial" panose="020B0604020202020204" pitchFamily="34" charset="0"/>
              <a:cs typeface="Arial" panose="020B0604020202020204" pitchFamily="34" charset="0"/>
            </a:endParaRPr>
          </a:p>
        </p:txBody>
      </p:sp>
      <p:sp>
        <p:nvSpPr>
          <p:cNvPr id="15365" name="Text Box 5"/>
          <p:cNvSpPr txBox="1">
            <a:spLocks noChangeArrowheads="1"/>
          </p:cNvSpPr>
          <p:nvPr/>
        </p:nvSpPr>
        <p:spPr bwMode="auto">
          <a:xfrm>
            <a:off x="0" y="5715000"/>
            <a:ext cx="9144000" cy="584775"/>
          </a:xfrm>
          <a:prstGeom prst="rect">
            <a:avLst/>
          </a:prstGeom>
          <a:noFill/>
          <a:ln w="9525">
            <a:noFill/>
            <a:miter lim="800000"/>
            <a:headEnd/>
            <a:tailEnd/>
          </a:ln>
          <a:effectLst/>
        </p:spPr>
        <p:txBody>
          <a:bodyPr>
            <a:spAutoFit/>
          </a:bodyPr>
          <a:lstStyle/>
          <a:p>
            <a:pPr algn="ctr">
              <a:spcBef>
                <a:spcPct val="50000"/>
              </a:spcBef>
            </a:pPr>
            <a:r>
              <a:rPr lang="en-GB" dirty="0" smtClean="0">
                <a:solidFill>
                  <a:schemeClr val="accent2"/>
                </a:solidFill>
                <a:latin typeface="Arial" charset="0"/>
              </a:rPr>
              <a:t>January 29, 2016</a:t>
            </a:r>
            <a:endParaRPr lang="en-GB" dirty="0">
              <a:solidFill>
                <a:schemeClr val="accent2"/>
              </a:solidFill>
              <a:latin typeface="Arial" charset="0"/>
            </a:endParaRPr>
          </a:p>
        </p:txBody>
      </p:sp>
    </p:spTree>
    <p:extLst>
      <p:ext uri="{BB962C8B-B14F-4D97-AF65-F5344CB8AC3E}">
        <p14:creationId xmlns:p14="http://schemas.microsoft.com/office/powerpoint/2010/main" val="3904489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b="1" noProof="0" dirty="0" smtClean="0">
                <a:solidFill>
                  <a:schemeClr val="tx1"/>
                </a:solidFill>
                <a:effectLst/>
                <a:latin typeface="Arial" panose="020B0604020202020204" pitchFamily="34" charset="0"/>
                <a:ea typeface="+mn-ea"/>
                <a:cs typeface="Arial" panose="020B0604020202020204" pitchFamily="34" charset="0"/>
              </a:rPr>
              <a:t>H</a:t>
            </a:r>
            <a:r>
              <a:rPr lang="en-GB" b="1" noProof="0" dirty="0" smtClean="0">
                <a:solidFill>
                  <a:schemeClr val="accent2"/>
                </a:solidFill>
                <a:effectLst/>
                <a:latin typeface="Arial" panose="020B0604020202020204" pitchFamily="34" charset="0"/>
                <a:cs typeface="Arial" panose="020B0604020202020204" pitchFamily="34" charset="0"/>
              </a:rPr>
              <a:t>OW CAN THE PRIVATE SECTOR BEST CREATE JOBS? (CONT’D)</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a:r>
              <a:rPr lang="en-GB" sz="2400" b="1" noProof="0" dirty="0" smtClean="0">
                <a:solidFill>
                  <a:schemeClr val="tx1"/>
                </a:solidFill>
                <a:effectLst/>
                <a:latin typeface="Arial" panose="020B0604020202020204" pitchFamily="34" charset="0"/>
                <a:ea typeface="+mn-ea"/>
                <a:cs typeface="Arial" panose="020B0604020202020204" pitchFamily="34" charset="0"/>
              </a:rPr>
              <a:t>Gov’t. not solely responsible for creating conditions for promoting employment</a:t>
            </a:r>
          </a:p>
          <a:p>
            <a:pPr algn="l"/>
            <a:r>
              <a:rPr lang="en-GB" sz="2400" b="1" noProof="0" dirty="0" smtClean="0">
                <a:solidFill>
                  <a:schemeClr val="tx1"/>
                </a:solidFill>
                <a:effectLst/>
                <a:latin typeface="Arial" panose="020B0604020202020204" pitchFamily="34" charset="0"/>
                <a:ea typeface="+mn-ea"/>
                <a:cs typeface="Arial" panose="020B0604020202020204" pitchFamily="34" charset="0"/>
              </a:rPr>
              <a:t>Private sector, including the labour force, has a collective responsibility</a:t>
            </a:r>
          </a:p>
          <a:p>
            <a:pPr algn="l"/>
            <a:r>
              <a:rPr lang="en-GB" sz="2400" b="1" noProof="0" dirty="0" smtClean="0">
                <a:solidFill>
                  <a:schemeClr val="tx1"/>
                </a:solidFill>
                <a:effectLst/>
                <a:latin typeface="Arial" panose="020B0604020202020204" pitchFamily="34" charset="0"/>
                <a:ea typeface="+mn-ea"/>
                <a:cs typeface="Arial" panose="020B0604020202020204" pitchFamily="34" charset="0"/>
              </a:rPr>
              <a:t>Business cooperation on training and skills development needed</a:t>
            </a:r>
          </a:p>
          <a:p>
            <a:pPr algn="l"/>
            <a:r>
              <a:rPr lang="en-GB" sz="2400" b="1" noProof="0" dirty="0" smtClean="0">
                <a:solidFill>
                  <a:schemeClr val="tx1"/>
                </a:solidFill>
                <a:effectLst/>
                <a:latin typeface="Arial" panose="020B0604020202020204" pitchFamily="34" charset="0"/>
                <a:ea typeface="+mn-ea"/>
                <a:cs typeface="Arial" panose="020B0604020202020204" pitchFamily="34" charset="0"/>
              </a:rPr>
              <a:t>Workers need to deliver value for money</a:t>
            </a:r>
          </a:p>
          <a:p>
            <a:pPr algn="l"/>
            <a:r>
              <a:rPr lang="en-GB" sz="2400" b="1" noProof="0" dirty="0" smtClean="0">
                <a:solidFill>
                  <a:schemeClr val="tx1"/>
                </a:solidFill>
                <a:effectLst/>
                <a:latin typeface="Arial" panose="020B0604020202020204" pitchFamily="34" charset="0"/>
                <a:ea typeface="+mn-ea"/>
                <a:cs typeface="Arial" panose="020B0604020202020204" pitchFamily="34" charset="0"/>
              </a:rPr>
              <a:t>Good return on investment in HRD</a:t>
            </a:r>
          </a:p>
        </p:txBody>
      </p:sp>
    </p:spTree>
    <p:extLst>
      <p:ext uri="{BB962C8B-B14F-4D97-AF65-F5344CB8AC3E}">
        <p14:creationId xmlns:p14="http://schemas.microsoft.com/office/powerpoint/2010/main" val="57045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b="1" noProof="0" dirty="0" smtClean="0">
                <a:solidFill>
                  <a:schemeClr val="accent2"/>
                </a:solidFill>
                <a:effectLst/>
                <a:latin typeface="Arial" panose="020B0604020202020204" pitchFamily="34" charset="0"/>
                <a:ea typeface="+mn-ea"/>
                <a:cs typeface="Arial" panose="020B0604020202020204" pitchFamily="34" charset="0"/>
              </a:rPr>
              <a:t>HOW TO ADDRESS THE YOUTH UNEMPLOYMENT CHALLENGE AND SKILLS MISMATCHES?</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342900" marR="0" indent="-342900" algn="l" defTabSz="914400" rtl="0" eaLnBrk="0" fontAlgn="base" latinLnBrk="0" hangingPunct="0">
              <a:lnSpc>
                <a:spcPct val="1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Quality/relevance of training institutions qualifications must be trustworthy</a:t>
            </a:r>
          </a:p>
          <a:p>
            <a:pPr marL="342900" marR="0" indent="-342900" algn="l" defTabSz="914400" rtl="0" eaLnBrk="0" fontAlgn="base" latinLnBrk="0" hangingPunct="0">
              <a:lnSpc>
                <a:spcPct val="1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Lack of trust biases employers towards those with experience</a:t>
            </a:r>
          </a:p>
          <a:p>
            <a:pPr marL="342900" marR="0" indent="-342900" algn="l" defTabSz="914400" rtl="0" eaLnBrk="0" fontAlgn="base" latinLnBrk="0" hangingPunct="0">
              <a:lnSpc>
                <a:spcPct val="1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Relevant structures to promote dialogue and trust needed</a:t>
            </a:r>
          </a:p>
          <a:p>
            <a:pPr marL="342900" marR="0" indent="-342900" algn="l" defTabSz="914400" rtl="0" eaLnBrk="0" fontAlgn="base" latinLnBrk="0" hangingPunct="0">
              <a:lnSpc>
                <a:spcPct val="1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Weaknesses in quality of educated human resources likely to originate at lower levels of education and with incentives</a:t>
            </a:r>
          </a:p>
        </p:txBody>
      </p:sp>
    </p:spTree>
    <p:extLst>
      <p:ext uri="{BB962C8B-B14F-4D97-AF65-F5344CB8AC3E}">
        <p14:creationId xmlns:p14="http://schemas.microsoft.com/office/powerpoint/2010/main" val="36716897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b="1" noProof="0" dirty="0" smtClean="0">
                <a:solidFill>
                  <a:schemeClr val="accent2"/>
                </a:solidFill>
                <a:effectLst/>
                <a:latin typeface="Arial" panose="020B0604020202020204" pitchFamily="34" charset="0"/>
                <a:ea typeface="+mj-ea"/>
                <a:cs typeface="Arial" panose="020B0604020202020204" pitchFamily="34" charset="0"/>
              </a:rPr>
              <a:t>HOW TO ADDRESS THE YOUTH UNEMPLOYMENT CHALLENGE AND SKILLS MISMATCHES? (CONT’D)</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1905000"/>
            <a:ext cx="7772400" cy="4267200"/>
          </a:xfrm>
        </p:spPr>
        <p:txBody>
          <a:bodyPr/>
          <a:lstStyle/>
          <a:p>
            <a:pPr>
              <a:lnSpc>
                <a:spcPct val="200000"/>
              </a:lnSpc>
            </a:pPr>
            <a:r>
              <a:rPr lang="en-GB" b="1" noProof="0" dirty="0" smtClean="0">
                <a:latin typeface="Arial" panose="020B0604020202020204" pitchFamily="34" charset="0"/>
                <a:cs typeface="Arial" panose="020B0604020202020204" pitchFamily="34" charset="0"/>
              </a:rPr>
              <a:t>Need realistic remuneration expectations</a:t>
            </a:r>
            <a:endParaRPr lang="en-GB" sz="2400" b="1" noProof="0" dirty="0" smtClean="0">
              <a:solidFill>
                <a:schemeClr val="accent2"/>
              </a:solidFill>
              <a:effectLst/>
              <a:latin typeface="Arial" panose="020B0604020202020204" pitchFamily="34" charset="0"/>
              <a:ea typeface="+mn-ea"/>
              <a:cs typeface="Arial" panose="020B0604020202020204" pitchFamily="34" charset="0"/>
            </a:endParaRPr>
          </a:p>
          <a:p>
            <a:pPr marL="342900" marR="0" indent="-342900" algn="l" defTabSz="914400" rtl="0" eaLnBrk="0" fontAlgn="base" latinLnBrk="0" hangingPunct="0">
              <a:lnSpc>
                <a:spcPct val="2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Need to avoid high reservation wages</a:t>
            </a:r>
          </a:p>
          <a:p>
            <a:pPr marL="342900" marR="0" indent="-342900" algn="l" defTabSz="914400" rtl="0" eaLnBrk="0" fontAlgn="base" latinLnBrk="0" hangingPunct="0">
              <a:lnSpc>
                <a:spcPct val="2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Qualifications not “entitlement” to high level job</a:t>
            </a:r>
          </a:p>
          <a:p>
            <a:pPr marL="342900" marR="0" indent="-342900" algn="l" defTabSz="914400" rtl="0" eaLnBrk="0" fontAlgn="base" latinLnBrk="0" hangingPunct="0">
              <a:lnSpc>
                <a:spcPct val="2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New employees not likely the “finished article”</a:t>
            </a:r>
          </a:p>
          <a:p>
            <a:pPr marL="342900" marR="0" indent="-342900" algn="l" defTabSz="914400" rtl="0" eaLnBrk="0" fontAlgn="base" latinLnBrk="0" hangingPunct="0">
              <a:lnSpc>
                <a:spcPct val="200000"/>
              </a:lnSpc>
              <a:spcBef>
                <a:spcPct val="20000"/>
              </a:spcBef>
              <a:spcAft>
                <a:spcPct val="0"/>
              </a:spcAft>
              <a:buClrTx/>
              <a:buSzTx/>
              <a:buFontTx/>
              <a:buChar char="•"/>
              <a:tabLst/>
              <a:defRPr/>
            </a:pPr>
            <a:r>
              <a:rPr lang="en-GB" sz="2400" b="1" noProof="0" dirty="0" smtClean="0">
                <a:solidFill>
                  <a:schemeClr val="accent2"/>
                </a:solidFill>
                <a:effectLst/>
                <a:latin typeface="Arial" panose="020B0604020202020204" pitchFamily="34" charset="0"/>
                <a:ea typeface="+mn-ea"/>
                <a:cs typeface="Arial" panose="020B0604020202020204" pitchFamily="34" charset="0"/>
              </a:rPr>
              <a:t>But they should be trainable resources</a:t>
            </a:r>
          </a:p>
        </p:txBody>
      </p:sp>
    </p:spTree>
    <p:extLst>
      <p:ext uri="{BB962C8B-B14F-4D97-AF65-F5344CB8AC3E}">
        <p14:creationId xmlns:p14="http://schemas.microsoft.com/office/powerpoint/2010/main" val="2064764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eaLnBrk="1" hangingPunct="1"/>
            <a:r>
              <a:rPr lang="en-GB" b="1" noProof="0" dirty="0" smtClean="0">
                <a:latin typeface="Arial" panose="020B0604020202020204" pitchFamily="34" charset="0"/>
                <a:cs typeface="Arial" panose="020B0604020202020204" pitchFamily="34" charset="0"/>
              </a:rPr>
              <a:t>Thank you.</a:t>
            </a:r>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71600" y="2057400"/>
            <a:ext cx="6359236"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descr="C:\Users\latlhangp\Pictures\shutterstock_267775109_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6477" y="1828800"/>
            <a:ext cx="7060323"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3425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19200"/>
            <a:ext cx="9144000" cy="990600"/>
          </a:xfrm>
        </p:spPr>
        <p:txBody>
          <a:bodyPr/>
          <a:lstStyle/>
          <a:p>
            <a:pPr algn="ctr"/>
            <a:r>
              <a:rPr lang="en-GB" b="1" noProof="0" dirty="0" smtClean="0">
                <a:solidFill>
                  <a:schemeClr val="tx1"/>
                </a:solidFill>
                <a:latin typeface="Arial" panose="020B0604020202020204" pitchFamily="34" charset="0"/>
                <a:ea typeface="Calibri"/>
                <a:cs typeface="Arial" panose="020B0604020202020204" pitchFamily="34" charset="0"/>
              </a:rPr>
              <a:t>HIGH UNEMPLOYMENT PERSISTS IN MANY SMICS, WITH YOUTH UNEMPLOYMENT REMAINING A SERIOUS CHALLENGE</a:t>
            </a:r>
            <a:r>
              <a:rPr lang="en-GB" sz="3200" b="1" noProof="0" dirty="0" smtClean="0">
                <a:solidFill>
                  <a:srgbClr val="000000"/>
                </a:solidFill>
                <a:latin typeface="Arial" panose="020B0604020202020204" pitchFamily="34" charset="0"/>
                <a:ea typeface="Calibri"/>
                <a:cs typeface="Arial" panose="020B0604020202020204" pitchFamily="34" charset="0"/>
              </a:rPr>
              <a:t/>
            </a:r>
            <a:br>
              <a:rPr lang="en-GB" sz="3200" b="1" noProof="0" dirty="0" smtClean="0">
                <a:solidFill>
                  <a:srgbClr val="000000"/>
                </a:solidFill>
                <a:latin typeface="Arial" panose="020B0604020202020204" pitchFamily="34" charset="0"/>
                <a:ea typeface="Calibri"/>
                <a:cs typeface="Arial" panose="020B0604020202020204" pitchFamily="34" charset="0"/>
              </a:rPr>
            </a:b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2438400"/>
            <a:ext cx="7772400" cy="3505200"/>
          </a:xfrm>
        </p:spPr>
        <p:txBody>
          <a:bodyPr/>
          <a:lstStyle/>
          <a:p>
            <a:pPr lvl="0" algn="l" rtl="0" eaLnBrk="0" fontAlgn="base" hangingPunct="0"/>
            <a:r>
              <a:rPr lang="en-GB" b="1" noProof="0" dirty="0" smtClean="0">
                <a:solidFill>
                  <a:schemeClr val="accent2"/>
                </a:solidFill>
                <a:effectLst/>
                <a:latin typeface="Arial" panose="020B0604020202020204" pitchFamily="34" charset="0"/>
                <a:ea typeface="+mj-ea"/>
                <a:cs typeface="Arial" panose="020B0604020202020204" pitchFamily="34" charset="0"/>
              </a:rPr>
              <a:t>Especially in Southern Africa</a:t>
            </a:r>
            <a:endParaRPr lang="en-GB" b="1" noProof="0" dirty="0" smtClean="0">
              <a:effectLst/>
              <a:latin typeface="Arial" panose="020B0604020202020204" pitchFamily="34" charset="0"/>
              <a:cs typeface="Arial" panose="020B0604020202020204" pitchFamily="34" charset="0"/>
            </a:endParaRPr>
          </a:p>
          <a:p>
            <a:pPr lvl="0" algn="l" rtl="0" eaLnBrk="0" fontAlgn="base" hangingPunct="0"/>
            <a:r>
              <a:rPr lang="en-GB" b="1" noProof="0" dirty="0" smtClean="0">
                <a:solidFill>
                  <a:schemeClr val="accent2"/>
                </a:solidFill>
                <a:effectLst/>
                <a:latin typeface="Arial" panose="020B0604020202020204" pitchFamily="34" charset="0"/>
                <a:ea typeface="+mj-ea"/>
                <a:cs typeface="Arial" panose="020B0604020202020204" pitchFamily="34" charset="0"/>
              </a:rPr>
              <a:t>Unemployment estimated at 20 percent in Botswana</a:t>
            </a:r>
            <a:endParaRPr lang="en-GB" b="1" noProof="0" dirty="0" smtClean="0">
              <a:effectLst/>
              <a:latin typeface="Arial" panose="020B0604020202020204" pitchFamily="34" charset="0"/>
              <a:cs typeface="Arial" panose="020B0604020202020204" pitchFamily="34" charset="0"/>
            </a:endParaRPr>
          </a:p>
          <a:p>
            <a:pPr lvl="0" algn="l" rtl="0" eaLnBrk="0" fontAlgn="base" hangingPunct="0"/>
            <a:r>
              <a:rPr lang="en-GB" b="1" noProof="0" dirty="0" smtClean="0">
                <a:solidFill>
                  <a:schemeClr val="accent2"/>
                </a:solidFill>
                <a:effectLst/>
                <a:latin typeface="Arial" panose="020B0604020202020204" pitchFamily="34" charset="0"/>
                <a:ea typeface="+mj-ea"/>
                <a:cs typeface="Arial" panose="020B0604020202020204" pitchFamily="34" charset="0"/>
              </a:rPr>
              <a:t>Youth unemployment estimated at 34 percent</a:t>
            </a:r>
          </a:p>
          <a:p>
            <a:pPr lvl="0" algn="l" rtl="0" eaLnBrk="0" fontAlgn="base" hangingPunct="0"/>
            <a:r>
              <a:rPr lang="en-GB" b="1" noProof="0" dirty="0" smtClean="0">
                <a:solidFill>
                  <a:schemeClr val="tx1"/>
                </a:solidFill>
                <a:latin typeface="Arial" panose="020B0604020202020204" pitchFamily="34" charset="0"/>
                <a:ea typeface="Calibri"/>
                <a:cs typeface="Arial" panose="020B0604020202020204" pitchFamily="34" charset="0"/>
              </a:rPr>
              <a:t>Lack of up-to-date </a:t>
            </a:r>
            <a:r>
              <a:rPr lang="en-GB" sz="2400" b="1" noProof="0" dirty="0" smtClean="0">
                <a:solidFill>
                  <a:schemeClr val="tx1"/>
                </a:solidFill>
                <a:effectLst/>
                <a:latin typeface="Arial" panose="020B0604020202020204" pitchFamily="34" charset="0"/>
                <a:ea typeface="+mn-ea"/>
                <a:cs typeface="Arial" panose="020B0604020202020204" pitchFamily="34" charset="0"/>
              </a:rPr>
              <a:t>reliable data on unemployment</a:t>
            </a:r>
            <a:endParaRPr lang="en-GB" b="1" noProof="0" dirty="0" smtClean="0">
              <a:solidFill>
                <a:schemeClr val="tx1"/>
              </a:solidFill>
              <a:latin typeface="Arial" panose="020B0604020202020204" pitchFamily="34" charset="0"/>
              <a:ea typeface="Calibri"/>
              <a:cs typeface="Arial" panose="020B0604020202020204" pitchFamily="34" charset="0"/>
            </a:endParaRPr>
          </a:p>
          <a:p>
            <a:pPr algn="l">
              <a:lnSpc>
                <a:spcPct val="115000"/>
              </a:lnSpc>
              <a:spcAft>
                <a:spcPts val="1000"/>
              </a:spcAft>
              <a:buFont typeface="Arial" panose="020B0604020202020204" pitchFamily="34" charset="0"/>
              <a:buChar char="•"/>
            </a:pPr>
            <a:r>
              <a:rPr lang="en-GB" b="1" noProof="0" dirty="0" smtClean="0">
                <a:solidFill>
                  <a:schemeClr val="tx1"/>
                </a:solidFill>
                <a:latin typeface="Arial" panose="020B0604020202020204" pitchFamily="34" charset="0"/>
                <a:ea typeface="Calibri"/>
                <a:cs typeface="Arial" panose="020B0604020202020204" pitchFamily="34" charset="0"/>
              </a:rPr>
              <a:t>Data for </a:t>
            </a:r>
            <a:r>
              <a:rPr lang="en-GB" sz="2400" b="1" noProof="0" dirty="0" smtClean="0">
                <a:solidFill>
                  <a:schemeClr val="tx1"/>
                </a:solidFill>
                <a:effectLst/>
                <a:latin typeface="Arial" panose="020B0604020202020204" pitchFamily="34" charset="0"/>
                <a:ea typeface="+mn-ea"/>
                <a:cs typeface="Arial" panose="020B0604020202020204" pitchFamily="34" charset="0"/>
              </a:rPr>
              <a:t>Botswana </a:t>
            </a:r>
            <a:r>
              <a:rPr lang="en-GB" b="1" noProof="0" dirty="0" smtClean="0">
                <a:solidFill>
                  <a:schemeClr val="tx1"/>
                </a:solidFill>
                <a:latin typeface="Arial" panose="020B0604020202020204" pitchFamily="34" charset="0"/>
                <a:ea typeface="Calibri"/>
                <a:cs typeface="Arial" panose="020B0604020202020204" pitchFamily="34" charset="0"/>
              </a:rPr>
              <a:t>at least two years out of date</a:t>
            </a:r>
          </a:p>
          <a:p>
            <a:pPr algn="l">
              <a:lnSpc>
                <a:spcPct val="115000"/>
              </a:lnSpc>
              <a:spcAft>
                <a:spcPts val="1000"/>
              </a:spcAft>
              <a:buFont typeface="Arial" panose="020B0604020202020204" pitchFamily="34" charset="0"/>
              <a:buChar char="•"/>
            </a:pPr>
            <a:r>
              <a:rPr lang="en-GB" b="1" noProof="0" dirty="0" smtClean="0">
                <a:solidFill>
                  <a:schemeClr val="tx1"/>
                </a:solidFill>
                <a:latin typeface="Arial" panose="020B0604020202020204" pitchFamily="34" charset="0"/>
                <a:ea typeface="Calibri"/>
                <a:cs typeface="Arial" panose="020B0604020202020204" pitchFamily="34" charset="0"/>
              </a:rPr>
              <a:t>There is need for investment i</a:t>
            </a:r>
            <a:r>
              <a:rPr lang="en-GB" sz="2400" b="1" noProof="0" dirty="0" smtClean="0">
                <a:solidFill>
                  <a:schemeClr val="tx1"/>
                </a:solidFill>
                <a:effectLst/>
                <a:latin typeface="Arial" panose="020B0604020202020204" pitchFamily="34" charset="0"/>
                <a:ea typeface="+mn-ea"/>
                <a:cs typeface="Arial" panose="020B0604020202020204" pitchFamily="34" charset="0"/>
              </a:rPr>
              <a:t>n good statistics</a:t>
            </a:r>
          </a:p>
        </p:txBody>
      </p:sp>
    </p:spTree>
    <p:extLst>
      <p:ext uri="{BB962C8B-B14F-4D97-AF65-F5344CB8AC3E}">
        <p14:creationId xmlns:p14="http://schemas.microsoft.com/office/powerpoint/2010/main" val="248675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7" y="838200"/>
            <a:ext cx="9144000" cy="914400"/>
          </a:xfrm>
        </p:spPr>
        <p:txBody>
          <a:bodyPr/>
          <a:lstStyle/>
          <a:p>
            <a:pPr algn="ctr"/>
            <a:r>
              <a:rPr lang="en-GB" sz="2800" b="1" noProof="0" dirty="0" smtClean="0">
                <a:solidFill>
                  <a:schemeClr val="accent2"/>
                </a:solidFill>
                <a:effectLst/>
                <a:latin typeface="Arial" panose="020B0604020202020204" pitchFamily="34" charset="0"/>
                <a:ea typeface="+mj-ea"/>
                <a:cs typeface="Arial" panose="020B0604020202020204" pitchFamily="34" charset="0"/>
              </a:rPr>
              <a:t>WHAT POLICIES SHOULD GOVERNMENTS PURSUE TO FOSTER JOB CREATION?</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1828800"/>
            <a:ext cx="7772400" cy="4800600"/>
          </a:xfrm>
        </p:spPr>
        <p:txBody>
          <a:bodyPr/>
          <a:lstStyle/>
          <a:p>
            <a:pPr algn="l" rtl="0" eaLnBrk="0" fontAlgn="base" hangingPunct="0"/>
            <a:r>
              <a:rPr lang="en-GB" sz="2400" b="1" noProof="0" dirty="0" smtClean="0">
                <a:solidFill>
                  <a:schemeClr val="accent2"/>
                </a:solidFill>
                <a:effectLst/>
                <a:latin typeface="Arial" panose="020B0604020202020204" pitchFamily="34" charset="0"/>
                <a:ea typeface="+mn-ea"/>
                <a:cs typeface="Arial" panose="020B0604020202020204" pitchFamily="34" charset="0"/>
              </a:rPr>
              <a:t>Jobs created where private sector can be viable (i.e., profitable)</a:t>
            </a:r>
          </a:p>
          <a:p>
            <a:pPr algn="l" rtl="0" eaLnBrk="0" fontAlgn="base" hangingPunct="0"/>
            <a:endParaRPr lang="en-GB" sz="2400" b="1" noProof="0" dirty="0" smtClean="0">
              <a:effectLst/>
              <a:latin typeface="Arial" panose="020B0604020202020204" pitchFamily="34" charset="0"/>
              <a:cs typeface="Arial" panose="020B0604020202020204" pitchFamily="34" charset="0"/>
            </a:endParaRPr>
          </a:p>
          <a:p>
            <a:pPr algn="l" rtl="0" eaLnBrk="0" fontAlgn="base" hangingPunct="0"/>
            <a:r>
              <a:rPr lang="en-GB" sz="2400" b="1" noProof="0" dirty="0" smtClean="0">
                <a:solidFill>
                  <a:schemeClr val="accent2"/>
                </a:solidFill>
                <a:effectLst/>
                <a:latin typeface="Arial" panose="020B0604020202020204" pitchFamily="34" charset="0"/>
                <a:ea typeface="+mn-ea"/>
                <a:cs typeface="Arial" panose="020B0604020202020204" pitchFamily="34" charset="0"/>
              </a:rPr>
              <a:t>Can be supplemented by specific employment incentives at the margin</a:t>
            </a:r>
          </a:p>
          <a:p>
            <a:pPr algn="l" rtl="0" eaLnBrk="0" fontAlgn="base" hangingPunct="0"/>
            <a:endParaRPr lang="en-GB" b="1" noProof="0" dirty="0" smtClean="0">
              <a:effectLst/>
              <a:latin typeface="Arial" panose="020B0604020202020204" pitchFamily="34" charset="0"/>
              <a:cs typeface="Arial" panose="020B0604020202020204" pitchFamily="34" charset="0"/>
            </a:endParaRPr>
          </a:p>
          <a:p>
            <a:pPr algn="l" rtl="0" eaLnBrk="0" fontAlgn="base" hangingPunct="0"/>
            <a:r>
              <a:rPr lang="en-GB" sz="2400" b="1" noProof="0" dirty="0" smtClean="0">
                <a:solidFill>
                  <a:schemeClr val="accent2"/>
                </a:solidFill>
                <a:effectLst/>
                <a:latin typeface="Arial" panose="020B0604020202020204" pitchFamily="34" charset="0"/>
                <a:ea typeface="+mn-ea"/>
                <a:cs typeface="Arial" panose="020B0604020202020204" pitchFamily="34" charset="0"/>
              </a:rPr>
              <a:t>Businesses must have confidence to invest (in both physical and human capital)</a:t>
            </a:r>
          </a:p>
          <a:p>
            <a:pPr algn="l" rtl="0" eaLnBrk="0" fontAlgn="base" hangingPunct="0"/>
            <a:endParaRPr lang="en-GB" b="1" noProof="0" dirty="0" smtClean="0">
              <a:effectLst/>
              <a:latin typeface="Arial" panose="020B0604020202020204" pitchFamily="34" charset="0"/>
              <a:cs typeface="Arial" panose="020B0604020202020204" pitchFamily="34" charset="0"/>
            </a:endParaRPr>
          </a:p>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Requires stability of supportive and sustainable macroeconomic policy</a:t>
            </a:r>
            <a:endParaRPr lang="en-GB" b="1"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006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1066800"/>
          </a:xfrm>
        </p:spPr>
        <p:txBody>
          <a:bodyPr/>
          <a:lstStyle/>
          <a:p>
            <a:pPr algn="ctr"/>
            <a:r>
              <a:rPr lang="en-GB" sz="2800" b="1" noProof="0" dirty="0" smtClean="0">
                <a:solidFill>
                  <a:schemeClr val="accent2"/>
                </a:solidFill>
                <a:effectLst/>
                <a:latin typeface="Arial" panose="020B0604020202020204" pitchFamily="34" charset="0"/>
                <a:ea typeface="+mj-ea"/>
                <a:cs typeface="Arial" panose="020B0604020202020204" pitchFamily="34" charset="0"/>
              </a:rPr>
              <a:t>WHAT POLICIES SHOULD GOVERNMENTS PURSUE (CONT’D)</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1905000"/>
            <a:ext cx="7772400" cy="4953000"/>
          </a:xfrm>
        </p:spPr>
        <p:txBody>
          <a:bodyPr/>
          <a:lstStyle/>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Openness of the economy </a:t>
            </a:r>
            <a:r>
              <a:rPr lang="en-GB" sz="2400" b="1" dirty="0" smtClean="0">
                <a:solidFill>
                  <a:schemeClr val="accent2"/>
                </a:solidFill>
                <a:effectLst/>
                <a:latin typeface="+mn-lt"/>
                <a:ea typeface="+mn-ea"/>
                <a:cs typeface="+mn-cs"/>
              </a:rPr>
              <a:t>important </a:t>
            </a:r>
            <a:r>
              <a:rPr lang="en-GB" sz="2400" b="1" noProof="0" dirty="0" smtClean="0">
                <a:solidFill>
                  <a:schemeClr val="tx1"/>
                </a:solidFill>
                <a:effectLst/>
                <a:latin typeface="Arial" panose="020B0604020202020204" pitchFamily="34" charset="0"/>
                <a:ea typeface="+mn-ea"/>
                <a:cs typeface="Arial" panose="020B0604020202020204" pitchFamily="34" charset="0"/>
              </a:rPr>
              <a:t>for SMICs</a:t>
            </a: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Avoid bias for “mega” projects</a:t>
            </a: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Avoid proliferation of incentives</a:t>
            </a:r>
          </a:p>
          <a:p>
            <a:pPr lvl="1"/>
            <a:r>
              <a:rPr lang="en-GB" b="1" noProof="0" dirty="0" smtClean="0">
                <a:solidFill>
                  <a:schemeClr val="tx1"/>
                </a:solidFill>
                <a:effectLst/>
                <a:latin typeface="Arial" panose="020B0604020202020204" pitchFamily="34" charset="0"/>
                <a:ea typeface="+mn-ea"/>
                <a:cs typeface="Arial" panose="020B0604020202020204" pitchFamily="34" charset="0"/>
              </a:rPr>
              <a:t>Beyond efficient government bureaucracy and generally low taxes</a:t>
            </a: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Incentives can be harmful:</a:t>
            </a:r>
          </a:p>
          <a:p>
            <a:pPr lvl="1"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Make administration more complex; </a:t>
            </a:r>
          </a:p>
          <a:p>
            <a:pPr lvl="1" algn="l" rtl="0" eaLnBrk="0" fontAlgn="base" hangingPunct="0"/>
            <a:r>
              <a:rPr lang="en-GB" b="1" noProof="0" dirty="0" smtClean="0">
                <a:solidFill>
                  <a:schemeClr val="tx1"/>
                </a:solidFill>
                <a:latin typeface="Arial" panose="020B0604020202020204" pitchFamily="34" charset="0"/>
                <a:ea typeface="+mn-ea"/>
                <a:cs typeface="Arial" panose="020B0604020202020204" pitchFamily="34" charset="0"/>
              </a:rPr>
              <a:t>En</a:t>
            </a:r>
            <a:r>
              <a:rPr lang="en-GB" sz="2400" b="1" noProof="0" dirty="0" smtClean="0">
                <a:solidFill>
                  <a:schemeClr val="tx1"/>
                </a:solidFill>
                <a:effectLst/>
                <a:latin typeface="Arial" panose="020B0604020202020204" pitchFamily="34" charset="0"/>
                <a:ea typeface="+mn-ea"/>
                <a:cs typeface="Arial" panose="020B0604020202020204" pitchFamily="34" charset="0"/>
              </a:rPr>
              <a:t>courage rent-seeking; and</a:t>
            </a:r>
          </a:p>
          <a:p>
            <a:pPr lvl="1" algn="l" rtl="0" eaLnBrk="0" fontAlgn="base" hangingPunct="0"/>
            <a:r>
              <a:rPr lang="en-GB" b="1" dirty="0" smtClean="0">
                <a:solidFill>
                  <a:schemeClr val="tx1"/>
                </a:solidFill>
                <a:latin typeface="Arial" panose="020B0604020202020204" pitchFamily="34" charset="0"/>
                <a:ea typeface="+mn-ea"/>
                <a:cs typeface="Arial" panose="020B0604020202020204" pitchFamily="34" charset="0"/>
              </a:rPr>
              <a:t>P</a:t>
            </a:r>
            <a:r>
              <a:rPr lang="en-GB" sz="2400" b="1" noProof="0" dirty="0" smtClean="0">
                <a:solidFill>
                  <a:schemeClr val="tx1"/>
                </a:solidFill>
                <a:effectLst/>
                <a:latin typeface="Arial" panose="020B0604020202020204" pitchFamily="34" charset="0"/>
                <a:ea typeface="+mn-ea"/>
                <a:cs typeface="Arial" panose="020B0604020202020204" pitchFamily="34" charset="0"/>
              </a:rPr>
              <a:t>lace additional burdens on other sectors</a:t>
            </a:r>
          </a:p>
          <a:p>
            <a:pPr lvl="2" algn="l" rtl="0" eaLnBrk="0" fontAlgn="base" hangingPunct="0"/>
            <a:r>
              <a:rPr lang="en-GB" b="1" noProof="0" dirty="0" smtClean="0">
                <a:solidFill>
                  <a:schemeClr val="tx1"/>
                </a:solidFill>
                <a:latin typeface="Arial" panose="020B0604020202020204" pitchFamily="34" charset="0"/>
                <a:ea typeface="+mn-ea"/>
                <a:cs typeface="Arial" panose="020B0604020202020204" pitchFamily="34" charset="0"/>
              </a:rPr>
              <a:t>Hi</a:t>
            </a:r>
            <a:r>
              <a:rPr lang="en-GB" sz="2400" b="1" noProof="0" dirty="0" smtClean="0">
                <a:solidFill>
                  <a:schemeClr val="tx1"/>
                </a:solidFill>
                <a:effectLst/>
                <a:latin typeface="Arial" panose="020B0604020202020204" pitchFamily="34" charset="0"/>
                <a:ea typeface="+mn-ea"/>
                <a:cs typeface="Arial" panose="020B0604020202020204" pitchFamily="34" charset="0"/>
              </a:rPr>
              <a:t>gher taxes</a:t>
            </a:r>
          </a:p>
          <a:p>
            <a:pPr lvl="2"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Public expenditure foregone</a:t>
            </a:r>
          </a:p>
        </p:txBody>
      </p:sp>
    </p:spTree>
    <p:extLst>
      <p:ext uri="{BB962C8B-B14F-4D97-AF65-F5344CB8AC3E}">
        <p14:creationId xmlns:p14="http://schemas.microsoft.com/office/powerpoint/2010/main" val="2273952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b="1" noProof="0" dirty="0" smtClean="0">
                <a:solidFill>
                  <a:schemeClr val="accent2"/>
                </a:solidFill>
                <a:effectLst/>
                <a:latin typeface="Arial" panose="020B0604020202020204" pitchFamily="34" charset="0"/>
                <a:ea typeface="+mj-ea"/>
                <a:cs typeface="Arial" panose="020B0604020202020204" pitchFamily="34" charset="0"/>
              </a:rPr>
              <a:t>WHAT POLICIES SHOULD GOVERNMENTS PURSUE (CONT’D)</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Human capital development essential</a:t>
            </a:r>
          </a:p>
          <a:p>
            <a:pPr algn="l" rtl="0" eaLnBrk="0" fontAlgn="base" hangingPunct="0"/>
            <a:endParaRPr lang="en-GB" sz="2400" b="1" noProof="0" dirty="0" smtClean="0">
              <a:solidFill>
                <a:schemeClr val="tx1"/>
              </a:solidFill>
              <a:effectLst/>
              <a:latin typeface="Arial" panose="020B0604020202020204" pitchFamily="34" charset="0"/>
              <a:ea typeface="+mn-ea"/>
              <a:cs typeface="Arial" panose="020B0604020202020204" pitchFamily="34" charset="0"/>
            </a:endParaRP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Especially in a dynamic and growing economy</a:t>
            </a:r>
          </a:p>
          <a:p>
            <a:pPr algn="l" rtl="0" eaLnBrk="0" fontAlgn="base" hangingPunct="0"/>
            <a:endParaRPr lang="en-GB" sz="2400" b="1" noProof="0" dirty="0" smtClean="0">
              <a:solidFill>
                <a:schemeClr val="tx1"/>
              </a:solidFill>
              <a:effectLst/>
              <a:latin typeface="Arial" panose="020B0604020202020204" pitchFamily="34" charset="0"/>
              <a:ea typeface="+mn-ea"/>
              <a:cs typeface="Arial" panose="020B0604020202020204" pitchFamily="34" charset="0"/>
            </a:endParaRP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Productivity the key to raising living standards</a:t>
            </a:r>
          </a:p>
          <a:p>
            <a:pPr algn="l" rtl="0" eaLnBrk="0" fontAlgn="base" hangingPunct="0"/>
            <a:endParaRPr lang="en-GB" sz="2400" b="1" noProof="0" dirty="0" smtClean="0">
              <a:solidFill>
                <a:schemeClr val="tx1"/>
              </a:solidFill>
              <a:effectLst/>
              <a:latin typeface="Arial" panose="020B0604020202020204" pitchFamily="34" charset="0"/>
              <a:ea typeface="+mn-ea"/>
              <a:cs typeface="Arial" panose="020B0604020202020204" pitchFamily="34" charset="0"/>
            </a:endParaRPr>
          </a:p>
          <a:p>
            <a:pPr algn="l" rtl="0" eaLnBrk="0" fontAlgn="base" hangingPunct="0"/>
            <a:r>
              <a:rPr lang="en-GB" sz="2400" b="1" noProof="0" dirty="0" smtClean="0">
                <a:solidFill>
                  <a:schemeClr val="tx1"/>
                </a:solidFill>
                <a:effectLst/>
                <a:latin typeface="Arial" panose="020B0604020202020204" pitchFamily="34" charset="0"/>
                <a:ea typeface="+mn-ea"/>
                <a:cs typeface="Arial" panose="020B0604020202020204" pitchFamily="34" charset="0"/>
              </a:rPr>
              <a:t>Avoid bad investments in education</a:t>
            </a:r>
          </a:p>
        </p:txBody>
      </p:sp>
    </p:spTree>
    <p:extLst>
      <p:ext uri="{BB962C8B-B14F-4D97-AF65-F5344CB8AC3E}">
        <p14:creationId xmlns:p14="http://schemas.microsoft.com/office/powerpoint/2010/main" val="1749070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b="1" noProof="0" dirty="0" smtClean="0">
                <a:solidFill>
                  <a:schemeClr val="accent2"/>
                </a:solidFill>
                <a:effectLst/>
                <a:latin typeface="Arial" panose="020B0604020202020204" pitchFamily="34" charset="0"/>
                <a:ea typeface="+mj-ea"/>
                <a:cs typeface="Arial" panose="020B0604020202020204" pitchFamily="34" charset="0"/>
              </a:rPr>
              <a:t>WHAT POLICIES SHOULD GOVERNMENTS PURSUE (CONT’D)</a:t>
            </a:r>
            <a:endParaRPr lang="en-GB" b="1" noProof="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rtl="0" eaLnBrk="0" fontAlgn="base" hangingPunct="0">
              <a:lnSpc>
                <a:spcPct val="20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Allowing employers flexibility to reduce employment important for business environment</a:t>
            </a:r>
          </a:p>
          <a:p>
            <a:pPr algn="l" rtl="0" eaLnBrk="0" fontAlgn="base" hangingPunct="0">
              <a:lnSpc>
                <a:spcPct val="20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“Protect the worker, not the job”</a:t>
            </a:r>
          </a:p>
          <a:p>
            <a:pPr algn="l" rtl="0" eaLnBrk="0" fontAlgn="base" hangingPunct="0">
              <a:lnSpc>
                <a:spcPct val="20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Assist them to adjust, job search and acquire new skills needed</a:t>
            </a:r>
          </a:p>
        </p:txBody>
      </p:sp>
    </p:spTree>
    <p:extLst>
      <p:ext uri="{BB962C8B-B14F-4D97-AF65-F5344CB8AC3E}">
        <p14:creationId xmlns:p14="http://schemas.microsoft.com/office/powerpoint/2010/main" val="2412621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noProof="0" dirty="0" smtClean="0">
                <a:solidFill>
                  <a:schemeClr val="tx1"/>
                </a:solidFill>
                <a:latin typeface="Arial" panose="020B0604020202020204" pitchFamily="34" charset="0"/>
                <a:cs typeface="Arial" panose="020B0604020202020204" pitchFamily="34" charset="0"/>
              </a:rPr>
              <a:t>TO WHAT EXTENT SHOULD GOVERNMENTS BE DIRECTLY INVOLVED IN ABSORBING THE UNEMPLOYED?</a:t>
            </a:r>
            <a:r>
              <a:rPr lang="en-GB" sz="2400" b="1" noProof="0" dirty="0" smtClean="0">
                <a:solidFill>
                  <a:schemeClr val="tx1"/>
                </a:solidFill>
                <a:effectLst/>
                <a:latin typeface="Arial" panose="020B0604020202020204" pitchFamily="34" charset="0"/>
                <a:ea typeface="+mn-ea"/>
                <a:cs typeface="Arial" panose="020B0604020202020204" pitchFamily="34" charset="0"/>
              </a:rPr>
              <a:t> </a:t>
            </a:r>
            <a:endParaRPr lang="en-GB" b="1" noProof="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Resist temptation to create public sector jobs</a:t>
            </a:r>
          </a:p>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Gov’t. absorbing the unemployed hides rather than solves the problem</a:t>
            </a:r>
          </a:p>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Distracts Gov’t. from provision of core services</a:t>
            </a:r>
          </a:p>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Postpones business environment </a:t>
            </a:r>
            <a:r>
              <a:rPr lang="en-GB" sz="2400" b="1" dirty="0" smtClean="0">
                <a:solidFill>
                  <a:schemeClr val="accent2"/>
                </a:solidFill>
                <a:effectLst/>
                <a:latin typeface="+mn-lt"/>
                <a:ea typeface="+mn-ea"/>
                <a:cs typeface="+mn-cs"/>
              </a:rPr>
              <a:t>reforms</a:t>
            </a:r>
            <a:endParaRPr lang="en-GB" sz="2400" b="1" noProof="0" dirty="0" smtClean="0">
              <a:solidFill>
                <a:schemeClr val="accent2"/>
              </a:solidFill>
              <a:effectLst/>
              <a:latin typeface="Arial" panose="020B0604020202020204" pitchFamily="34" charset="0"/>
              <a:ea typeface="+mn-ea"/>
              <a:cs typeface="Arial" panose="020B0604020202020204" pitchFamily="34" charset="0"/>
            </a:endParaRPr>
          </a:p>
          <a:p>
            <a:pPr algn="l"/>
            <a:r>
              <a:rPr lang="en-GB" sz="2400" b="1" noProof="0" dirty="0" smtClean="0">
                <a:solidFill>
                  <a:schemeClr val="accent2"/>
                </a:solidFill>
                <a:effectLst/>
                <a:latin typeface="Arial" panose="020B0604020202020204" pitchFamily="34" charset="0"/>
                <a:ea typeface="+mn-ea"/>
                <a:cs typeface="Arial" panose="020B0604020202020204" pitchFamily="34" charset="0"/>
              </a:rPr>
              <a:t>Adds to fiscal pressures and stress</a:t>
            </a:r>
          </a:p>
          <a:p>
            <a:pPr algn="l"/>
            <a:r>
              <a:rPr lang="en-GB" b="1" noProof="0" dirty="0" smtClean="0">
                <a:solidFill>
                  <a:schemeClr val="accent2"/>
                </a:solidFill>
                <a:effectLst/>
                <a:latin typeface="Arial" panose="020B0604020202020204" pitchFamily="34" charset="0"/>
                <a:ea typeface="+mn-ea"/>
                <a:cs typeface="Arial" panose="020B0604020202020204" pitchFamily="34" charset="0"/>
              </a:rPr>
              <a:t>If there are resources available</a:t>
            </a:r>
          </a:p>
          <a:p>
            <a:pPr algn="l"/>
            <a:r>
              <a:rPr lang="en-GB" b="1" noProof="0" dirty="0" smtClean="0">
                <a:solidFill>
                  <a:schemeClr val="accent2"/>
                </a:solidFill>
                <a:effectLst/>
                <a:latin typeface="Arial" panose="020B0604020202020204" pitchFamily="34" charset="0"/>
                <a:ea typeface="+mn-ea"/>
                <a:cs typeface="Arial" panose="020B0604020202020204" pitchFamily="34" charset="0"/>
              </a:rPr>
              <a:t>Better to look at options for unemployment benefit, job search and</a:t>
            </a:r>
            <a:r>
              <a:rPr lang="en-GB" b="1" baseline="0" noProof="0" dirty="0" smtClean="0">
                <a:solidFill>
                  <a:schemeClr val="accent2"/>
                </a:solidFill>
                <a:effectLst/>
                <a:latin typeface="Arial" panose="020B0604020202020204" pitchFamily="34" charset="0"/>
                <a:ea typeface="+mn-ea"/>
                <a:cs typeface="Arial" panose="020B0604020202020204" pitchFamily="34" charset="0"/>
              </a:rPr>
              <a:t> </a:t>
            </a:r>
            <a:r>
              <a:rPr lang="en-GB" sz="2800" b="1" noProof="0" dirty="0" smtClean="0">
                <a:solidFill>
                  <a:schemeClr val="accent2"/>
                </a:solidFill>
                <a:effectLst/>
                <a:latin typeface="Arial" panose="020B0604020202020204" pitchFamily="34" charset="0"/>
                <a:ea typeface="+mn-ea"/>
                <a:cs typeface="Arial" panose="020B0604020202020204" pitchFamily="34" charset="0"/>
              </a:rPr>
              <a:t>training</a:t>
            </a:r>
          </a:p>
        </p:txBody>
      </p:sp>
    </p:spTree>
    <p:extLst>
      <p:ext uri="{BB962C8B-B14F-4D97-AF65-F5344CB8AC3E}">
        <p14:creationId xmlns:p14="http://schemas.microsoft.com/office/powerpoint/2010/main" val="28840021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b="1" noProof="0" dirty="0" smtClean="0">
                <a:latin typeface="Arial" panose="020B0604020202020204" pitchFamily="34" charset="0"/>
                <a:cs typeface="Arial" panose="020B0604020202020204" pitchFamily="34" charset="0"/>
              </a:rPr>
              <a:t>HOW CAN THE PRIVATE SECTOR BEST CREATE JOBS?</a:t>
            </a:r>
            <a:endParaRPr lang="en-GB" b="1" noProof="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a:lnSpc>
                <a:spcPct val="150000"/>
              </a:lnSpc>
            </a:pPr>
            <a:r>
              <a:rPr lang="en-GB" b="1" noProof="0" dirty="0" smtClean="0">
                <a:latin typeface="Arial" panose="020B0604020202020204" pitchFamily="34" charset="0"/>
                <a:cs typeface="Arial" panose="020B0604020202020204" pitchFamily="34" charset="0"/>
              </a:rPr>
              <a:t>Conditions for productive investment and profitable business needed</a:t>
            </a:r>
          </a:p>
          <a:p>
            <a:pPr algn="l">
              <a:lnSpc>
                <a:spcPct val="150000"/>
              </a:lnSpc>
            </a:pPr>
            <a:r>
              <a:rPr lang="en-GB" b="1" noProof="0" dirty="0" smtClean="0">
                <a:latin typeface="Arial" panose="020B0604020202020204" pitchFamily="34" charset="0"/>
                <a:cs typeface="Arial" panose="020B0604020202020204" pitchFamily="34" charset="0"/>
              </a:rPr>
              <a:t>Then job creation will follow</a:t>
            </a:r>
          </a:p>
          <a:p>
            <a:pPr algn="l">
              <a:lnSpc>
                <a:spcPct val="150000"/>
              </a:lnSpc>
            </a:pPr>
            <a:r>
              <a:rPr lang="en-GB" b="1" noProof="0" dirty="0" smtClean="0">
                <a:latin typeface="Arial" panose="020B0604020202020204" pitchFamily="34" charset="0"/>
                <a:cs typeface="Arial" panose="020B0604020202020204" pitchFamily="34" charset="0"/>
              </a:rPr>
              <a:t>Private businesses should not be based their business models on attracting such Gov’t. incentives</a:t>
            </a:r>
          </a:p>
          <a:p>
            <a:pPr algn="l">
              <a:lnSpc>
                <a:spcPct val="150000"/>
              </a:lnSpc>
            </a:pPr>
            <a:r>
              <a:rPr lang="en-GB" b="1" noProof="0" dirty="0" smtClean="0">
                <a:latin typeface="Arial" panose="020B0604020202020204" pitchFamily="34" charset="0"/>
                <a:cs typeface="Arial" panose="020B0604020202020204" pitchFamily="34" charset="0"/>
              </a:rPr>
              <a:t>Should focus on market development, investment and adaptation/innovation</a:t>
            </a:r>
            <a:endParaRPr lang="en-GB" b="1"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7097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b="1" noProof="0" dirty="0" smtClean="0">
                <a:solidFill>
                  <a:schemeClr val="tx1"/>
                </a:solidFill>
                <a:effectLst/>
                <a:latin typeface="Arial" panose="020B0604020202020204" pitchFamily="34" charset="0"/>
                <a:ea typeface="+mn-ea"/>
                <a:cs typeface="Arial" panose="020B0604020202020204" pitchFamily="34" charset="0"/>
              </a:rPr>
              <a:t>HOW CAN THE PRIVATE SECTOR BEST CREATE JOBS? (CONT’D)</a:t>
            </a:r>
            <a:endParaRPr lang="en-GB" b="1" noProof="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lgn="l">
              <a:lnSpc>
                <a:spcPct val="15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For SMICs, with limited scope for development based on the domestic market</a:t>
            </a:r>
          </a:p>
          <a:p>
            <a:pPr algn="l">
              <a:lnSpc>
                <a:spcPct val="15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Private sector must be outward-oriented</a:t>
            </a:r>
          </a:p>
          <a:p>
            <a:pPr algn="l">
              <a:lnSpc>
                <a:spcPct val="15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They should not be protected from competition</a:t>
            </a:r>
          </a:p>
          <a:p>
            <a:pPr algn="l">
              <a:lnSpc>
                <a:spcPct val="150000"/>
              </a:lnSpc>
            </a:pPr>
            <a:r>
              <a:rPr lang="en-GB" sz="2400" b="1" noProof="0" dirty="0" smtClean="0">
                <a:solidFill>
                  <a:schemeClr val="tx1"/>
                </a:solidFill>
                <a:effectLst/>
                <a:latin typeface="Arial" panose="020B0604020202020204" pitchFamily="34" charset="0"/>
                <a:ea typeface="+mn-ea"/>
                <a:cs typeface="Arial" panose="020B0604020202020204" pitchFamily="34" charset="0"/>
              </a:rPr>
              <a:t>Should be empowered to compete in international markets</a:t>
            </a:r>
          </a:p>
        </p:txBody>
      </p:sp>
    </p:spTree>
    <p:extLst>
      <p:ext uri="{BB962C8B-B14F-4D97-AF65-F5344CB8AC3E}">
        <p14:creationId xmlns:p14="http://schemas.microsoft.com/office/powerpoint/2010/main" val="4253475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oB-Template">
  <a:themeElements>
    <a:clrScheme name="">
      <a:dk1>
        <a:srgbClr val="808080"/>
      </a:dk1>
      <a:lt1>
        <a:srgbClr val="FFFFFF"/>
      </a:lt1>
      <a:dk2>
        <a:srgbClr val="0066FF"/>
      </a:dk2>
      <a:lt2>
        <a:srgbClr val="FFFFFF"/>
      </a:lt2>
      <a:accent1>
        <a:srgbClr val="0099FF"/>
      </a:accent1>
      <a:accent2>
        <a:srgbClr val="FFFFFF"/>
      </a:accent2>
      <a:accent3>
        <a:srgbClr val="AAB8FF"/>
      </a:accent3>
      <a:accent4>
        <a:srgbClr val="DADADA"/>
      </a:accent4>
      <a:accent5>
        <a:srgbClr val="AACAFF"/>
      </a:accent5>
      <a:accent6>
        <a:srgbClr val="E7E7E7"/>
      </a:accent6>
      <a:hlink>
        <a:srgbClr val="000000"/>
      </a:hlink>
      <a:folHlink>
        <a:srgbClr val="66CCFF"/>
      </a:folHlink>
    </a:clrScheme>
    <a:fontScheme name="BoB-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B-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B-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B-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B-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B-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B-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B-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Settings\Motsomia.BOBNT\Application Data\Microsoft\Templates\BoB-Template.pot</Template>
  <TotalTime>50948</TotalTime>
  <Words>1715</Words>
  <Application>Microsoft Office PowerPoint</Application>
  <PresentationFormat>On-screen Show (4:3)</PresentationFormat>
  <Paragraphs>152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2_BoB-Template</vt:lpstr>
      <vt:lpstr> SESSION 2: LABOUR MARKETS, STRUCTURAL CONSTRAINTS AND REFORM OPTIONS </vt:lpstr>
      <vt:lpstr>HIGH UNEMPLOYMENT PERSISTS IN MANY SMICS, WITH YOUTH UNEMPLOYMENT REMAINING A SERIOUS CHALLENGE </vt:lpstr>
      <vt:lpstr>WHAT POLICIES SHOULD GOVERNMENTS PURSUE TO FOSTER JOB CREATION?</vt:lpstr>
      <vt:lpstr>WHAT POLICIES SHOULD GOVERNMENTS PURSUE (CONT’D)</vt:lpstr>
      <vt:lpstr>WHAT POLICIES SHOULD GOVERNMENTS PURSUE (CONT’D)</vt:lpstr>
      <vt:lpstr>WHAT POLICIES SHOULD GOVERNMENTS PURSUE (CONT’D)</vt:lpstr>
      <vt:lpstr>TO WHAT EXTENT SHOULD GOVERNMENTS BE DIRECTLY INVOLVED IN ABSORBING THE UNEMPLOYED? </vt:lpstr>
      <vt:lpstr>HOW CAN THE PRIVATE SECTOR BEST CREATE JOBS?</vt:lpstr>
      <vt:lpstr>HOW CAN THE PRIVATE SECTOR BEST CREATE JOBS? (CONT’D)</vt:lpstr>
      <vt:lpstr>HOW CAN THE PRIVATE SECTOR BEST CREATE JOBS? (CONT’D)</vt:lpstr>
      <vt:lpstr>HOW TO ADDRESS THE YOUTH UNEMPLOYMENT CHALLENGE AND SKILLS MISMATCHES?</vt:lpstr>
      <vt:lpstr>HOW TO ADDRESS THE YOUTH UNEMPLOYMENT CHALLENGE AND SKILLS MISMATCHES? (CONT’D)</vt:lpstr>
      <vt:lpstr>Thank you.</vt:lpstr>
    </vt:vector>
  </TitlesOfParts>
  <Company>bob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 Title of the Presentation here]</dc:title>
  <dc:creator>NtsayagaeF</dc:creator>
  <cp:lastModifiedBy>Lusaka, Jillian</cp:lastModifiedBy>
  <cp:revision>1239</cp:revision>
  <cp:lastPrinted>2016-01-28T07:29:26Z</cp:lastPrinted>
  <dcterms:created xsi:type="dcterms:W3CDTF">2002-03-18T07:24:33Z</dcterms:created>
  <dcterms:modified xsi:type="dcterms:W3CDTF">2016-01-29T17:14:59Z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-1003144962</vt:i4>
  </property>
  <property fmtid="{D5CDD505-2E9C-101B-9397-08002B2CF9AE}" pid="3" name="_NewReviewCycle">
    <vt:lpwstr/>
  </property>
  <property fmtid="{D5CDD505-2E9C-101B-9397-08002B2CF9AE}" pid="4" name="_EmailSubject">
    <vt:lpwstr>For posting on conference website - Panel Speakers</vt:lpwstr>
  </property>
  <property fmtid="{D5CDD505-2E9C-101B-9397-08002B2CF9AE}" pid="5" name="_AuthorEmail">
    <vt:lpwstr>JThakoor@imf.org</vt:lpwstr>
  </property>
  <property fmtid="{D5CDD505-2E9C-101B-9397-08002B2CF9AE}" pid="6" name="_AuthorEmailDisplayName">
    <vt:lpwstr>Thakoor, Vimal</vt:lpwstr>
  </property>
</Properties>
</file>