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15"/>
  </p:notesMasterIdLst>
  <p:handoutMasterIdLst>
    <p:handoutMasterId r:id="rId16"/>
  </p:handoutMasterIdLst>
  <p:sldIdLst>
    <p:sldId id="256" r:id="rId6"/>
    <p:sldId id="302" r:id="rId7"/>
    <p:sldId id="301" r:id="rId8"/>
    <p:sldId id="304" r:id="rId9"/>
    <p:sldId id="303" r:id="rId10"/>
    <p:sldId id="273" r:id="rId11"/>
    <p:sldId id="299" r:id="rId12"/>
    <p:sldId id="292" r:id="rId13"/>
    <p:sldId id="271" r:id="rId1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894"/>
    <a:srgbClr val="990000"/>
    <a:srgbClr val="E4E8B6"/>
    <a:srgbClr val="F0B6AA"/>
    <a:srgbClr val="800000"/>
    <a:srgbClr val="DADDC1"/>
    <a:srgbClr val="A1F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434" autoAdjust="0"/>
  </p:normalViewPr>
  <p:slideViewPr>
    <p:cSldViewPr>
      <p:cViewPr varScale="1">
        <p:scale>
          <a:sx n="74" d="100"/>
          <a:sy n="74" d="100"/>
        </p:scale>
        <p:origin x="17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37" y="0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A3E0F1-5685-448F-8E0C-11235630578E}" type="datetimeFigureOut">
              <a:rPr lang="en-ZA"/>
              <a:pPr>
                <a:defRPr/>
              </a:pPr>
              <a:t>2016/01/29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79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37" y="9429779"/>
            <a:ext cx="2890542" cy="4967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FB11AA-8A65-4527-ADBB-02887234947C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496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037" y="0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34A7A21-C372-4E3F-9F86-703D2CECF06B}" type="datetimeFigureOut">
              <a:rPr lang="en-ZA"/>
              <a:pPr>
                <a:defRPr/>
              </a:pPr>
              <a:t>2016/01/29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513" y="4716585"/>
            <a:ext cx="5334062" cy="446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79"/>
            <a:ext cx="2890542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037" y="9429779"/>
            <a:ext cx="2890542" cy="4967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CA0590-22DE-4A36-B462-083226A881E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2676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A13473-37B7-4F1C-B666-C687D8352B32}" type="slidenum">
              <a:rPr lang="en-ZA" smtClean="0"/>
              <a:pPr/>
              <a:t>1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100352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62B598-7EDD-4087-BC9C-AF4B2294B1AF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6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8A308-9522-41BB-8DC8-BE8B6B266126}" type="slidenum">
              <a:rPr lang="en-ZA">
                <a:solidFill>
                  <a:prstClr val="black"/>
                </a:solidFill>
              </a:rPr>
              <a:pPr eaLnBrk="1" hangingPunct="1"/>
              <a:t>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8A308-9522-41BB-8DC8-BE8B6B266126}" type="slidenum">
              <a:rPr lang="en-ZA">
                <a:solidFill>
                  <a:prstClr val="black"/>
                </a:solidFill>
              </a:rPr>
              <a:pPr eaLnBrk="1" hangingPunct="1"/>
              <a:t>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1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8A308-9522-41BB-8DC8-BE8B6B266126}" type="slidenum">
              <a:rPr lang="en-ZA">
                <a:solidFill>
                  <a:prstClr val="black"/>
                </a:solidFill>
              </a:rPr>
              <a:pPr eaLnBrk="1" hangingPunct="1"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BB24A8-2538-472F-A19A-809D71415B39}" type="slidenum">
              <a:rPr lang="en-ZA" smtClean="0"/>
              <a:pPr/>
              <a:t>6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124872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ZA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BB24A8-2538-472F-A19A-809D71415B39}" type="slidenum">
              <a:rPr lang="en-ZA" smtClean="0"/>
              <a:pPr/>
              <a:t>7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390413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Z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F89377-86B4-49B6-82D6-72BB0DA6EC37}" type="slidenum">
              <a:rPr lang="en-ZA" smtClean="0"/>
              <a:pPr/>
              <a:t>8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422203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144DB2-16E0-4946-8A05-23D511AC3C2D}" type="slidenum">
              <a:rPr lang="en-ZA" smtClean="0"/>
              <a:pPr/>
              <a:t>9</a:t>
            </a:fld>
            <a:endParaRPr lang="en-ZA" smtClean="0"/>
          </a:p>
        </p:txBody>
      </p:sp>
    </p:spTree>
    <p:extLst>
      <p:ext uri="{BB962C8B-B14F-4D97-AF65-F5344CB8AC3E}">
        <p14:creationId xmlns:p14="http://schemas.microsoft.com/office/powerpoint/2010/main" val="78871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7DB72-33A9-407F-88E6-C595DAD3E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1CCC-FC79-40BE-821E-541E7F8C1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89590-0EFC-4970-83BE-988E3D2F6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2DD2-65A7-4BE9-B029-AAD0289FC8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1447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3C1E0-33A1-4281-8BC1-D2354F867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23088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BEDE-5AB2-4C92-A930-588EB80766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81269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A42C-E8F7-4FC7-9EAF-284C78251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88317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CBDF-D20A-49F0-9B14-ADBE2954D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69863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5D26-E2BB-4BBE-A11C-BD51B88E6F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56309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B8D9-7A30-4C17-B0FC-F005822802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9303"/>
      </p:ext>
    </p:extLst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018EF-817E-44D7-A8E2-AE3DA168CD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4277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9F1D-8188-4E16-9448-D3A08DD8C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3DFD6-FCF4-44F4-889A-60A4B5EF00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66588"/>
      </p:ext>
    </p:extLst>
  </p:cSld>
  <p:clrMapOvr>
    <a:masterClrMapping/>
  </p:clrMapOvr>
  <p:transition spd="slow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83EE-CFE5-4E7E-9C4F-645CEDD283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5482"/>
      </p:ext>
    </p:extLst>
  </p:cSld>
  <p:clrMapOvr>
    <a:masterClrMapping/>
  </p:clrMapOvr>
  <p:transition spd="slow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8B-E3CD-4BE6-8BC4-EBC2A0BBF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3233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0BF6-1380-469B-A037-71895A6ED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1965-A900-4F5A-9520-6378C6DB9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94A09-32CD-46DE-B19B-EE906B695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0296-550E-4A6B-9086-D2277652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67B2-1D4E-4F35-B78D-4B71D212B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2AF3-13A4-4C73-AD9E-1C651FF14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744FF-E3BB-4B2F-9885-74AE03BCE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031A7B7-A232-4FE3-8F81-933D6D112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99292E5E-1EF4-4525-8B24-908FA1377256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New CID 2011 Powerpoint template pages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029200"/>
            <a:ext cx="6019800" cy="7620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800000"/>
                </a:solidFill>
              </a:rPr>
              <a:t>Sailing Through Stormy Waters</a:t>
            </a:r>
          </a:p>
          <a:p>
            <a:pPr algn="l" eaLnBrk="1" hangingPunct="1"/>
            <a:r>
              <a:rPr lang="en-US" sz="2000" dirty="0" smtClean="0">
                <a:solidFill>
                  <a:srgbClr val="800000"/>
                </a:solidFill>
              </a:rPr>
              <a:t>January 2016</a:t>
            </a:r>
          </a:p>
        </p:txBody>
      </p:sp>
      <p:pic>
        <p:nvPicPr>
          <p:cNvPr id="2" name="Picture 2" descr="Image result for stormy 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562600"/>
          </a:xfrm>
        </p:spPr>
        <p:txBody>
          <a:bodyPr/>
          <a:lstStyle/>
          <a:p>
            <a:pPr eaLnBrk="1" hangingPunct="1"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Key Namibian Economic Indicators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Notable External Developments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rgbClr val="80000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Risks and Impact to Namibian Economy</a:t>
            </a: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rgbClr val="800000"/>
              </a:solidFill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800000"/>
                </a:solidFill>
              </a:rPr>
              <a:t>Policy </a:t>
            </a:r>
            <a:r>
              <a:rPr lang="en-US" sz="2400" dirty="0" smtClean="0">
                <a:solidFill>
                  <a:srgbClr val="800000"/>
                </a:solidFill>
              </a:rPr>
              <a:t>Implications</a:t>
            </a:r>
            <a:endParaRPr lang="en-US" sz="2400" dirty="0">
              <a:solidFill>
                <a:srgbClr val="800000"/>
              </a:solidFill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4114800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508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172200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chemeClr val="bg1"/>
                </a:solidFill>
              </a:rPr>
              <a:t>Key Namibian </a:t>
            </a:r>
            <a:r>
              <a:rPr lang="en-US" sz="2500" b="1" dirty="0">
                <a:solidFill>
                  <a:schemeClr val="bg1"/>
                </a:solidFill>
              </a:rPr>
              <a:t>E</a:t>
            </a:r>
            <a:r>
              <a:rPr lang="en-US" sz="2500" b="1" dirty="0" smtClean="0">
                <a:solidFill>
                  <a:schemeClr val="bg1"/>
                </a:solidFill>
              </a:rPr>
              <a:t>conomic </a:t>
            </a:r>
            <a:r>
              <a:rPr lang="en-US" sz="2500" b="1" dirty="0">
                <a:solidFill>
                  <a:schemeClr val="bg1"/>
                </a:solidFill>
              </a:rPr>
              <a:t>I</a:t>
            </a:r>
            <a:r>
              <a:rPr lang="en-US" sz="2500" b="1" dirty="0" smtClean="0">
                <a:solidFill>
                  <a:schemeClr val="bg1"/>
                </a:solidFill>
              </a:rPr>
              <a:t>ndicators</a:t>
            </a:r>
          </a:p>
        </p:txBody>
      </p:sp>
      <p:sp>
        <p:nvSpPr>
          <p:cNvPr id="9" name="Oval 8"/>
          <p:cNvSpPr/>
          <p:nvPr/>
        </p:nvSpPr>
        <p:spPr>
          <a:xfrm>
            <a:off x="406400" y="5324475"/>
            <a:ext cx="3657600" cy="466725"/>
          </a:xfrm>
          <a:prstGeom prst="ellipse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GDP to slow down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66800"/>
            <a:ext cx="43322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6800"/>
            <a:ext cx="47513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5257800" y="5176837"/>
            <a:ext cx="3657600" cy="762000"/>
          </a:xfrm>
          <a:prstGeom prst="ellipse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Inflation pressures mounting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028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172200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chemeClr val="bg1"/>
                </a:solidFill>
              </a:rPr>
              <a:t>Key Namibian </a:t>
            </a:r>
            <a:r>
              <a:rPr lang="en-US" sz="2500" b="1" dirty="0">
                <a:solidFill>
                  <a:schemeClr val="bg1"/>
                </a:solidFill>
              </a:rPr>
              <a:t>E</a:t>
            </a:r>
            <a:r>
              <a:rPr lang="en-US" sz="2500" b="1" dirty="0" smtClean="0">
                <a:solidFill>
                  <a:schemeClr val="bg1"/>
                </a:solidFill>
              </a:rPr>
              <a:t>conomic </a:t>
            </a:r>
            <a:r>
              <a:rPr lang="en-US" sz="2500" b="1" dirty="0">
                <a:solidFill>
                  <a:schemeClr val="bg1"/>
                </a:solidFill>
              </a:rPr>
              <a:t>I</a:t>
            </a:r>
            <a:r>
              <a:rPr lang="en-US" sz="2500" b="1" dirty="0" smtClean="0">
                <a:solidFill>
                  <a:schemeClr val="bg1"/>
                </a:solidFill>
              </a:rPr>
              <a:t>ndicators</a:t>
            </a:r>
          </a:p>
        </p:txBody>
      </p:sp>
      <p:sp>
        <p:nvSpPr>
          <p:cNvPr id="9" name="Oval 8"/>
          <p:cNvSpPr/>
          <p:nvPr/>
        </p:nvSpPr>
        <p:spPr>
          <a:xfrm>
            <a:off x="5143500" y="5181600"/>
            <a:ext cx="39243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Debt </a:t>
            </a:r>
            <a:r>
              <a:rPr lang="en-US" sz="2400" b="1" dirty="0">
                <a:solidFill>
                  <a:schemeClr val="bg1"/>
                </a:solidFill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</a:rPr>
              <a:t>GDP ratio to increase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66800"/>
            <a:ext cx="46402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381000" y="5181600"/>
            <a:ext cx="3962400" cy="1066800"/>
          </a:xfrm>
          <a:prstGeom prst="ellipse">
            <a:avLst/>
          </a:prstGeom>
          <a:solidFill>
            <a:srgbClr val="C00000"/>
          </a:solidFill>
          <a:ln w="2222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Fiscal deficit  (as % of GDP)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4191000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26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172200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chemeClr val="bg1"/>
                </a:solidFill>
              </a:rPr>
              <a:t>Key Namibian </a:t>
            </a:r>
            <a:r>
              <a:rPr lang="en-US" sz="2500" b="1" dirty="0">
                <a:solidFill>
                  <a:schemeClr val="bg1"/>
                </a:solidFill>
              </a:rPr>
              <a:t>E</a:t>
            </a:r>
            <a:r>
              <a:rPr lang="en-US" sz="2500" b="1" dirty="0" smtClean="0">
                <a:solidFill>
                  <a:schemeClr val="bg1"/>
                </a:solidFill>
              </a:rPr>
              <a:t>conomic </a:t>
            </a:r>
            <a:r>
              <a:rPr lang="en-US" sz="2500" b="1" dirty="0">
                <a:solidFill>
                  <a:schemeClr val="bg1"/>
                </a:solidFill>
              </a:rPr>
              <a:t>I</a:t>
            </a:r>
            <a:r>
              <a:rPr lang="en-US" sz="2500" b="1" dirty="0" smtClean="0">
                <a:solidFill>
                  <a:schemeClr val="bg1"/>
                </a:solidFill>
              </a:rPr>
              <a:t>ndicators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1183465"/>
            <a:ext cx="4699001" cy="37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83466"/>
            <a:ext cx="4295775" cy="37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ave 3"/>
          <p:cNvSpPr/>
          <p:nvPr/>
        </p:nvSpPr>
        <p:spPr>
          <a:xfrm>
            <a:off x="1295400" y="5181600"/>
            <a:ext cx="6324600" cy="990600"/>
          </a:xfrm>
          <a:prstGeom prst="wave">
            <a:avLst/>
          </a:prstGeom>
          <a:solidFill>
            <a:srgbClr val="E8B894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</a:rPr>
              <a:t>External position to improve</a:t>
            </a:r>
            <a:endParaRPr lang="en-GB" sz="28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46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620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" y="381000"/>
            <a:ext cx="6872288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chemeClr val="bg1"/>
                </a:solidFill>
              </a:rPr>
              <a:t>External Developments – Key Transitional Factors</a:t>
            </a:r>
          </a:p>
        </p:txBody>
      </p:sp>
      <p:pic>
        <p:nvPicPr>
          <p:cNvPr id="11" name="Picture 10" descr="http://3.bp.blogspot.com/-MTWqItm3-I4/Vcs9CZPSepI/AAAAAAAABoA/NUmO0eBSbck/s1600/blo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751774"/>
            <a:ext cx="3062287" cy="197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morethanshipping.com/wp-content/uploads/2013/03/commoditie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130301"/>
            <a:ext cx="3236913" cy="162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4724400"/>
            <a:ext cx="32369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1020288"/>
            <a:ext cx="4419600" cy="1841499"/>
          </a:xfrm>
          <a:prstGeom prst="ellipse">
            <a:avLst/>
          </a:prstGeom>
          <a:solidFill>
            <a:srgbClr val="F0B6A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</a:rPr>
              <a:t>Lower Commodity Prices</a:t>
            </a:r>
            <a:endParaRPr lang="en-GB" sz="2800" b="1" dirty="0">
              <a:solidFill>
                <a:srgbClr val="99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924300" y="2751775"/>
            <a:ext cx="4610100" cy="1976912"/>
          </a:xfrm>
          <a:prstGeom prst="ellipse">
            <a:avLst/>
          </a:prstGeom>
          <a:solidFill>
            <a:srgbClr val="E4E8B6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bevelT prst="angle"/>
            <a:bevelB prst="angle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</a:rPr>
              <a:t>Normalisation of the US monetary policy</a:t>
            </a:r>
            <a:endParaRPr lang="en-GB" sz="2800" b="1" dirty="0">
              <a:solidFill>
                <a:srgbClr val="99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24300" y="4648200"/>
            <a:ext cx="4914900" cy="2133600"/>
          </a:xfrm>
          <a:prstGeom prst="ellipse">
            <a:avLst/>
          </a:prstGeom>
          <a:solidFill>
            <a:srgbClr val="E8B89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>
                <a:solidFill>
                  <a:srgbClr val="990000"/>
                </a:solidFill>
              </a:rPr>
              <a:t>Global slowdown and China’s economic rebalancing</a:t>
            </a:r>
            <a:endParaRPr lang="en-GB" sz="28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6200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3" y="381000"/>
            <a:ext cx="6586533" cy="457200"/>
          </a:xfrm>
        </p:spPr>
        <p:txBody>
          <a:bodyPr/>
          <a:lstStyle/>
          <a:p>
            <a:pPr algn="l" eaLnBrk="1" hangingPunct="1"/>
            <a:r>
              <a:rPr lang="en-US" sz="2500" b="1" dirty="0" smtClean="0">
                <a:solidFill>
                  <a:srgbClr val="FFFFFF"/>
                </a:solidFill>
              </a:rPr>
              <a:t>Risks and Impacts to Namibian Economy</a:t>
            </a:r>
            <a:endParaRPr lang="en-US" sz="25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474" y="3522870"/>
            <a:ext cx="4386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GB" sz="2400" dirty="0" smtClean="0">
                <a:solidFill>
                  <a:srgbClr val="800000"/>
                </a:solidFill>
                <a:latin typeface="+mn-lt"/>
              </a:rPr>
              <a:t>Increased risks of downgraded by credit rating agencies </a:t>
            </a:r>
            <a:endParaRPr lang="en-GB" sz="2000" dirty="0">
              <a:latin typeface="+mn-lt"/>
            </a:endParaRPr>
          </a:p>
        </p:txBody>
      </p:sp>
      <p:pic>
        <p:nvPicPr>
          <p:cNvPr id="13" name="Picture 12" descr="http://m.c.lnkd.licdn.com/mpr/mpr/AAEAAQAAAAAAAAMeAAAAJDRjYTk1YmExLWQ4YmEtNGViMi04OGQxLWNmY2FkNDg1NTE0M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117599"/>
            <a:ext cx="3900488" cy="238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watchdogwire.wpengine.netdna-cdn.com/new-jersey/files/2014/09/shutterstock_83009569-630x28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4" y="1117599"/>
            <a:ext cx="4200525" cy="238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61912" y="3566755"/>
            <a:ext cx="3900487" cy="371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smtClean="0">
                <a:solidFill>
                  <a:srgbClr val="800000"/>
                </a:solidFill>
              </a:rPr>
              <a:t>Weaker fiscal positions</a:t>
            </a:r>
            <a:endParaRPr lang="en-GB" sz="2400" dirty="0">
              <a:solidFill>
                <a:srgbClr val="800000"/>
              </a:solidFill>
            </a:endParaRPr>
          </a:p>
        </p:txBody>
      </p:sp>
      <p:pic>
        <p:nvPicPr>
          <p:cNvPr id="17" name="Picture 16" descr="http://actmedia.eu/images/articles/120705110103237_de_taxe_si_tarife_cu_caracter_nefiscal_reduse_in_perioada_iunie_2009___mai_2011_351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4230756"/>
            <a:ext cx="4114799" cy="1865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entagon 17"/>
          <p:cNvSpPr/>
          <p:nvPr/>
        </p:nvSpPr>
        <p:spPr>
          <a:xfrm>
            <a:off x="4698205" y="6189915"/>
            <a:ext cx="4114799" cy="617675"/>
          </a:xfrm>
          <a:prstGeom prst="homePlate">
            <a:avLst/>
          </a:prstGeom>
          <a:solidFill>
            <a:srgbClr val="F0B6AA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800000"/>
                </a:solidFill>
              </a:rPr>
              <a:t>Reserves under pressure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6202" y="6231074"/>
            <a:ext cx="4114798" cy="626925"/>
          </a:xfrm>
          <a:prstGeom prst="homePlate">
            <a:avLst/>
          </a:prstGeom>
          <a:solidFill>
            <a:srgbClr val="F0B6AA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smtClean="0">
                <a:solidFill>
                  <a:srgbClr val="800000"/>
                </a:solidFill>
              </a:rPr>
              <a:t>Liquidity strain</a:t>
            </a:r>
            <a:endParaRPr lang="en-GB" sz="2400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3" y="4114800"/>
            <a:ext cx="4038598" cy="210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ew CID 2011 Powerpoint template page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287"/>
            <a:ext cx="909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81100"/>
            <a:ext cx="8534400" cy="4838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Fiscal consolidation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400" dirty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- </a:t>
            </a:r>
            <a:r>
              <a:rPr lang="en-US" sz="1800" dirty="0" smtClean="0">
                <a:solidFill>
                  <a:srgbClr val="800000"/>
                </a:solidFill>
              </a:rPr>
              <a:t>Minimize </a:t>
            </a:r>
            <a:r>
              <a:rPr lang="en-US" sz="1800" dirty="0">
                <a:solidFill>
                  <a:srgbClr val="800000"/>
                </a:solidFill>
              </a:rPr>
              <a:t>non-core </a:t>
            </a:r>
            <a:r>
              <a:rPr lang="en-US" sz="1800" dirty="0" smtClean="0">
                <a:solidFill>
                  <a:srgbClr val="800000"/>
                </a:solidFill>
              </a:rPr>
              <a:t>expenditure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	</a:t>
            </a:r>
            <a:r>
              <a:rPr lang="en-US" sz="2400" dirty="0" smtClean="0">
                <a:solidFill>
                  <a:srgbClr val="800000"/>
                </a:solidFill>
              </a:rPr>
              <a:t>-</a:t>
            </a:r>
            <a:r>
              <a:rPr lang="en-US" sz="1800" dirty="0" smtClean="0">
                <a:solidFill>
                  <a:srgbClr val="800000"/>
                </a:solidFill>
              </a:rPr>
              <a:t> Ensure minimal </a:t>
            </a:r>
            <a:r>
              <a:rPr lang="en-US" sz="1800" dirty="0">
                <a:solidFill>
                  <a:srgbClr val="800000"/>
                </a:solidFill>
              </a:rPr>
              <a:t>impact on growth and social inclusion 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	-</a:t>
            </a:r>
            <a:r>
              <a:rPr lang="en-US" sz="1800" dirty="0" smtClean="0">
                <a:solidFill>
                  <a:srgbClr val="800000"/>
                </a:solidFill>
              </a:rPr>
              <a:t> Build </a:t>
            </a:r>
            <a:r>
              <a:rPr lang="en-US" sz="1800" dirty="0">
                <a:solidFill>
                  <a:srgbClr val="800000"/>
                </a:solidFill>
              </a:rPr>
              <a:t>fiscal buffers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Strengthen financial sector system </a:t>
            </a:r>
            <a:endParaRPr lang="en-US" sz="2400" dirty="0">
              <a:solidFill>
                <a:srgbClr val="8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Build resilience to external shocks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Diversification of export products away from commodities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800000"/>
                </a:solidFill>
              </a:rPr>
              <a:t>Maintain and build foreign reserves </a:t>
            </a:r>
            <a:endParaRPr lang="en-US" sz="1800" dirty="0">
              <a:solidFill>
                <a:srgbClr val="8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sz="2000" dirty="0">
              <a:solidFill>
                <a:srgbClr val="8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en-US" sz="2000" dirty="0" smtClean="0">
              <a:solidFill>
                <a:srgbClr val="800000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5791200" cy="457200"/>
          </a:xfrm>
        </p:spPr>
        <p:txBody>
          <a:bodyPr/>
          <a:lstStyle/>
          <a:p>
            <a:pPr algn="l" eaLnBrk="1" hangingPunct="1"/>
            <a:r>
              <a:rPr lang="en-ZA" sz="2500" b="1" dirty="0">
                <a:solidFill>
                  <a:schemeClr val="bg1"/>
                </a:solidFill>
              </a:rPr>
              <a:t>Policy </a:t>
            </a:r>
            <a:r>
              <a:rPr lang="en-ZA" sz="2500" b="1" dirty="0" smtClean="0">
                <a:solidFill>
                  <a:schemeClr val="bg1"/>
                </a:solidFill>
              </a:rPr>
              <a:t>Actions </a:t>
            </a:r>
            <a:endParaRPr lang="en-US" sz="2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ew CID 2011 Powerpoint template pages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sio_x0020_Document_x0020_Preview xmlns="664c1170-0667-421e-969a-3651deb2f93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AB9BD980EDF4E9CA044C1B9164F97" ma:contentTypeVersion="2" ma:contentTypeDescription="Create a new document." ma:contentTypeScope="" ma:versionID="f92c2a02aeab69849e8f48a87d5343b7">
  <xsd:schema xmlns:xsd="http://www.w3.org/2001/XMLSchema" xmlns:xs="http://www.w3.org/2001/XMLSchema" xmlns:p="http://schemas.microsoft.com/office/2006/metadata/properties" xmlns:ns2="664c1170-0667-421e-969a-3651deb2f930" targetNamespace="http://schemas.microsoft.com/office/2006/metadata/properties" ma:root="true" ma:fieldsID="31eb2dde3b0219965d15ef9530f9a58a" ns2:_="">
    <xsd:import namespace="664c1170-0667-421e-969a-3651deb2f930"/>
    <xsd:element name="properties">
      <xsd:complexType>
        <xsd:sequence>
          <xsd:element name="documentManagement">
            <xsd:complexType>
              <xsd:all>
                <xsd:element ref="ns2:Websio_x0020_Document_x0020_Preview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c1170-0667-421e-969a-3651deb2f930" elementFormDefault="qualified">
    <xsd:import namespace="http://schemas.microsoft.com/office/2006/documentManagement/types"/>
    <xsd:import namespace="http://schemas.microsoft.com/office/infopath/2007/PartnerControls"/>
    <xsd:element name="Websio_x0020_Document_x0020_Preview" ma:index="8" nillable="true" ma:displayName="Websio Document Preview" ma:hidden="true" ma:internalName="Websio_x0020_Document_x0020_Preview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C9DF2-A9AF-4211-8C7B-3037CA9915B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57C432F-9D10-46A1-9FCA-C7B51402CF1A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664c1170-0667-421e-969a-3651deb2f93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4245A5-D10C-4598-9E09-8D3D00547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c1170-0667-421e-969a-3651deb2f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5951</TotalTime>
  <Words>115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Default Design</vt:lpstr>
      <vt:lpstr>2_Default Design</vt:lpstr>
      <vt:lpstr>PowerPoint Presentation</vt:lpstr>
      <vt:lpstr>OUTLINE</vt:lpstr>
      <vt:lpstr>Key Namibian Economic Indicators</vt:lpstr>
      <vt:lpstr>Key Namibian Economic Indicators</vt:lpstr>
      <vt:lpstr>Key Namibian Economic Indicators</vt:lpstr>
      <vt:lpstr>External Developments – Key Transitional Factors</vt:lpstr>
      <vt:lpstr>Risks and Impacts to Namibian Economy</vt:lpstr>
      <vt:lpstr>Policy Actions </vt:lpstr>
      <vt:lpstr>PowerPoint Presentation</vt:lpstr>
    </vt:vector>
  </TitlesOfParts>
  <Company>Green Leaf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 Powerpoint Template</dc:title>
  <dc:creator>Elsa</dc:creator>
  <cp:lastModifiedBy>Lusaka, Jillian</cp:lastModifiedBy>
  <cp:revision>262</cp:revision>
  <cp:lastPrinted>2016-01-21T07:56:38Z</cp:lastPrinted>
  <dcterms:created xsi:type="dcterms:W3CDTF">2010-02-17T14:20:20Z</dcterms:created>
  <dcterms:modified xsi:type="dcterms:W3CDTF">2016-01-29T17:35:57Z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0">
    <vt:lpwstr/>
  </property>
  <property fmtid="{D5CDD505-2E9C-101B-9397-08002B2CF9AE}" pid="4" name="docCategory">
    <vt:lpwstr>Other BON Documents</vt:lpwstr>
  </property>
  <property fmtid="{D5CDD505-2E9C-101B-9397-08002B2CF9AE}" pid="5" name="Related document">
    <vt:lpwstr/>
  </property>
  <property fmtid="{D5CDD505-2E9C-101B-9397-08002B2CF9AE}" pid="6" name="display_urn:schemas-microsoft-com:office:office#Editor">
    <vt:lpwstr>Vleermuis, Che</vt:lpwstr>
  </property>
  <property fmtid="{D5CDD505-2E9C-101B-9397-08002B2CF9AE}" pid="7" name="display_urn:schemas-microsoft-com:office:office#Author">
    <vt:lpwstr>Vleermuis, Che</vt:lpwstr>
  </property>
  <property fmtid="{D5CDD505-2E9C-101B-9397-08002B2CF9AE}" pid="8" name="_AdHocReviewCycleID">
    <vt:i4>-1778292638</vt:i4>
  </property>
  <property fmtid="{D5CDD505-2E9C-101B-9397-08002B2CF9AE}" pid="9" name="_NewReviewCycle">
    <vt:lpwstr/>
  </property>
  <property fmtid="{D5CDD505-2E9C-101B-9397-08002B2CF9AE}" pid="10" name="_EmailSubject">
    <vt:lpwstr>For posting on conference website - Panel Speakers</vt:lpwstr>
  </property>
  <property fmtid="{D5CDD505-2E9C-101B-9397-08002B2CF9AE}" pid="11" name="_AuthorEmail">
    <vt:lpwstr>JThakoor@imf.org</vt:lpwstr>
  </property>
  <property fmtid="{D5CDD505-2E9C-101B-9397-08002B2CF9AE}" pid="12" name="_AuthorEmailDisplayName">
    <vt:lpwstr>Thakoor, Vimal</vt:lpwstr>
  </property>
</Properties>
</file>