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2"/>
  </p:notesMasterIdLst>
  <p:handoutMasterIdLst>
    <p:handoutMasterId r:id="rId13"/>
  </p:handoutMasterIdLst>
  <p:sldIdLst>
    <p:sldId id="274" r:id="rId5"/>
    <p:sldId id="278" r:id="rId6"/>
    <p:sldId id="279" r:id="rId7"/>
    <p:sldId id="260" r:id="rId8"/>
    <p:sldId id="287" r:id="rId9"/>
    <p:sldId id="282" r:id="rId10"/>
    <p:sldId id="27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ed O. Timuno" initials="SOT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D98A-F2F6-4C36-88C2-FBD97DB68D0F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CB57-C0D2-4AB0-88C7-5237FDD09D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4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8A7A6-AEF8-4C26-AEDA-2E06E7D1D9DE}" type="datetimeFigureOut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C2B7A-B75B-40DA-B632-1CCE78A73DA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938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4D3C6-CE11-4AD0-9904-71CC854F940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7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2B7A-B75B-40DA-B632-1CCE78A73DAA}" type="slidenum">
              <a:rPr lang="en-ZA" smtClean="0">
                <a:solidFill>
                  <a:prstClr val="black"/>
                </a:solidFill>
              </a:rPr>
              <a:pPr/>
              <a:t>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Bank Rate: </a:t>
            </a: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 Banks are expected to abide by these reductions. Such an initiative should bolster private sector investment by enhancing borrowing at cheaper rates.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C2B7A-B75B-40DA-B632-1CCE78A73DAA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368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CDFD-DFB9-4E64-9AD0-76A7A2A6CFE5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ECA8-0A64-485C-867D-7E2FB2745A81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BE5D-04F2-4193-952C-EA8874430988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9BD9-04C4-4C53-95D8-A874DB57276E}" type="datetime1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22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72F4-1D3E-438D-AEF0-2C667232DDA9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17D7-659C-40A5-9B43-9DA0F455CDA1}" type="datetime1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42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AB6E-101A-4ECB-BE63-70671FBE0171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2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58C-06AE-4D29-98A3-DA7D81BDC15D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5FC3-F51C-4237-ABFC-8446CA07F139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77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65EFF-9F89-4513-9C8A-79BEDFF99163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1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1784-AF07-4258-ADD9-06FC70A6F9B2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3A655-C5A9-4283-8504-67D4F2391F71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BC1-A9A8-4ADD-8227-76521DB0BF76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0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C6D6-1FD3-4A33-B935-4FA5857E3008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78F1-46D5-4D24-980B-F4F5677DD80C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1453-35BD-4A26-A670-8B7812EB13B6}" type="datetime1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0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8A61-C757-47C2-B7C0-A1350AA66488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37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79DA-528E-4BAC-83B9-09001B8C7680}" type="datetime1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1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610E-692D-4150-B21A-2025DEB84C95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91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47DF-8FF6-4088-8193-5D08E144A015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09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ADD8-2AB9-43B9-83C4-E7824471937A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36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227F-A0F3-4739-A1A9-367CC8C4BD46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5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FE02-36A4-41D1-A0F2-D9357026AB4E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BBF1-4371-4B2B-9D8C-D6746C42176D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46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ECE2-550A-4F8D-90F3-85A300EF55CB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36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2DE0-B947-46C9-AA09-44DBCE17680A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9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42F2-4040-43D3-AC90-15D3A7CCE55E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5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44D8-124A-4192-A0B2-1766E45A802C}" type="datetime1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8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91C-A528-4174-BA9D-95F3589C2A22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F5A1-8AAB-43C7-BA67-AB3B7EFD7971}" type="datetime1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9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795-759B-4999-B4BE-5B25C296364B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31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757C-2363-49C9-8F82-8F93648E2804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25B-692B-47FC-B917-A1A96EE81423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2B01-5997-4323-AE23-AD74C2F317A0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385D-342B-4323-A4B4-BF01A18415AC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6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318CE-04EE-4C8D-A364-D9E3FFCA369E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2FAF6-D063-446A-AEF2-D8D4FED89B51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75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E40C-61BC-46E8-B00D-0C553DA914F0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77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103D-488F-4819-9D3E-0BFBE92606B1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4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1F1D-7CC2-4057-A552-F226B21F032C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495-24E0-40E8-9258-70FD1EEDFC82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F293-EC9A-43B3-BF76-30E1EF3F66D6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E3B1-D9C8-48BB-927C-4CBB94937D02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42EA-F599-4FA5-B5BE-06B96049F46A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3045C0-6842-4AD3-A5C6-A86B8D4D5B7B}" type="datetime1">
              <a:rPr lang="en-ZA" smtClean="0"/>
              <a:pPr/>
              <a:t>2016/01/29</a:t>
            </a:fld>
            <a:endParaRPr lang="en-Z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2B7D7-723F-4347-AD62-82AB728272CE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92F274-DDFD-471F-9CFF-28727EF90175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71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21DAA8-3535-4141-845E-6CF2D929FCB4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95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1454A-7CC0-47B2-B640-DA9E1C943AD8}" type="datetime1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2016/01/29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22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579" y="838200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lang="en-GB" sz="1400" dirty="0" smtClean="0">
                <a:effectLst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effectLst/>
              </a:rPr>
              <a:t>Republic </a:t>
            </a:r>
            <a:r>
              <a:rPr lang="en-GB" sz="1400" dirty="0">
                <a:solidFill>
                  <a:schemeClr val="bg1"/>
                </a:solidFill>
                <a:effectLst/>
              </a:rPr>
              <a:t>of </a:t>
            </a:r>
            <a:r>
              <a:rPr lang="en-GB" sz="1400" dirty="0" smtClean="0">
                <a:solidFill>
                  <a:schemeClr val="bg1"/>
                </a:solidFill>
                <a:effectLst/>
              </a:rPr>
              <a:t>Botswana</a:t>
            </a:r>
            <a:r>
              <a:rPr lang="en-US" sz="1400" dirty="0">
                <a:effectLst/>
              </a:rPr>
              <a:t/>
            </a:r>
            <a:br>
              <a:rPr lang="en-US" sz="1400" dirty="0">
                <a:effectLst/>
              </a:rPr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331" y="2424216"/>
            <a:ext cx="8426896" cy="3235424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FINANCING FOR DEVELOPMENT: Fiscal Challenges and Financing Options for Small Middle Income Countries</a:t>
            </a:r>
            <a:r>
              <a:rPr lang="en-US" sz="2000" b="1" dirty="0" smtClean="0">
                <a:latin typeface="+mj-lt"/>
                <a:ea typeface="Batang" pitchFamily="18" charset="-127"/>
                <a:cs typeface="Times New Roman" pitchFamily="18" charset="0"/>
              </a:rPr>
              <a:t> </a:t>
            </a:r>
            <a:endParaRPr lang="en-US" sz="2000" dirty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Presentation by: </a:t>
            </a:r>
          </a:p>
          <a:p>
            <a:pPr algn="ctr"/>
            <a:r>
              <a:rPr lang="en-US" sz="2000" b="1" dirty="0" smtClean="0">
                <a:latin typeface="+mj-lt"/>
              </a:rPr>
              <a:t>Wilfred Mandlebe, PhD</a:t>
            </a:r>
          </a:p>
          <a:p>
            <a:pPr algn="ctr"/>
            <a:r>
              <a:rPr lang="en-US" sz="2000" b="1" dirty="0" smtClean="0">
                <a:latin typeface="+mj-lt"/>
              </a:rPr>
              <a:t>Senior Policy Advisor, Ministry of Finance and Development  Planning</a:t>
            </a:r>
          </a:p>
          <a:p>
            <a:endParaRPr lang="en-US" b="1" dirty="0" smtClean="0"/>
          </a:p>
          <a:p>
            <a:pPr algn="l"/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6095"/>
            <a:ext cx="193790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658" y="389465"/>
            <a:ext cx="193790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ZA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10" name="Picture 9" descr="L1 70m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17887"/>
            <a:ext cx="151014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79544" y="-76200"/>
            <a:ext cx="937400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5453" y="5617888"/>
            <a:ext cx="164120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8792" cy="648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</a:t>
            </a:r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456"/>
            <a:ext cx="8229600" cy="5343872"/>
          </a:xfrm>
        </p:spPr>
        <p:txBody>
          <a:bodyPr>
            <a:normAutofit/>
          </a:bodyPr>
          <a:lstStyle/>
          <a:p>
            <a:pPr marL="342900" indent="-342900">
              <a:buFont typeface="Courier New" pitchFamily="49" charset="0"/>
              <a:buChar char="o"/>
            </a:pPr>
            <a:endParaRPr lang="en-ZA" sz="2400" b="1" dirty="0" smtClean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endParaRPr lang="en-ZA" sz="2400" b="1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ZA" sz="2400" b="1" dirty="0" smtClean="0">
                <a:latin typeface="+mj-lt"/>
              </a:rPr>
              <a:t>A BRIEF REFLECTION ON THE TOPIC          		2 Minutes</a:t>
            </a:r>
          </a:p>
          <a:p>
            <a:pPr marL="0" indent="0">
              <a:buNone/>
            </a:pPr>
            <a:endParaRPr lang="en-ZA" sz="2400" b="1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ZA" sz="2400" b="1" dirty="0" smtClean="0">
                <a:latin typeface="+mj-lt"/>
              </a:rPr>
              <a:t>SOME FISCAL CHALLENGES FOR SMICs		4 Minutes</a:t>
            </a:r>
          </a:p>
          <a:p>
            <a:pPr marL="0" indent="0">
              <a:buNone/>
            </a:pPr>
            <a:endParaRPr lang="en-ZA" sz="2400" b="1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ZA" sz="2400" b="1" dirty="0" smtClean="0">
                <a:latin typeface="+mj-lt"/>
              </a:rPr>
              <a:t>FINANCING OPTIONS FOR SMICs		 	4 Minutes</a:t>
            </a:r>
          </a:p>
          <a:p>
            <a:pPr marL="0" indent="0">
              <a:buNone/>
            </a:pPr>
            <a:endParaRPr lang="en-ZA" sz="2400" b="1" dirty="0">
              <a:latin typeface="+mj-lt"/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en-ZA" sz="2400" b="1" dirty="0" smtClean="0">
                <a:latin typeface="+mj-lt"/>
              </a:rPr>
              <a:t>CONCLUDING THOUGHT				2 Minutes</a:t>
            </a:r>
            <a:endParaRPr lang="en-ZA" sz="2400" b="1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720080"/>
          </a:xfrm>
        </p:spPr>
        <p:txBody>
          <a:bodyPr>
            <a:normAutofit/>
          </a:bodyPr>
          <a:lstStyle/>
          <a:p>
            <a:pPr algn="ctr"/>
            <a:r>
              <a:rPr lang="en-ZA" sz="3600" dirty="0" smtClean="0"/>
              <a:t>A Brief Reflection on the Topic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en-ZA" sz="3600" b="1" u="sng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Two issues</a:t>
            </a:r>
            <a:r>
              <a:rPr lang="en-ZA" sz="36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: Graduation from LIC to MIC status, and Challenge of Managing Society’s Expectations.</a:t>
            </a:r>
            <a:endParaRPr lang="en-ZA" sz="3600" b="1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algn="just"/>
            <a:r>
              <a:rPr lang="en-ZA" sz="36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Despite the graduation, most SMICs share common characteristics with Low Income Countries.</a:t>
            </a:r>
          </a:p>
          <a:p>
            <a:pPr algn="just"/>
            <a:r>
              <a:rPr lang="en-ZA" sz="3600" b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SMICs stuck in the Middle Income trap. </a:t>
            </a:r>
            <a:endParaRPr lang="en-ZA" sz="3600" dirty="0" smtClean="0">
              <a:ea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ZA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5976664" cy="418058"/>
          </a:xfrm>
        </p:spPr>
        <p:txBody>
          <a:bodyPr>
            <a:noAutofit/>
          </a:bodyPr>
          <a:lstStyle/>
          <a:p>
            <a:pPr algn="ctr"/>
            <a:r>
              <a:rPr lang="en-ZA" sz="3600" b="1" dirty="0" smtClean="0"/>
              <a:t/>
            </a:r>
            <a:br>
              <a:rPr lang="en-ZA" sz="3600" b="1" dirty="0" smtClean="0"/>
            </a:br>
            <a:r>
              <a:rPr lang="en-ZA" sz="3600" b="1" dirty="0" smtClean="0"/>
              <a:t>Some Fiscal Challenges for SMICs, </a:t>
            </a:r>
            <a:endParaRPr lang="en-Z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6192688"/>
          </a:xfrm>
        </p:spPr>
        <p:txBody>
          <a:bodyPr>
            <a:normAutofit/>
          </a:bodyPr>
          <a:lstStyle/>
          <a:p>
            <a:endParaRPr lang="en-ZA" sz="1800" b="1" dirty="0" smtClean="0">
              <a:latin typeface="+mj-lt"/>
            </a:endParaRPr>
          </a:p>
          <a:p>
            <a:endParaRPr lang="en-ZA" sz="1800" b="1" u="sng" dirty="0">
              <a:latin typeface="+mj-lt"/>
            </a:endParaRPr>
          </a:p>
          <a:p>
            <a:r>
              <a:rPr lang="en-ZA" sz="3600" b="1" dirty="0" smtClean="0">
                <a:latin typeface="+mj-lt"/>
              </a:rPr>
              <a:t>Capacity and Capabilities</a:t>
            </a:r>
            <a:endParaRPr lang="en-ZA" sz="3600" b="1" dirty="0">
              <a:latin typeface="+mj-lt"/>
            </a:endParaRPr>
          </a:p>
          <a:p>
            <a:r>
              <a:rPr lang="en-ZA" sz="3600" b="1" dirty="0" smtClean="0">
                <a:latin typeface="+mj-lt"/>
              </a:rPr>
              <a:t>Low growth </a:t>
            </a:r>
          </a:p>
          <a:p>
            <a:r>
              <a:rPr lang="en-ZA" sz="3600" b="1" dirty="0" smtClean="0">
                <a:latin typeface="+mj-lt"/>
              </a:rPr>
              <a:t>Undiversified revenue base </a:t>
            </a:r>
          </a:p>
          <a:p>
            <a:pPr lvl="0">
              <a:buClr>
                <a:srgbClr val="0BD0D9"/>
              </a:buClr>
            </a:pPr>
            <a:r>
              <a:rPr lang="en-ZA" sz="3600" b="1" dirty="0" smtClean="0">
                <a:solidFill>
                  <a:prstClr val="black"/>
                </a:solidFill>
                <a:latin typeface="+mj-lt"/>
              </a:rPr>
              <a:t>ODA and concessional funding </a:t>
            </a:r>
            <a:endParaRPr lang="en-ZA" sz="3600" b="1" dirty="0" smtClean="0">
              <a:latin typeface="+mj-lt"/>
            </a:endParaRPr>
          </a:p>
          <a:p>
            <a:r>
              <a:rPr lang="en-ZA" sz="3600" b="1" dirty="0" smtClean="0">
                <a:latin typeface="+mj-lt"/>
              </a:rPr>
              <a:t>Private financing</a:t>
            </a:r>
          </a:p>
          <a:p>
            <a:pPr marL="274320" lvl="1" indent="-274320" algn="just">
              <a:buClr>
                <a:srgbClr val="0BD0D9"/>
              </a:buClr>
              <a:buSzPct val="95000"/>
            </a:pPr>
            <a:r>
              <a:rPr lang="en-ZA" sz="3600" b="1" dirty="0">
                <a:solidFill>
                  <a:prstClr val="black"/>
                </a:solidFill>
                <a:latin typeface="Calibri"/>
                <a:ea typeface="Times New Roman"/>
              </a:rPr>
              <a:t>High societal </a:t>
            </a:r>
            <a:r>
              <a:rPr lang="en-ZA" sz="3600" b="1" dirty="0" smtClean="0">
                <a:solidFill>
                  <a:prstClr val="black"/>
                </a:solidFill>
                <a:latin typeface="Calibri"/>
                <a:ea typeface="Times New Roman"/>
              </a:rPr>
              <a:t>expectations</a:t>
            </a:r>
            <a:endParaRPr lang="en-ZA" sz="3600" b="1" dirty="0">
              <a:solidFill>
                <a:prstClr val="black"/>
              </a:solidFill>
              <a:latin typeface="Calibri"/>
              <a:ea typeface="Times New Roman"/>
            </a:endParaRPr>
          </a:p>
          <a:p>
            <a:pPr lvl="0" algn="just">
              <a:buClr>
                <a:srgbClr val="0BD0D9"/>
              </a:buClr>
            </a:pPr>
            <a:r>
              <a:rPr lang="en-ZA" sz="3600" b="1" dirty="0">
                <a:solidFill>
                  <a:prstClr val="black"/>
                </a:solidFill>
                <a:latin typeface="Calibri"/>
              </a:rPr>
              <a:t>Quality of </a:t>
            </a:r>
            <a:r>
              <a:rPr lang="en-ZA" sz="3600" b="1" dirty="0" smtClean="0">
                <a:solidFill>
                  <a:prstClr val="black"/>
                </a:solidFill>
                <a:latin typeface="Calibri"/>
              </a:rPr>
              <a:t>expenditure</a:t>
            </a:r>
            <a:endParaRPr lang="en-ZA" sz="36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555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Financing Options for SMICs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latin typeface="+mj-lt"/>
              </a:rPr>
              <a:t>Overview of the Principle of sustainable budgeting. </a:t>
            </a:r>
          </a:p>
          <a:p>
            <a:pPr lvl="0" algn="just">
              <a:buClr>
                <a:srgbClr val="0BD0D9"/>
              </a:buClr>
            </a:pPr>
            <a:r>
              <a:rPr lang="en-GB" sz="3600" b="1" dirty="0" smtClean="0">
                <a:latin typeface="+mj-lt"/>
              </a:rPr>
              <a:t>Fiscal  Reforms: </a:t>
            </a: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3400" b="1" dirty="0" smtClean="0">
                <a:latin typeface="+mj-lt"/>
              </a:rPr>
              <a:t>Mobilisation of Domestic Revenue,</a:t>
            </a: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3600" b="1" dirty="0" smtClean="0">
                <a:solidFill>
                  <a:prstClr val="black"/>
                </a:solidFill>
                <a:latin typeface="Calibri"/>
              </a:rPr>
              <a:t>Expenditure Management, and </a:t>
            </a:r>
          </a:p>
          <a:p>
            <a:pPr lvl="1" algn="just">
              <a:buClr>
                <a:srgbClr val="0BD0D9"/>
              </a:buClr>
              <a:buFont typeface="Wingdings" panose="05000000000000000000" pitchFamily="2" charset="2"/>
              <a:buChar char="Ø"/>
            </a:pPr>
            <a:r>
              <a:rPr lang="en-GB" sz="3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Debt Management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  <a:p>
            <a:pPr lvl="0" algn="just">
              <a:buClr>
                <a:srgbClr val="0BD0D9"/>
              </a:buClr>
            </a:pPr>
            <a:endParaRPr lang="en-GB" sz="3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69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solidFill>
                  <a:srgbClr val="04617B"/>
                </a:solidFill>
              </a:rPr>
              <a:t>Concluding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Autofit/>
          </a:bodyPr>
          <a:lstStyle/>
          <a:p>
            <a:pPr lvl="0" algn="just"/>
            <a:r>
              <a:rPr lang="en-US" sz="3600" b="1" dirty="0" smtClean="0">
                <a:latin typeface="+mj-lt"/>
              </a:rPr>
              <a:t>SMICs accept the status bestowed on them, despite the challenges. </a:t>
            </a:r>
          </a:p>
          <a:p>
            <a:pPr marL="0" lvl="0" indent="0" algn="just">
              <a:buNone/>
            </a:pPr>
            <a:endParaRPr lang="en-US" sz="3600" b="1" dirty="0" smtClean="0">
              <a:latin typeface="+mj-lt"/>
            </a:endParaRPr>
          </a:p>
          <a:p>
            <a:pPr lvl="0" algn="just"/>
            <a:r>
              <a:rPr lang="en-US" sz="3600" b="1" dirty="0" smtClean="0">
                <a:latin typeface="+mj-lt"/>
              </a:rPr>
              <a:t>Policy dialogue in SMICs rather difficult, need for some flexibility from development partners. </a:t>
            </a:r>
            <a:endParaRPr lang="en-US" sz="3600" b="1" dirty="0">
              <a:latin typeface="+mj-lt"/>
            </a:endParaRPr>
          </a:p>
          <a:p>
            <a:pPr marL="0" lvl="0" indent="0" algn="just">
              <a:buNone/>
            </a:pPr>
            <a:endParaRPr lang="en-US" sz="3600" b="1" dirty="0">
              <a:latin typeface="+mj-lt"/>
            </a:endParaRPr>
          </a:p>
          <a:p>
            <a:pPr lvl="0" algn="just"/>
            <a:r>
              <a:rPr lang="en-US" sz="3600" b="1" dirty="0" smtClean="0">
                <a:latin typeface="+mj-lt"/>
              </a:rPr>
              <a:t>Major challenge of managing expectations; domestic and external.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03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3668783"/>
              </p:ext>
            </p:extLst>
          </p:nvPr>
        </p:nvGraphicFramePr>
        <p:xfrm>
          <a:off x="2267744" y="2420888"/>
          <a:ext cx="4664075" cy="345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Clip" r:id="rId3" imgW="4664075" imgH="3390900" progId="">
                  <p:embed/>
                </p:oleObj>
              </mc:Choice>
              <mc:Fallback>
                <p:oleObj name="Clip" r:id="rId3" imgW="4664075" imgH="3390900" progId="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20888"/>
                        <a:ext cx="4664075" cy="3456385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B7D7-723F-4347-AD62-82AB728272CE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97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7741</TotalTime>
  <Words>219</Words>
  <Application>Microsoft Office PowerPoint</Application>
  <PresentationFormat>On-screen Show (4:3)</PresentationFormat>
  <Paragraphs>60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Batang</vt:lpstr>
      <vt:lpstr>Calibri</vt:lpstr>
      <vt:lpstr>Constantia</vt:lpstr>
      <vt:lpstr>Courier New</vt:lpstr>
      <vt:lpstr>Times New Roman</vt:lpstr>
      <vt:lpstr>Wingdings</vt:lpstr>
      <vt:lpstr>Wingdings 2</vt:lpstr>
      <vt:lpstr>Flow</vt:lpstr>
      <vt:lpstr>1_Flow</vt:lpstr>
      <vt:lpstr>3_Flow</vt:lpstr>
      <vt:lpstr>2_Flow</vt:lpstr>
      <vt:lpstr>Clip</vt:lpstr>
      <vt:lpstr> Republic of Botswana </vt:lpstr>
      <vt:lpstr>                   Outline</vt:lpstr>
      <vt:lpstr>A Brief Reflection on the Topic</vt:lpstr>
      <vt:lpstr> Some Fiscal Challenges for SMICs, </vt:lpstr>
      <vt:lpstr>Financing Options for SMICs</vt:lpstr>
      <vt:lpstr>Concluding Thoughts</vt:lpstr>
      <vt:lpstr>THANK YOU FOR YOUR ATTENTION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motukile@gov.bw</dc:creator>
  <cp:lastModifiedBy>Lusaka, Jillian Lisa</cp:lastModifiedBy>
  <cp:revision>217</cp:revision>
  <cp:lastPrinted>2016-01-27T15:44:23Z</cp:lastPrinted>
  <dcterms:created xsi:type="dcterms:W3CDTF">2013-09-06T09:14:36Z</dcterms:created>
  <dcterms:modified xsi:type="dcterms:W3CDTF">2016-01-29T17:26:10Z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-630676071</vt:i4>
  </property>
  <property fmtid="{D5CDD505-2E9C-101B-9397-08002B2CF9AE}" pid="3" name="_NewReviewCycle">
    <vt:lpwstr/>
  </property>
  <property fmtid="{D5CDD505-2E9C-101B-9397-08002B2CF9AE}" pid="4" name="_EmailSubject">
    <vt:lpwstr>For posting on conference website - Panel Speakers</vt:lpwstr>
  </property>
  <property fmtid="{D5CDD505-2E9C-101B-9397-08002B2CF9AE}" pid="5" name="_AuthorEmail">
    <vt:lpwstr>JThakoor@imf.org</vt:lpwstr>
  </property>
  <property fmtid="{D5CDD505-2E9C-101B-9397-08002B2CF9AE}" pid="6" name="_AuthorEmailDisplayName">
    <vt:lpwstr>Thakoor, Vimal</vt:lpwstr>
  </property>
</Properties>
</file>